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xml" ContentType="application/vnd.openxmlformats-officedocument.presentationml.tags+xml"/>
  <Override PartName="/ppt/charts/chart4.xml" ContentType="application/vnd.openxmlformats-officedocument.drawingml.chart+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3.xml" ContentType="application/vnd.openxmlformats-officedocument.presentationml.tag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20"/>
  </p:notesMasterIdLst>
  <p:sldIdLst>
    <p:sldId id="436" r:id="rId3"/>
    <p:sldId id="437" r:id="rId4"/>
    <p:sldId id="619" r:id="rId5"/>
    <p:sldId id="620" r:id="rId6"/>
    <p:sldId id="621" r:id="rId7"/>
    <p:sldId id="622" r:id="rId8"/>
    <p:sldId id="623" r:id="rId9"/>
    <p:sldId id="624" r:id="rId10"/>
    <p:sldId id="691" r:id="rId11"/>
    <p:sldId id="692" r:id="rId12"/>
    <p:sldId id="693" r:id="rId13"/>
    <p:sldId id="694" r:id="rId14"/>
    <p:sldId id="695" r:id="rId15"/>
    <p:sldId id="696" r:id="rId16"/>
    <p:sldId id="697" r:id="rId17"/>
    <p:sldId id="698" r:id="rId18"/>
    <p:sldId id="422" r:id="rId19"/>
    <p:sldId id="699" r:id="rId20"/>
    <p:sldId id="700" r:id="rId21"/>
    <p:sldId id="701" r:id="rId22"/>
    <p:sldId id="738" r:id="rId23"/>
    <p:sldId id="702" r:id="rId24"/>
    <p:sldId id="703" r:id="rId25"/>
    <p:sldId id="686" r:id="rId26"/>
    <p:sldId id="685" r:id="rId27"/>
    <p:sldId id="687" r:id="rId28"/>
    <p:sldId id="688" r:id="rId29"/>
    <p:sldId id="689" r:id="rId30"/>
    <p:sldId id="690" r:id="rId31"/>
    <p:sldId id="706" r:id="rId32"/>
    <p:sldId id="705" r:id="rId33"/>
    <p:sldId id="709" r:id="rId34"/>
    <p:sldId id="707" r:id="rId35"/>
    <p:sldId id="708" r:id="rId36"/>
    <p:sldId id="711" r:id="rId37"/>
    <p:sldId id="714" r:id="rId38"/>
    <p:sldId id="739" r:id="rId39"/>
    <p:sldId id="712" r:id="rId40"/>
    <p:sldId id="740" r:id="rId41"/>
    <p:sldId id="537" r:id="rId42"/>
    <p:sldId id="568" r:id="rId43"/>
    <p:sldId id="558" r:id="rId44"/>
    <p:sldId id="508" r:id="rId45"/>
    <p:sldId id="550" r:id="rId46"/>
    <p:sldId id="455" r:id="rId47"/>
    <p:sldId id="564" r:id="rId48"/>
    <p:sldId id="604" r:id="rId49"/>
    <p:sldId id="601" r:id="rId50"/>
    <p:sldId id="602" r:id="rId51"/>
    <p:sldId id="603" r:id="rId52"/>
    <p:sldId id="728" r:id="rId53"/>
    <p:sldId id="729" r:id="rId54"/>
    <p:sldId id="730" r:id="rId55"/>
    <p:sldId id="731" r:id="rId56"/>
    <p:sldId id="732" r:id="rId57"/>
    <p:sldId id="733" r:id="rId58"/>
    <p:sldId id="734" r:id="rId59"/>
    <p:sldId id="735" r:id="rId60"/>
    <p:sldId id="736" r:id="rId61"/>
    <p:sldId id="737" r:id="rId62"/>
    <p:sldId id="561" r:id="rId63"/>
    <p:sldId id="777" r:id="rId64"/>
    <p:sldId id="536" r:id="rId65"/>
    <p:sldId id="516" r:id="rId66"/>
    <p:sldId id="517" r:id="rId67"/>
    <p:sldId id="593" r:id="rId68"/>
    <p:sldId id="594" r:id="rId69"/>
    <p:sldId id="595" r:id="rId70"/>
    <p:sldId id="538" r:id="rId71"/>
    <p:sldId id="565" r:id="rId72"/>
    <p:sldId id="600" r:id="rId73"/>
    <p:sldId id="614" r:id="rId74"/>
    <p:sldId id="462" r:id="rId75"/>
    <p:sldId id="549" r:id="rId76"/>
    <p:sldId id="596" r:id="rId77"/>
    <p:sldId id="597" r:id="rId78"/>
    <p:sldId id="616" r:id="rId79"/>
    <p:sldId id="617" r:id="rId80"/>
    <p:sldId id="599" r:id="rId81"/>
    <p:sldId id="518" r:id="rId82"/>
    <p:sldId id="464" r:id="rId83"/>
    <p:sldId id="741" r:id="rId84"/>
    <p:sldId id="742" r:id="rId85"/>
    <p:sldId id="743" r:id="rId86"/>
    <p:sldId id="744" r:id="rId87"/>
    <p:sldId id="745" r:id="rId88"/>
    <p:sldId id="746" r:id="rId89"/>
    <p:sldId id="747" r:id="rId90"/>
    <p:sldId id="748" r:id="rId91"/>
    <p:sldId id="749" r:id="rId92"/>
    <p:sldId id="750" r:id="rId93"/>
    <p:sldId id="751" r:id="rId94"/>
    <p:sldId id="752" r:id="rId95"/>
    <p:sldId id="753" r:id="rId96"/>
    <p:sldId id="754" r:id="rId97"/>
    <p:sldId id="755" r:id="rId98"/>
    <p:sldId id="756" r:id="rId99"/>
    <p:sldId id="757" r:id="rId100"/>
    <p:sldId id="758" r:id="rId101"/>
    <p:sldId id="759" r:id="rId102"/>
    <p:sldId id="760" r:id="rId103"/>
    <p:sldId id="761" r:id="rId104"/>
    <p:sldId id="762" r:id="rId105"/>
    <p:sldId id="763" r:id="rId106"/>
    <p:sldId id="764" r:id="rId107"/>
    <p:sldId id="765" r:id="rId108"/>
    <p:sldId id="766" r:id="rId109"/>
    <p:sldId id="767" r:id="rId110"/>
    <p:sldId id="768" r:id="rId111"/>
    <p:sldId id="769" r:id="rId112"/>
    <p:sldId id="771" r:id="rId113"/>
    <p:sldId id="772" r:id="rId114"/>
    <p:sldId id="773" r:id="rId115"/>
    <p:sldId id="774" r:id="rId116"/>
    <p:sldId id="775" r:id="rId117"/>
    <p:sldId id="776" r:id="rId118"/>
    <p:sldId id="318"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E7E7E"/>
    <a:srgbClr val="D9D9D9"/>
    <a:srgbClr val="3942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5" autoAdjust="0"/>
    <p:restoredTop sz="94660"/>
  </p:normalViewPr>
  <p:slideViewPr>
    <p:cSldViewPr snapToGrid="0">
      <p:cViewPr varScale="1">
        <p:scale>
          <a:sx n="79" d="100"/>
          <a:sy n="79" d="100"/>
        </p:scale>
        <p:origin x="4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sz="1600" b="1" dirty="0">
                <a:solidFill>
                  <a:schemeClr val="tx1"/>
                </a:solidFill>
                <a:latin typeface="+mn-lt"/>
              </a:rPr>
              <a:t>2014-2018</a:t>
            </a:r>
            <a:r>
              <a:rPr lang="zh-CN" altLang="en-US" sz="1600" b="1" dirty="0">
                <a:solidFill>
                  <a:schemeClr val="tx1"/>
                </a:solidFill>
                <a:latin typeface="+mn-lt"/>
              </a:rPr>
              <a:t>年中国综艺市场规模及增长率</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中国综艺市场规模（亿元）</c:v>
                </c:pt>
              </c:strCache>
            </c:strRef>
          </c:tx>
          <c:spPr>
            <a:solidFill>
              <a:schemeClr val="accent1">
                <a:shade val="76667"/>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Sheet1!$B$2:$B$6</c:f>
              <c:numCache>
                <c:formatCode>General</c:formatCode>
                <c:ptCount val="5"/>
                <c:pt idx="0">
                  <c:v>133.1</c:v>
                </c:pt>
                <c:pt idx="1">
                  <c:v>172.5</c:v>
                </c:pt>
                <c:pt idx="2">
                  <c:v>218.5</c:v>
                </c:pt>
                <c:pt idx="3">
                  <c:v>272.39999999999998</c:v>
                </c:pt>
                <c:pt idx="4">
                  <c:v>330.5</c:v>
                </c:pt>
              </c:numCache>
            </c:numRef>
          </c:val>
          <c:extLst>
            <c:ext xmlns:c16="http://schemas.microsoft.com/office/drawing/2014/chart" uri="{C3380CC4-5D6E-409C-BE32-E72D297353CC}">
              <c16:uniqueId val="{00000000-2D06-4839-A1CD-11F2058834EB}"/>
            </c:ext>
          </c:extLst>
        </c:ser>
        <c:dLbls>
          <c:showLegendKey val="0"/>
          <c:showVal val="0"/>
          <c:showCatName val="0"/>
          <c:showSerName val="0"/>
          <c:showPercent val="0"/>
          <c:showBubbleSize val="0"/>
        </c:dLbls>
        <c:gapWidth val="219"/>
        <c:overlap val="100"/>
        <c:axId val="1918909919"/>
        <c:axId val="10471039"/>
      </c:barChart>
      <c:lineChart>
        <c:grouping val="stacked"/>
        <c:varyColors val="0"/>
        <c:ser>
          <c:idx val="1"/>
          <c:order val="1"/>
          <c:tx>
            <c:strRef>
              <c:f>Sheet1!$C$1</c:f>
              <c:strCache>
                <c:ptCount val="1"/>
                <c:pt idx="0">
                  <c:v>增长率</c:v>
                </c:pt>
              </c:strCache>
            </c:strRef>
          </c:tx>
          <c:spPr>
            <a:ln w="28575" cap="rnd">
              <a:solidFill>
                <a:schemeClr val="accent1">
                  <a:tint val="76667"/>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Sheet1!$C$2:$C$6</c:f>
              <c:numCache>
                <c:formatCode>0.00%</c:formatCode>
                <c:ptCount val="5"/>
                <c:pt idx="0" formatCode="0%">
                  <c:v>0.28000000000000003</c:v>
                </c:pt>
                <c:pt idx="1">
                  <c:v>0.29599999999999999</c:v>
                </c:pt>
                <c:pt idx="2">
                  <c:v>0.26600000000000001</c:v>
                </c:pt>
                <c:pt idx="3">
                  <c:v>0.247</c:v>
                </c:pt>
                <c:pt idx="4">
                  <c:v>0.21299999999999999</c:v>
                </c:pt>
              </c:numCache>
            </c:numRef>
          </c:val>
          <c:smooth val="0"/>
          <c:extLst>
            <c:ext xmlns:c16="http://schemas.microsoft.com/office/drawing/2014/chart" uri="{C3380CC4-5D6E-409C-BE32-E72D297353CC}">
              <c16:uniqueId val="{00000001-2D06-4839-A1CD-11F2058834EB}"/>
            </c:ext>
          </c:extLst>
        </c:ser>
        <c:dLbls>
          <c:showLegendKey val="0"/>
          <c:showVal val="0"/>
          <c:showCatName val="0"/>
          <c:showSerName val="0"/>
          <c:showPercent val="0"/>
          <c:showBubbleSize val="0"/>
        </c:dLbls>
        <c:marker val="1"/>
        <c:smooth val="0"/>
        <c:axId val="7357039"/>
        <c:axId val="2000159983"/>
      </c:lineChart>
      <c:catAx>
        <c:axId val="1918909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471039"/>
        <c:crosses val="autoZero"/>
        <c:auto val="1"/>
        <c:lblAlgn val="ctr"/>
        <c:lblOffset val="100"/>
        <c:noMultiLvlLbl val="0"/>
      </c:catAx>
      <c:valAx>
        <c:axId val="10471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918909919"/>
        <c:crosses val="autoZero"/>
        <c:crossBetween val="between"/>
      </c:valAx>
      <c:catAx>
        <c:axId val="7357039"/>
        <c:scaling>
          <c:orientation val="minMax"/>
        </c:scaling>
        <c:delete val="1"/>
        <c:axPos val="b"/>
        <c:numFmt formatCode="General" sourceLinked="1"/>
        <c:majorTickMark val="out"/>
        <c:minorTickMark val="none"/>
        <c:tickLblPos val="nextTo"/>
        <c:crossAx val="2000159983"/>
        <c:crosses val="autoZero"/>
        <c:auto val="1"/>
        <c:lblAlgn val="ctr"/>
        <c:lblOffset val="100"/>
        <c:noMultiLvlLbl val="0"/>
      </c:catAx>
      <c:valAx>
        <c:axId val="2000159983"/>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357039"/>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2015</a:t>
            </a:r>
            <a:endParaRPr lang="zh-CN" altLang="en-US" dirty="0"/>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2015《好声音》收入比例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E7-4CDF-9A5C-13DA2F34B5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E7-4CDF-9A5C-13DA2F34B58B}"/>
              </c:ext>
            </c:extLst>
          </c:dPt>
          <c:cat>
            <c:strRef>
              <c:f>Sheet1!$A$2:$A$3</c:f>
              <c:strCache>
                <c:ptCount val="2"/>
                <c:pt idx="0">
                  <c:v>《好声音》</c:v>
                </c:pt>
                <c:pt idx="1">
                  <c:v>其他</c:v>
                </c:pt>
              </c:strCache>
            </c:strRef>
          </c:cat>
          <c:val>
            <c:numRef>
              <c:f>Sheet1!$B$2:$B$3</c:f>
              <c:numCache>
                <c:formatCode>0.00%</c:formatCode>
                <c:ptCount val="2"/>
                <c:pt idx="0">
                  <c:v>0.43430000000000002</c:v>
                </c:pt>
                <c:pt idx="1">
                  <c:v>0.56569999999999998</c:v>
                </c:pt>
              </c:numCache>
            </c:numRef>
          </c:val>
          <c:extLst>
            <c:ext xmlns:c16="http://schemas.microsoft.com/office/drawing/2014/chart" uri="{C3380CC4-5D6E-409C-BE32-E72D297353CC}">
              <c16:uniqueId val="{00000004-BEE7-4CDF-9A5C-13DA2F34B58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2016</a:t>
            </a:r>
            <a:endParaRPr lang="zh-CN" altLang="en-US" dirty="0"/>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2015《好声音》收入比例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5F-47CA-BE13-E9ACD9526D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5F-47CA-BE13-E9ACD9526D26}"/>
              </c:ext>
            </c:extLst>
          </c:dPt>
          <c:cat>
            <c:strRef>
              <c:f>Sheet1!$A$2:$A$3</c:f>
              <c:strCache>
                <c:ptCount val="2"/>
                <c:pt idx="0">
                  <c:v>《好声音》</c:v>
                </c:pt>
                <c:pt idx="1">
                  <c:v>其他</c:v>
                </c:pt>
              </c:strCache>
            </c:strRef>
          </c:cat>
          <c:val>
            <c:numRef>
              <c:f>Sheet1!$B$2:$B$3</c:f>
              <c:numCache>
                <c:formatCode>0.00%</c:formatCode>
                <c:ptCount val="2"/>
                <c:pt idx="0">
                  <c:v>0.37330000000000002</c:v>
                </c:pt>
                <c:pt idx="1">
                  <c:v>0.62670000000000003</c:v>
                </c:pt>
              </c:numCache>
            </c:numRef>
          </c:val>
          <c:extLst>
            <c:ext xmlns:c16="http://schemas.microsoft.com/office/drawing/2014/chart" uri="{C3380CC4-5D6E-409C-BE32-E72D297353CC}">
              <c16:uniqueId val="{00000004-7A5F-47CA-BE13-E9ACD9526D2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2017</a:t>
            </a:r>
            <a:endParaRPr lang="zh-CN" altLang="en-US" dirty="0"/>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2015《好声音》收入比例</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4A-48C7-8EFA-16341705232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4A-48C7-8EFA-163417052329}"/>
              </c:ext>
            </c:extLst>
          </c:dPt>
          <c:cat>
            <c:strRef>
              <c:f>Sheet1!$A$2:$A$3</c:f>
              <c:strCache>
                <c:ptCount val="2"/>
                <c:pt idx="0">
                  <c:v>《好声音》</c:v>
                </c:pt>
                <c:pt idx="1">
                  <c:v>其他</c:v>
                </c:pt>
              </c:strCache>
            </c:strRef>
          </c:cat>
          <c:val>
            <c:numRef>
              <c:f>Sheet1!$B$2:$B$3</c:f>
              <c:numCache>
                <c:formatCode>0.00%</c:formatCode>
                <c:ptCount val="2"/>
                <c:pt idx="0">
                  <c:v>0.32329999999999998</c:v>
                </c:pt>
                <c:pt idx="1">
                  <c:v>0.67669999999999997</c:v>
                </c:pt>
              </c:numCache>
            </c:numRef>
          </c:val>
          <c:extLst>
            <c:ext xmlns:c16="http://schemas.microsoft.com/office/drawing/2014/chart" uri="{C3380CC4-5D6E-409C-BE32-E72D297353CC}">
              <c16:uniqueId val="{00000004-E74A-48C7-8EFA-1634170523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受托承制模式</c:v>
                </c:pt>
              </c:strCache>
            </c:strRef>
          </c:tx>
          <c:spPr>
            <a:solidFill>
              <a:schemeClr val="accent1"/>
            </a:solidFill>
            <a:ln>
              <a:noFill/>
            </a:ln>
            <a:effectLst/>
          </c:spPr>
          <c:invertIfNegative val="0"/>
          <c:cat>
            <c:strRef>
              <c:f>Sheet1!$A$2:$A$5</c:f>
              <c:strCache>
                <c:ptCount val="4"/>
                <c:pt idx="0">
                  <c:v>2015年度</c:v>
                </c:pt>
                <c:pt idx="1">
                  <c:v>2016年度</c:v>
                </c:pt>
                <c:pt idx="2">
                  <c:v>2017年度</c:v>
                </c:pt>
                <c:pt idx="3">
                  <c:v>2018年1-6月</c:v>
                </c:pt>
              </c:strCache>
            </c:strRef>
          </c:cat>
          <c:val>
            <c:numRef>
              <c:f>Sheet1!$B$2:$B$5</c:f>
              <c:numCache>
                <c:formatCode>General</c:formatCode>
                <c:ptCount val="4"/>
                <c:pt idx="0">
                  <c:v>15070.93</c:v>
                </c:pt>
                <c:pt idx="1">
                  <c:v>6866.15</c:v>
                </c:pt>
                <c:pt idx="2">
                  <c:v>2904.62</c:v>
                </c:pt>
                <c:pt idx="3">
                  <c:v>11549.47</c:v>
                </c:pt>
              </c:numCache>
            </c:numRef>
          </c:val>
          <c:extLst>
            <c:ext xmlns:c16="http://schemas.microsoft.com/office/drawing/2014/chart" uri="{C3380CC4-5D6E-409C-BE32-E72D297353CC}">
              <c16:uniqueId val="{00000000-7166-49D2-8F5D-0F7CDF5F96A9}"/>
            </c:ext>
          </c:extLst>
        </c:ser>
        <c:ser>
          <c:idx val="1"/>
          <c:order val="1"/>
          <c:tx>
            <c:strRef>
              <c:f>Sheet1!$C$1</c:f>
              <c:strCache>
                <c:ptCount val="1"/>
                <c:pt idx="0">
                  <c:v>合作分成模式</c:v>
                </c:pt>
              </c:strCache>
            </c:strRef>
          </c:tx>
          <c:spPr>
            <a:solidFill>
              <a:schemeClr val="accent2"/>
            </a:solidFill>
            <a:ln>
              <a:noFill/>
            </a:ln>
            <a:effectLst/>
          </c:spPr>
          <c:invertIfNegative val="0"/>
          <c:cat>
            <c:strRef>
              <c:f>Sheet1!$A$2:$A$5</c:f>
              <c:strCache>
                <c:ptCount val="4"/>
                <c:pt idx="0">
                  <c:v>2015年度</c:v>
                </c:pt>
                <c:pt idx="1">
                  <c:v>2016年度</c:v>
                </c:pt>
                <c:pt idx="2">
                  <c:v>2017年度</c:v>
                </c:pt>
                <c:pt idx="3">
                  <c:v>2018年1-6月</c:v>
                </c:pt>
              </c:strCache>
            </c:strRef>
          </c:cat>
          <c:val>
            <c:numRef>
              <c:f>Sheet1!$C$2:$C$5</c:f>
              <c:numCache>
                <c:formatCode>General</c:formatCode>
                <c:ptCount val="4"/>
                <c:pt idx="0">
                  <c:v>227941.26</c:v>
                </c:pt>
                <c:pt idx="1">
                  <c:v>226559.63</c:v>
                </c:pt>
                <c:pt idx="2">
                  <c:v>164820.6</c:v>
                </c:pt>
                <c:pt idx="3">
                  <c:v>4337.99</c:v>
                </c:pt>
              </c:numCache>
            </c:numRef>
          </c:val>
          <c:extLst>
            <c:ext xmlns:c16="http://schemas.microsoft.com/office/drawing/2014/chart" uri="{C3380CC4-5D6E-409C-BE32-E72D297353CC}">
              <c16:uniqueId val="{00000001-7166-49D2-8F5D-0F7CDF5F96A9}"/>
            </c:ext>
          </c:extLst>
        </c:ser>
        <c:dLbls>
          <c:showLegendKey val="0"/>
          <c:showVal val="0"/>
          <c:showCatName val="0"/>
          <c:showSerName val="0"/>
          <c:showPercent val="0"/>
          <c:showBubbleSize val="0"/>
        </c:dLbls>
        <c:gapWidth val="150"/>
        <c:axId val="415420431"/>
        <c:axId val="419936159"/>
      </c:barChart>
      <c:lineChart>
        <c:grouping val="standard"/>
        <c:varyColors val="0"/>
        <c:ser>
          <c:idx val="2"/>
          <c:order val="2"/>
          <c:tx>
            <c:strRef>
              <c:f>Sheet1!$D$1</c:f>
              <c:strCache>
                <c:ptCount val="1"/>
                <c:pt idx="0">
                  <c:v>受托承制模式占比</c:v>
                </c:pt>
              </c:strCache>
            </c:strRef>
          </c:tx>
          <c:spPr>
            <a:ln w="28575" cap="rnd">
              <a:solidFill>
                <a:schemeClr val="accent3"/>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Sheet1!$D$2:$D$5</c:f>
              <c:numCache>
                <c:formatCode>0.00%</c:formatCode>
                <c:ptCount val="4"/>
                <c:pt idx="0">
                  <c:v>6.2E-2</c:v>
                </c:pt>
                <c:pt idx="1">
                  <c:v>2.9399999999999999E-2</c:v>
                </c:pt>
                <c:pt idx="2">
                  <c:v>1.7299999999999999E-2</c:v>
                </c:pt>
                <c:pt idx="3">
                  <c:v>0.72540000000000004</c:v>
                </c:pt>
              </c:numCache>
            </c:numRef>
          </c:val>
          <c:smooth val="0"/>
          <c:extLst>
            <c:ext xmlns:c16="http://schemas.microsoft.com/office/drawing/2014/chart" uri="{C3380CC4-5D6E-409C-BE32-E72D297353CC}">
              <c16:uniqueId val="{00000002-7166-49D2-8F5D-0F7CDF5F96A9}"/>
            </c:ext>
          </c:extLst>
        </c:ser>
        <c:ser>
          <c:idx val="3"/>
          <c:order val="3"/>
          <c:tx>
            <c:strRef>
              <c:f>Sheet1!$E$1</c:f>
              <c:strCache>
                <c:ptCount val="1"/>
                <c:pt idx="0">
                  <c:v>合作分成占比</c:v>
                </c:pt>
              </c:strCache>
            </c:strRef>
          </c:tx>
          <c:spPr>
            <a:ln w="28575" cap="rnd">
              <a:solidFill>
                <a:schemeClr val="accent4"/>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Sheet1!$E$2:$E$5</c:f>
              <c:numCache>
                <c:formatCode>0.00%</c:formatCode>
                <c:ptCount val="4"/>
                <c:pt idx="0">
                  <c:v>0.93799999999999994</c:v>
                </c:pt>
                <c:pt idx="1">
                  <c:v>0.97060000000000002</c:v>
                </c:pt>
                <c:pt idx="2">
                  <c:v>0.98270000000000002</c:v>
                </c:pt>
                <c:pt idx="3">
                  <c:v>0.27460000000000001</c:v>
                </c:pt>
              </c:numCache>
            </c:numRef>
          </c:val>
          <c:smooth val="0"/>
          <c:extLst>
            <c:ext xmlns:c16="http://schemas.microsoft.com/office/drawing/2014/chart" uri="{C3380CC4-5D6E-409C-BE32-E72D297353CC}">
              <c16:uniqueId val="{00000003-7166-49D2-8F5D-0F7CDF5F96A9}"/>
            </c:ext>
          </c:extLst>
        </c:ser>
        <c:dLbls>
          <c:showLegendKey val="0"/>
          <c:showVal val="0"/>
          <c:showCatName val="0"/>
          <c:showSerName val="0"/>
          <c:showPercent val="0"/>
          <c:showBubbleSize val="0"/>
        </c:dLbls>
        <c:marker val="1"/>
        <c:smooth val="0"/>
        <c:axId val="419942815"/>
        <c:axId val="419942399"/>
      </c:lineChart>
      <c:catAx>
        <c:axId val="415420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9936159"/>
        <c:crosses val="autoZero"/>
        <c:auto val="1"/>
        <c:lblAlgn val="ctr"/>
        <c:lblOffset val="100"/>
        <c:noMultiLvlLbl val="0"/>
      </c:catAx>
      <c:valAx>
        <c:axId val="419936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5420431"/>
        <c:crosses val="autoZero"/>
        <c:crossBetween val="between"/>
      </c:valAx>
      <c:catAx>
        <c:axId val="419942815"/>
        <c:scaling>
          <c:orientation val="minMax"/>
        </c:scaling>
        <c:delete val="1"/>
        <c:axPos val="b"/>
        <c:numFmt formatCode="General" sourceLinked="1"/>
        <c:majorTickMark val="none"/>
        <c:minorTickMark val="none"/>
        <c:tickLblPos val="nextTo"/>
        <c:crossAx val="419942399"/>
        <c:crosses val="autoZero"/>
        <c:auto val="1"/>
        <c:lblAlgn val="ctr"/>
        <c:lblOffset val="100"/>
        <c:noMultiLvlLbl val="0"/>
      </c:catAx>
      <c:valAx>
        <c:axId val="419942399"/>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9942815"/>
        <c:crosses val="max"/>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梦响强音盈利额</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梦响强音盈利</c:v>
                </c:pt>
              </c:strCache>
            </c:strRef>
          </c:tx>
          <c:spPr>
            <a:solidFill>
              <a:schemeClr val="accent1"/>
            </a:solidFill>
            <a:ln>
              <a:noFill/>
            </a:ln>
            <a:effectLst/>
          </c:spPr>
          <c:invertIfNegative val="0"/>
          <c:dLbls>
            <c:dLbl>
              <c:idx val="1"/>
              <c:spPr>
                <a:noFill/>
                <a:ln>
                  <a:noFill/>
                </a:ln>
                <a:effectLst/>
              </c:spPr>
              <c:txPr>
                <a:bodyPr rot="0" spcFirstLastPara="1" vertOverflow="ellipsis" vert="horz" wrap="square" lIns="38100" tIns="19050" rIns="38100" bIns="19050" anchor="ctr" anchorCtr="1">
                  <a:no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0-D1D6-4A83-92F4-223B5257F85A}"/>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2018年上半年</c:v>
                </c:pt>
              </c:strCache>
            </c:strRef>
          </c:cat>
          <c:val>
            <c:numRef>
              <c:f>Sheet1!$B$2:$B$3</c:f>
              <c:numCache>
                <c:formatCode>General</c:formatCode>
                <c:ptCount val="2"/>
                <c:pt idx="0">
                  <c:v>18000</c:v>
                </c:pt>
                <c:pt idx="1">
                  <c:v>3560.98</c:v>
                </c:pt>
              </c:numCache>
            </c:numRef>
          </c:val>
          <c:extLst>
            <c:ext xmlns:c16="http://schemas.microsoft.com/office/drawing/2014/chart" uri="{C3380CC4-5D6E-409C-BE32-E72D297353CC}">
              <c16:uniqueId val="{00000001-D1D6-4A83-92F4-223B5257F85A}"/>
            </c:ext>
          </c:extLst>
        </c:ser>
        <c:dLbls>
          <c:showLegendKey val="0"/>
          <c:showVal val="1"/>
          <c:showCatName val="0"/>
          <c:showSerName val="0"/>
          <c:showPercent val="0"/>
          <c:showBubbleSize val="0"/>
        </c:dLbls>
        <c:gapWidth val="219"/>
        <c:overlap val="-27"/>
        <c:axId val="666204687"/>
        <c:axId val="540455791"/>
      </c:barChart>
      <c:catAx>
        <c:axId val="6662046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540455791"/>
        <c:crosses val="autoZero"/>
        <c:auto val="1"/>
        <c:lblAlgn val="ctr"/>
        <c:lblOffset val="100"/>
        <c:noMultiLvlLbl val="0"/>
      </c:catAx>
      <c:valAx>
        <c:axId val="540455791"/>
        <c:scaling>
          <c:orientation val="minMax"/>
        </c:scaling>
        <c:delete val="1"/>
        <c:axPos val="l"/>
        <c:majorGridlines>
          <c:spPr>
            <a:ln w="9525" cap="flat" cmpd="sng" algn="ctr">
              <a:solidFill>
                <a:schemeClr val="tx1">
                  <a:lumMod val="15000"/>
                  <a:lumOff val="85000"/>
                </a:schemeClr>
              </a:solidFill>
              <a:prstDash val="solid"/>
              <a:round/>
            </a:ln>
            <a:effectLst/>
          </c:spPr>
        </c:majorGridlines>
        <c:numFmt formatCode="General" sourceLinked="1"/>
        <c:majorTickMark val="out"/>
        <c:minorTickMark val="none"/>
        <c:tickLblPos val="nextTo"/>
        <c:crossAx val="66620468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dirty="0"/>
              <a:t>管理费用与销售费用</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管理费用</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收购梦响强音后</c:v>
                </c:pt>
                <c:pt idx="1">
                  <c:v>收购梦响强音前</c:v>
                </c:pt>
              </c:strCache>
            </c:strRef>
          </c:cat>
          <c:val>
            <c:numRef>
              <c:f>Sheet1!$B$2:$B$4</c:f>
              <c:numCache>
                <c:formatCode>General</c:formatCode>
                <c:ptCount val="3"/>
                <c:pt idx="0">
                  <c:v>7586</c:v>
                </c:pt>
                <c:pt idx="1">
                  <c:v>22000</c:v>
                </c:pt>
              </c:numCache>
            </c:numRef>
          </c:val>
          <c:extLst>
            <c:ext xmlns:c16="http://schemas.microsoft.com/office/drawing/2014/chart" uri="{C3380CC4-5D6E-409C-BE32-E72D297353CC}">
              <c16:uniqueId val="{00000000-8EA1-4517-8821-80A8C808EFD4}"/>
            </c:ext>
          </c:extLst>
        </c:ser>
        <c:ser>
          <c:idx val="1"/>
          <c:order val="1"/>
          <c:tx>
            <c:strRef>
              <c:f>Sheet1!$C$1</c:f>
              <c:strCache>
                <c:ptCount val="1"/>
                <c:pt idx="0">
                  <c:v>销售费用</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收购梦响强音后</c:v>
                </c:pt>
                <c:pt idx="1">
                  <c:v>收购梦响强音前</c:v>
                </c:pt>
              </c:strCache>
            </c:strRef>
          </c:cat>
          <c:val>
            <c:numRef>
              <c:f>Sheet1!$C$2:$C$4</c:f>
              <c:numCache>
                <c:formatCode>General</c:formatCode>
                <c:ptCount val="3"/>
                <c:pt idx="0">
                  <c:v>806</c:v>
                </c:pt>
                <c:pt idx="1">
                  <c:v>3515.3</c:v>
                </c:pt>
              </c:numCache>
            </c:numRef>
          </c:val>
          <c:extLst>
            <c:ext xmlns:c16="http://schemas.microsoft.com/office/drawing/2014/chart" uri="{C3380CC4-5D6E-409C-BE32-E72D297353CC}">
              <c16:uniqueId val="{00000001-8EA1-4517-8821-80A8C808EFD4}"/>
            </c:ext>
          </c:extLst>
        </c:ser>
        <c:dLbls>
          <c:showLegendKey val="0"/>
          <c:showVal val="1"/>
          <c:showCatName val="0"/>
          <c:showSerName val="0"/>
          <c:showPercent val="0"/>
          <c:showBubbleSize val="0"/>
        </c:dLbls>
        <c:gapWidth val="219"/>
        <c:overlap val="-27"/>
        <c:axId val="934706815"/>
        <c:axId val="1046724639"/>
      </c:barChart>
      <c:catAx>
        <c:axId val="9347068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046724639"/>
        <c:crosses val="autoZero"/>
        <c:auto val="1"/>
        <c:lblAlgn val="ctr"/>
        <c:lblOffset val="100"/>
        <c:noMultiLvlLbl val="0"/>
      </c:catAx>
      <c:valAx>
        <c:axId val="10467246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34706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lang="zh-CN" sz="2200" b="1" i="0" u="none" strike="noStrike" kern="1200" baseline="0">
                <a:solidFill>
                  <a:schemeClr val="dk1">
                    <a:lumMod val="75000"/>
                    <a:lumOff val="25000"/>
                  </a:schemeClr>
                </a:solidFill>
                <a:latin typeface="+mn-lt"/>
                <a:ea typeface="+mn-ea"/>
                <a:cs typeface="+mn-cs"/>
              </a:defRPr>
            </a:pPr>
            <a:r>
              <a:rPr lang="en-US"/>
              <a:t>2014-2018</a:t>
            </a:r>
            <a:r>
              <a:rPr lang="zh-CN"/>
              <a:t>年中国不同类型视频播放时长占比</a:t>
            </a:r>
          </a:p>
        </c:rich>
      </c:tx>
      <c:overlay val="0"/>
      <c:spPr>
        <a:noFill/>
        <a:ln>
          <a:noFill/>
        </a:ln>
        <a:effectLst/>
      </c:spPr>
      <c:txPr>
        <a:bodyPr rot="0" spcFirstLastPara="1" vertOverflow="ellipsis" vert="horz" wrap="square" anchor="ctr" anchorCtr="1"/>
        <a:lstStyle/>
        <a:p>
          <a:pPr>
            <a:defRPr lang="zh-CN" sz="22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manualLayout>
          <c:layoutTarget val="inner"/>
          <c:xMode val="edge"/>
          <c:yMode val="edge"/>
          <c:x val="2.9146880628786599E-2"/>
          <c:y val="0.106559684684685"/>
          <c:w val="0.96397576551498299"/>
          <c:h val="0.71988175675675703"/>
        </c:manualLayout>
      </c:layout>
      <c:barChart>
        <c:barDir val="col"/>
        <c:grouping val="percentStacked"/>
        <c:varyColors val="0"/>
        <c:ser>
          <c:idx val="0"/>
          <c:order val="0"/>
          <c:tx>
            <c:strRef>
              <c:f>Sheet1!$B$1</c:f>
              <c:strCache>
                <c:ptCount val="1"/>
                <c:pt idx="0">
                  <c:v>电视剧</c:v>
                </c:pt>
              </c:strCache>
            </c:strRef>
          </c:tx>
          <c:spPr>
            <a:solidFill>
              <a:schemeClr val="accent3">
                <a:shade val="5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Sheet1!$B$2:$B$6</c:f>
              <c:numCache>
                <c:formatCode>0.00%</c:formatCode>
                <c:ptCount val="5"/>
                <c:pt idx="0">
                  <c:v>0.54200000000000004</c:v>
                </c:pt>
                <c:pt idx="1">
                  <c:v>0.54700000000000004</c:v>
                </c:pt>
                <c:pt idx="2">
                  <c:v>0.53900000000000003</c:v>
                </c:pt>
                <c:pt idx="3">
                  <c:v>0.51800000000000002</c:v>
                </c:pt>
                <c:pt idx="4">
                  <c:v>0.503</c:v>
                </c:pt>
              </c:numCache>
            </c:numRef>
          </c:val>
          <c:extLst>
            <c:ext xmlns:c16="http://schemas.microsoft.com/office/drawing/2014/chart" uri="{C3380CC4-5D6E-409C-BE32-E72D297353CC}">
              <c16:uniqueId val="{00000000-F10A-4C6A-A499-0EBDA81D5E7A}"/>
            </c:ext>
          </c:extLst>
        </c:ser>
        <c:ser>
          <c:idx val="1"/>
          <c:order val="1"/>
          <c:tx>
            <c:strRef>
              <c:f>Sheet1!$C$1</c:f>
              <c:strCache>
                <c:ptCount val="1"/>
                <c:pt idx="0">
                  <c:v>综艺</c:v>
                </c:pt>
              </c:strCache>
            </c:strRef>
          </c:tx>
          <c:spPr>
            <a:solidFill>
              <a:schemeClr val="accent3">
                <a:shade val="8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Sheet1!$C$2:$C$6</c:f>
              <c:numCache>
                <c:formatCode>0.00%</c:formatCode>
                <c:ptCount val="5"/>
                <c:pt idx="0">
                  <c:v>0.11899999999999999</c:v>
                </c:pt>
                <c:pt idx="1">
                  <c:v>0.115</c:v>
                </c:pt>
                <c:pt idx="2">
                  <c:v>0.14699999999999999</c:v>
                </c:pt>
                <c:pt idx="3">
                  <c:v>0.158</c:v>
                </c:pt>
                <c:pt idx="4">
                  <c:v>0.14599999999999999</c:v>
                </c:pt>
              </c:numCache>
            </c:numRef>
          </c:val>
          <c:extLst>
            <c:ext xmlns:c16="http://schemas.microsoft.com/office/drawing/2014/chart" uri="{C3380CC4-5D6E-409C-BE32-E72D297353CC}">
              <c16:uniqueId val="{00000001-F10A-4C6A-A499-0EBDA81D5E7A}"/>
            </c:ext>
          </c:extLst>
        </c:ser>
        <c:ser>
          <c:idx val="2"/>
          <c:order val="2"/>
          <c:tx>
            <c:strRef>
              <c:f>Sheet1!$D$1</c:f>
              <c:strCache>
                <c:ptCount val="1"/>
                <c:pt idx="0">
                  <c:v>电影</c:v>
                </c:pt>
              </c:strCache>
            </c:strRef>
          </c:tx>
          <c:spPr>
            <a:solidFill>
              <a:schemeClr val="accent3">
                <a:tint val="86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Sheet1!$D$2:$D$6</c:f>
              <c:numCache>
                <c:formatCode>0.00%</c:formatCode>
                <c:ptCount val="5"/>
                <c:pt idx="0">
                  <c:v>8.7999999999999995E-2</c:v>
                </c:pt>
                <c:pt idx="1">
                  <c:v>8.7999999999999995E-2</c:v>
                </c:pt>
                <c:pt idx="2">
                  <c:v>8.6999999999999994E-2</c:v>
                </c:pt>
                <c:pt idx="3">
                  <c:v>8.5000000000000006E-2</c:v>
                </c:pt>
                <c:pt idx="4">
                  <c:v>6.7000000000000004E-2</c:v>
                </c:pt>
              </c:numCache>
            </c:numRef>
          </c:val>
          <c:extLst>
            <c:ext xmlns:c16="http://schemas.microsoft.com/office/drawing/2014/chart" uri="{C3380CC4-5D6E-409C-BE32-E72D297353CC}">
              <c16:uniqueId val="{00000002-F10A-4C6A-A499-0EBDA81D5E7A}"/>
            </c:ext>
          </c:extLst>
        </c:ser>
        <c:ser>
          <c:idx val="3"/>
          <c:order val="3"/>
          <c:tx>
            <c:strRef>
              <c:f>Sheet1!$E$1</c:f>
              <c:strCache>
                <c:ptCount val="1"/>
                <c:pt idx="0">
                  <c:v>其他</c:v>
                </c:pt>
              </c:strCache>
            </c:strRef>
          </c:tx>
          <c:spPr>
            <a:solidFill>
              <a:schemeClr val="accent3">
                <a:tint val="58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Sheet1!$A$2:$A$6</c:f>
              <c:numCache>
                <c:formatCode>General</c:formatCode>
                <c:ptCount val="5"/>
                <c:pt idx="0">
                  <c:v>2014</c:v>
                </c:pt>
                <c:pt idx="1">
                  <c:v>2015</c:v>
                </c:pt>
                <c:pt idx="2">
                  <c:v>2016</c:v>
                </c:pt>
                <c:pt idx="3">
                  <c:v>2017</c:v>
                </c:pt>
                <c:pt idx="4">
                  <c:v>2018</c:v>
                </c:pt>
              </c:numCache>
            </c:numRef>
          </c:cat>
          <c:val>
            <c:numRef>
              <c:f>Sheet1!$E$2:$E$6</c:f>
              <c:numCache>
                <c:formatCode>0%</c:formatCode>
                <c:ptCount val="5"/>
                <c:pt idx="0" formatCode="0.00%">
                  <c:v>0.251</c:v>
                </c:pt>
                <c:pt idx="1">
                  <c:v>0.25</c:v>
                </c:pt>
                <c:pt idx="2" formatCode="0.00%">
                  <c:v>0.22700000000000001</c:v>
                </c:pt>
                <c:pt idx="3" formatCode="0.00%">
                  <c:v>0.23899999999999999</c:v>
                </c:pt>
                <c:pt idx="4" formatCode="0.00%">
                  <c:v>0.28399999999999997</c:v>
                </c:pt>
              </c:numCache>
            </c:numRef>
          </c:val>
          <c:extLst>
            <c:ext xmlns:c16="http://schemas.microsoft.com/office/drawing/2014/chart" uri="{C3380CC4-5D6E-409C-BE32-E72D297353CC}">
              <c16:uniqueId val="{00000003-F10A-4C6A-A499-0EBDA81D5E7A}"/>
            </c:ext>
          </c:extLst>
        </c:ser>
        <c:dLbls>
          <c:showLegendKey val="0"/>
          <c:showVal val="1"/>
          <c:showCatName val="0"/>
          <c:showSerName val="0"/>
          <c:showPercent val="0"/>
          <c:showBubbleSize val="0"/>
        </c:dLbls>
        <c:gapWidth val="150"/>
        <c:overlap val="100"/>
        <c:axId val="1918915519"/>
        <c:axId val="10470623"/>
      </c:barChart>
      <c:catAx>
        <c:axId val="191891551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zh-CN" sz="1195" b="0" i="0" u="none" strike="noStrike" kern="1200" cap="all" baseline="0">
                <a:solidFill>
                  <a:schemeClr val="dk1">
                    <a:lumMod val="75000"/>
                    <a:lumOff val="25000"/>
                  </a:schemeClr>
                </a:solidFill>
                <a:latin typeface="+mn-lt"/>
                <a:ea typeface="+mn-ea"/>
                <a:cs typeface="+mn-cs"/>
              </a:defRPr>
            </a:pPr>
            <a:endParaRPr lang="zh-CN"/>
          </a:p>
        </c:txPr>
        <c:crossAx val="10470623"/>
        <c:crosses val="autoZero"/>
        <c:auto val="1"/>
        <c:lblAlgn val="ctr"/>
        <c:lblOffset val="100"/>
        <c:noMultiLvlLbl val="0"/>
      </c:catAx>
      <c:valAx>
        <c:axId val="1047062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1918915519"/>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lang="zh-CN" sz="1195"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sz="1400" dirty="0"/>
              <a:t>2012-2018</a:t>
            </a:r>
            <a:r>
              <a:rPr lang="zh-CN" altLang="en-US" sz="1400" dirty="0"/>
              <a:t>年中国在线视频用户规模及使用率</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在线视频用户规模（亿人）</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General</c:formatCode>
                <c:ptCount val="7"/>
                <c:pt idx="0">
                  <c:v>3.72</c:v>
                </c:pt>
                <c:pt idx="1">
                  <c:v>4.28</c:v>
                </c:pt>
                <c:pt idx="2">
                  <c:v>4.33</c:v>
                </c:pt>
                <c:pt idx="3">
                  <c:v>5.04</c:v>
                </c:pt>
                <c:pt idx="4">
                  <c:v>5.45</c:v>
                </c:pt>
                <c:pt idx="5">
                  <c:v>5.79</c:v>
                </c:pt>
                <c:pt idx="6">
                  <c:v>7.25</c:v>
                </c:pt>
              </c:numCache>
            </c:numRef>
          </c:val>
          <c:extLst>
            <c:ext xmlns:c16="http://schemas.microsoft.com/office/drawing/2014/chart" uri="{C3380CC4-5D6E-409C-BE32-E72D297353CC}">
              <c16:uniqueId val="{00000000-7136-43E5-8730-6FD31F9ABB37}"/>
            </c:ext>
          </c:extLst>
        </c:ser>
        <c:dLbls>
          <c:showLegendKey val="0"/>
          <c:showVal val="0"/>
          <c:showCatName val="0"/>
          <c:showSerName val="0"/>
          <c:showPercent val="0"/>
          <c:showBubbleSize val="0"/>
        </c:dLbls>
        <c:gapWidth val="219"/>
        <c:overlap val="-27"/>
        <c:axId val="1991036303"/>
        <c:axId val="8595983"/>
      </c:barChart>
      <c:lineChart>
        <c:grouping val="standard"/>
        <c:varyColors val="0"/>
        <c:ser>
          <c:idx val="1"/>
          <c:order val="1"/>
          <c:tx>
            <c:strRef>
              <c:f>Sheet1!$C$1</c:f>
              <c:strCache>
                <c:ptCount val="1"/>
                <c:pt idx="0">
                  <c:v>网民使用率</c:v>
                </c:pt>
              </c:strCache>
            </c:strRef>
          </c:tx>
          <c:spPr>
            <a:ln w="28575" cap="rnd">
              <a:solidFill>
                <a:schemeClr val="accent2"/>
              </a:solidFill>
              <a:round/>
            </a:ln>
            <a:effectLst/>
          </c:spPr>
          <c:marker>
            <c:symbol val="none"/>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136-43E5-8730-6FD31F9ABB3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136-43E5-8730-6FD31F9ABB37}"/>
                </c:ext>
              </c:extLst>
            </c:dLbl>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36-43E5-8730-6FD31F9ABB3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136-43E5-8730-6FD31F9ABB37}"/>
                </c:ext>
              </c:extLst>
            </c:dLbl>
            <c:dLbl>
              <c:idx val="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36-43E5-8730-6FD31F9ABB37}"/>
                </c:ext>
              </c:extLst>
            </c:dLbl>
            <c:dLbl>
              <c:idx val="5"/>
              <c:tx>
                <c:rich>
                  <a:bodyPr/>
                  <a:lstStyle/>
                  <a:p>
                    <a:fld id="{91A6B99F-B831-4AC6-9587-D658DA98FC86}" type="VALUE">
                      <a:rPr lang="en-US" altLang="zh-CN"/>
                      <a:pPr/>
                      <a:t>[值]</a:t>
                    </a:fld>
                    <a:endParaRPr lang="zh-CN" altLang="en-US"/>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7136-43E5-8730-6FD31F9ABB37}"/>
                </c:ext>
              </c:extLst>
            </c:dLbl>
            <c:dLbl>
              <c:idx val="6"/>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136-43E5-8730-6FD31F9ABB37}"/>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accent2"/>
                    </a:solidFill>
                    <a:latin typeface="+mn-lt"/>
                    <a:ea typeface="+mn-ea"/>
                    <a:cs typeface="+mn-cs"/>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Sheet1!$C$2:$C$8</c:f>
              <c:numCache>
                <c:formatCode>0%</c:formatCode>
                <c:ptCount val="7"/>
                <c:pt idx="0" formatCode="0.00%">
                  <c:v>0.66400000000000003</c:v>
                </c:pt>
                <c:pt idx="1">
                  <c:v>0.69</c:v>
                </c:pt>
                <c:pt idx="2" formatCode="0.00%">
                  <c:v>0.66600000000000004</c:v>
                </c:pt>
                <c:pt idx="3">
                  <c:v>0.73</c:v>
                </c:pt>
                <c:pt idx="4" formatCode="0.00%">
                  <c:v>0.745</c:v>
                </c:pt>
                <c:pt idx="5">
                  <c:v>0.75</c:v>
                </c:pt>
                <c:pt idx="6" formatCode="0.00%">
                  <c:v>0.875</c:v>
                </c:pt>
              </c:numCache>
            </c:numRef>
          </c:val>
          <c:smooth val="0"/>
          <c:extLst>
            <c:ext xmlns:c16="http://schemas.microsoft.com/office/drawing/2014/chart" uri="{C3380CC4-5D6E-409C-BE32-E72D297353CC}">
              <c16:uniqueId val="{00000008-7136-43E5-8730-6FD31F9ABB37}"/>
            </c:ext>
          </c:extLst>
        </c:ser>
        <c:dLbls>
          <c:showLegendKey val="0"/>
          <c:showVal val="0"/>
          <c:showCatName val="0"/>
          <c:showSerName val="0"/>
          <c:showPercent val="0"/>
          <c:showBubbleSize val="0"/>
        </c:dLbls>
        <c:marker val="1"/>
        <c:smooth val="0"/>
        <c:axId val="1991036303"/>
        <c:axId val="8595983"/>
      </c:lineChart>
      <c:catAx>
        <c:axId val="1991036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8595983"/>
        <c:crosses val="autoZero"/>
        <c:auto val="1"/>
        <c:lblAlgn val="ctr"/>
        <c:lblOffset val="100"/>
        <c:noMultiLvlLbl val="0"/>
      </c:catAx>
      <c:valAx>
        <c:axId val="8595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991036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130" b="1" i="0" u="none" strike="noStrike" kern="1200" baseline="0">
                <a:solidFill>
                  <a:schemeClr val="tx1">
                    <a:lumMod val="65000"/>
                    <a:lumOff val="35000"/>
                  </a:schemeClr>
                </a:solidFill>
                <a:latin typeface="+mn-lt"/>
                <a:ea typeface="+mn-ea"/>
                <a:cs typeface="+mn-cs"/>
              </a:defRPr>
            </a:pPr>
            <a:r>
              <a:rPr lang="en-US" altLang="zh-CN" sz="1400" dirty="0"/>
              <a:t>2017</a:t>
            </a:r>
            <a:r>
              <a:rPr lang="zh-CN" altLang="en-US" sz="1400" dirty="0"/>
              <a:t>年和</a:t>
            </a:r>
            <a:r>
              <a:rPr lang="en-US" altLang="zh-CN" sz="1400" dirty="0"/>
              <a:t>2018</a:t>
            </a:r>
            <a:r>
              <a:rPr lang="zh-CN" altLang="en-US" sz="1400" dirty="0"/>
              <a:t>年中国用户不同类型</a:t>
            </a:r>
            <a:r>
              <a:rPr lang="en-US" altLang="zh-CN" sz="1400" dirty="0"/>
              <a:t>APP</a:t>
            </a:r>
            <a:r>
              <a:rPr lang="zh-CN" altLang="en-US" sz="1400" dirty="0"/>
              <a:t>使用时间占比</a:t>
            </a:r>
            <a:endParaRPr lang="zh-CN" sz="1400" dirty="0"/>
          </a:p>
        </c:rich>
      </c:tx>
      <c:layout>
        <c:manualLayout>
          <c:xMode val="edge"/>
          <c:yMode val="edge"/>
          <c:x val="0.14004591473701999"/>
          <c:y val="3.0165641266733E-2"/>
        </c:manualLayout>
      </c:layout>
      <c:overlay val="0"/>
      <c:spPr>
        <a:noFill/>
        <a:ln>
          <a:noFill/>
        </a:ln>
        <a:effectLst/>
      </c:spPr>
    </c:title>
    <c:autoTitleDeleted val="0"/>
    <c:plotArea>
      <c:layout>
        <c:manualLayout>
          <c:layoutTarget val="inner"/>
          <c:xMode val="edge"/>
          <c:yMode val="edge"/>
          <c:x val="2.3154605305139402E-2"/>
          <c:y val="0.12177231455807799"/>
          <c:w val="0.95369078938972096"/>
          <c:h val="0.69881269868307805"/>
        </c:manualLayout>
      </c:layout>
      <c:barChart>
        <c:barDir val="col"/>
        <c:grouping val="percentStacked"/>
        <c:varyColors val="0"/>
        <c:ser>
          <c:idx val="0"/>
          <c:order val="0"/>
          <c:tx>
            <c:strRef>
              <c:f>Sheet1!$B$1</c:f>
              <c:strCache>
                <c:ptCount val="1"/>
                <c:pt idx="0">
                  <c:v>视频聊天</c:v>
                </c:pt>
              </c:strCache>
            </c:strRef>
          </c:tx>
          <c:spPr>
            <a:solidFill>
              <a:srgbClr val="415683">
                <a:alpha val="69804"/>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Sheet1!$B$2:$B$3</c:f>
              <c:numCache>
                <c:formatCode>0.00%</c:formatCode>
                <c:ptCount val="2"/>
                <c:pt idx="0">
                  <c:v>0.36399999999999999</c:v>
                </c:pt>
                <c:pt idx="1">
                  <c:v>0.29099999999999998</c:v>
                </c:pt>
              </c:numCache>
            </c:numRef>
          </c:val>
          <c:extLst>
            <c:ext xmlns:c16="http://schemas.microsoft.com/office/drawing/2014/chart" uri="{C3380CC4-5D6E-409C-BE32-E72D297353CC}">
              <c16:uniqueId val="{00000000-6AE7-47E1-92F0-F5B0C1D3F476}"/>
            </c:ext>
          </c:extLst>
        </c:ser>
        <c:ser>
          <c:idx val="1"/>
          <c:order val="1"/>
          <c:tx>
            <c:strRef>
              <c:f>Sheet1!$C$1</c:f>
              <c:strCache>
                <c:ptCount val="1"/>
                <c:pt idx="0">
                  <c:v>视频服务</c:v>
                </c:pt>
              </c:strCache>
            </c:strRef>
          </c:tx>
          <c:spPr>
            <a:solidFill>
              <a:srgbClr val="45697B">
                <a:alpha val="69804"/>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Sheet1!$C$2:$C$3</c:f>
              <c:numCache>
                <c:formatCode>0.00%</c:formatCode>
                <c:ptCount val="2"/>
                <c:pt idx="0">
                  <c:v>0.25600000000000001</c:v>
                </c:pt>
                <c:pt idx="1">
                  <c:v>0.28199999999999997</c:v>
                </c:pt>
              </c:numCache>
            </c:numRef>
          </c:val>
          <c:extLst>
            <c:ext xmlns:c16="http://schemas.microsoft.com/office/drawing/2014/chart" uri="{C3380CC4-5D6E-409C-BE32-E72D297353CC}">
              <c16:uniqueId val="{00000001-6AE7-47E1-92F0-F5B0C1D3F476}"/>
            </c:ext>
          </c:extLst>
        </c:ser>
        <c:ser>
          <c:idx val="2"/>
          <c:order val="2"/>
          <c:tx>
            <c:strRef>
              <c:f>Sheet1!$D$1</c:f>
              <c:strCache>
                <c:ptCount val="1"/>
                <c:pt idx="0">
                  <c:v>实用工具</c:v>
                </c:pt>
              </c:strCache>
            </c:strRef>
          </c:tx>
          <c:spPr>
            <a:solidFill>
              <a:srgbClr val="ABA958">
                <a:alpha val="69804"/>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Sheet1!$D$2:$D$3</c:f>
              <c:numCache>
                <c:formatCode>0.00%</c:formatCode>
                <c:ptCount val="2"/>
                <c:pt idx="0">
                  <c:v>0.108</c:v>
                </c:pt>
                <c:pt idx="1">
                  <c:v>0.105</c:v>
                </c:pt>
              </c:numCache>
            </c:numRef>
          </c:val>
          <c:extLst>
            <c:ext xmlns:c16="http://schemas.microsoft.com/office/drawing/2014/chart" uri="{C3380CC4-5D6E-409C-BE32-E72D297353CC}">
              <c16:uniqueId val="{00000002-6AE7-47E1-92F0-F5B0C1D3F476}"/>
            </c:ext>
          </c:extLst>
        </c:ser>
        <c:ser>
          <c:idx val="3"/>
          <c:order val="3"/>
          <c:tx>
            <c:strRef>
              <c:f>Sheet1!$E$1</c:f>
              <c:strCache>
                <c:ptCount val="1"/>
                <c:pt idx="0">
                  <c:v>游戏服务</c:v>
                </c:pt>
              </c:strCache>
            </c:strRef>
          </c:tx>
          <c:spPr>
            <a:solidFill>
              <a:srgbClr val="FFFF00">
                <a:alpha val="45882"/>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Sheet1!$E$2:$E$3</c:f>
              <c:numCache>
                <c:formatCode>0.00%</c:formatCode>
                <c:ptCount val="2"/>
                <c:pt idx="0">
                  <c:v>6.4000000000000001E-2</c:v>
                </c:pt>
                <c:pt idx="1">
                  <c:v>7.0999999999999994E-2</c:v>
                </c:pt>
              </c:numCache>
            </c:numRef>
          </c:val>
          <c:extLst>
            <c:ext xmlns:c16="http://schemas.microsoft.com/office/drawing/2014/chart" uri="{C3380CC4-5D6E-409C-BE32-E72D297353CC}">
              <c16:uniqueId val="{00000003-6AE7-47E1-92F0-F5B0C1D3F476}"/>
            </c:ext>
          </c:extLst>
        </c:ser>
        <c:ser>
          <c:idx val="4"/>
          <c:order val="4"/>
          <c:tx>
            <c:strRef>
              <c:f>Sheet1!$F$1</c:f>
              <c:strCache>
                <c:ptCount val="1"/>
                <c:pt idx="0">
                  <c:v>综合资讯</c:v>
                </c:pt>
              </c:strCache>
            </c:strRef>
          </c:tx>
          <c:spPr>
            <a:solidFill>
              <a:srgbClr val="92D050">
                <a:alpha val="43922"/>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Sheet1!$F$2:$F$3</c:f>
              <c:numCache>
                <c:formatCode>0%</c:formatCode>
                <c:ptCount val="2"/>
                <c:pt idx="0">
                  <c:v>0.06</c:v>
                </c:pt>
                <c:pt idx="1">
                  <c:v>7.0000000000000007E-2</c:v>
                </c:pt>
              </c:numCache>
            </c:numRef>
          </c:val>
          <c:extLst>
            <c:ext xmlns:c16="http://schemas.microsoft.com/office/drawing/2014/chart" uri="{C3380CC4-5D6E-409C-BE32-E72D297353CC}">
              <c16:uniqueId val="{00000004-6AE7-47E1-92F0-F5B0C1D3F476}"/>
            </c:ext>
          </c:extLst>
        </c:ser>
        <c:ser>
          <c:idx val="5"/>
          <c:order val="5"/>
          <c:tx>
            <c:strRef>
              <c:f>Sheet1!$G$1</c:f>
              <c:strCache>
                <c:ptCount val="1"/>
                <c:pt idx="0">
                  <c:v>社交网络</c:v>
                </c:pt>
              </c:strCache>
            </c:strRef>
          </c:tx>
          <c:spPr>
            <a:solidFill>
              <a:srgbClr val="5AC0DB">
                <a:alpha val="49804"/>
              </a:srgb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Sheet1!$G$2:$G$3</c:f>
              <c:numCache>
                <c:formatCode>0%</c:formatCode>
                <c:ptCount val="2"/>
                <c:pt idx="0">
                  <c:v>5.6000000000000001E-2</c:v>
                </c:pt>
                <c:pt idx="1">
                  <c:v>0.06</c:v>
                </c:pt>
              </c:numCache>
            </c:numRef>
          </c:val>
          <c:extLst>
            <c:ext xmlns:c16="http://schemas.microsoft.com/office/drawing/2014/chart" uri="{C3380CC4-5D6E-409C-BE32-E72D297353CC}">
              <c16:uniqueId val="{00000005-6AE7-47E1-92F0-F5B0C1D3F476}"/>
            </c:ext>
          </c:extLst>
        </c:ser>
        <c:ser>
          <c:idx val="6"/>
          <c:order val="6"/>
          <c:tx>
            <c:strRef>
              <c:f>Sheet1!$H$1</c:f>
              <c:strCache>
                <c:ptCount val="1"/>
                <c:pt idx="0">
                  <c:v>电子阅读</c:v>
                </c:pt>
              </c:strCache>
            </c:strRef>
          </c:tx>
          <c:spPr>
            <a:solidFill>
              <a:schemeClr val="bg2">
                <a:lumMod val="90000"/>
              </a:schemeClr>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Sheet1!$H$2:$H$3</c:f>
              <c:numCache>
                <c:formatCode>0%</c:formatCode>
                <c:ptCount val="2"/>
                <c:pt idx="0">
                  <c:v>0.03</c:v>
                </c:pt>
                <c:pt idx="1">
                  <c:v>0.04</c:v>
                </c:pt>
              </c:numCache>
            </c:numRef>
          </c:val>
          <c:extLst>
            <c:ext xmlns:c16="http://schemas.microsoft.com/office/drawing/2014/chart" uri="{C3380CC4-5D6E-409C-BE32-E72D297353CC}">
              <c16:uniqueId val="{00000006-6AE7-47E1-92F0-F5B0C1D3F476}"/>
            </c:ext>
          </c:extLst>
        </c:ser>
        <c:ser>
          <c:idx val="7"/>
          <c:order val="7"/>
          <c:tx>
            <c:strRef>
              <c:f>Sheet1!$I$1</c:f>
              <c:strCache>
                <c:ptCount val="1"/>
                <c:pt idx="0">
                  <c:v>其他</c:v>
                </c:pt>
              </c:strCache>
            </c:strRef>
          </c:tx>
          <c:spPr>
            <a:solidFill>
              <a:schemeClr val="bg1"/>
            </a:solidFill>
            <a:ln>
              <a:noFill/>
            </a:ln>
            <a:effectLst>
              <a:outerShdw blurRad="40000" dist="23000" dir="5400000" rotWithShape="0">
                <a:srgbClr val="000000">
                  <a:alpha val="35000"/>
                </a:srgbClr>
              </a:outerShdw>
            </a:effectLst>
            <a:scene3d>
              <a:camera prst="orthographicFront"/>
              <a:lightRig rig="threePt" dir="t"/>
            </a:scene3d>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Sheet1!$A$2:$A$3</c:f>
              <c:strCache>
                <c:ptCount val="2"/>
                <c:pt idx="0">
                  <c:v>2017年</c:v>
                </c:pt>
                <c:pt idx="1">
                  <c:v>2018年</c:v>
                </c:pt>
              </c:strCache>
            </c:strRef>
          </c:cat>
          <c:val>
            <c:numRef>
              <c:f>Sheet1!$I$2:$I$3</c:f>
              <c:numCache>
                <c:formatCode>0.00%</c:formatCode>
                <c:ptCount val="2"/>
                <c:pt idx="0">
                  <c:v>5.8000000000000003E-2</c:v>
                </c:pt>
                <c:pt idx="1">
                  <c:v>8.1000000000000003E-2</c:v>
                </c:pt>
              </c:numCache>
            </c:numRef>
          </c:val>
          <c:extLst>
            <c:ext xmlns:c16="http://schemas.microsoft.com/office/drawing/2014/chart" uri="{C3380CC4-5D6E-409C-BE32-E72D297353CC}">
              <c16:uniqueId val="{00000007-6AE7-47E1-92F0-F5B0C1D3F476}"/>
            </c:ext>
          </c:extLst>
        </c:ser>
        <c:dLbls>
          <c:showLegendKey val="0"/>
          <c:showVal val="0"/>
          <c:showCatName val="0"/>
          <c:showSerName val="0"/>
          <c:showPercent val="0"/>
          <c:showBubbleSize val="0"/>
        </c:dLbls>
        <c:gapWidth val="150"/>
        <c:overlap val="100"/>
        <c:axId val="456609696"/>
        <c:axId val="427757680"/>
      </c:barChart>
      <c:catAx>
        <c:axId val="4566096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27757680"/>
        <c:crosses val="autoZero"/>
        <c:auto val="1"/>
        <c:lblAlgn val="ctr"/>
        <c:lblOffset val="100"/>
        <c:noMultiLvlLbl val="0"/>
      </c:catAx>
      <c:valAx>
        <c:axId val="427757680"/>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one"/>
        <c:spPr>
          <a:noFill/>
          <a:ln w="9525"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56609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内容制作及运营</c:v>
                </c:pt>
              </c:strCache>
            </c:strRef>
          </c:tx>
          <c:spPr>
            <a:solidFill>
              <a:schemeClr val="accent1"/>
            </a:solidFill>
            <a:ln>
              <a:noFill/>
            </a:ln>
            <a:effectLst/>
          </c:spPr>
          <c:invertIfNegative val="0"/>
          <c:cat>
            <c:strRef>
              <c:f>Sheet1!$A$2:$A$5</c:f>
              <c:strCache>
                <c:ptCount val="4"/>
                <c:pt idx="0">
                  <c:v>2015年度</c:v>
                </c:pt>
                <c:pt idx="1">
                  <c:v>2016年度</c:v>
                </c:pt>
                <c:pt idx="2">
                  <c:v>2017年度</c:v>
                </c:pt>
                <c:pt idx="3">
                  <c:v>2018年1-6月</c:v>
                </c:pt>
              </c:strCache>
            </c:strRef>
          </c:cat>
          <c:val>
            <c:numRef>
              <c:f>Sheet1!$B$2:$B$5</c:f>
              <c:numCache>
                <c:formatCode>General</c:formatCode>
                <c:ptCount val="4"/>
                <c:pt idx="0">
                  <c:v>243012.19</c:v>
                </c:pt>
                <c:pt idx="1">
                  <c:v>233425.78</c:v>
                </c:pt>
                <c:pt idx="2">
                  <c:v>167725.22</c:v>
                </c:pt>
                <c:pt idx="3">
                  <c:v>15797.46</c:v>
                </c:pt>
              </c:numCache>
            </c:numRef>
          </c:val>
          <c:extLst>
            <c:ext xmlns:c16="http://schemas.microsoft.com/office/drawing/2014/chart" uri="{C3380CC4-5D6E-409C-BE32-E72D297353CC}">
              <c16:uniqueId val="{00000000-ED7A-4CFE-8F27-DF634B04E006}"/>
            </c:ext>
          </c:extLst>
        </c:ser>
        <c:ser>
          <c:idx val="1"/>
          <c:order val="1"/>
          <c:tx>
            <c:strRef>
              <c:f>Sheet1!$C$1</c:f>
              <c:strCache>
                <c:ptCount val="1"/>
                <c:pt idx="0">
                  <c:v>音乐制作授权及其他衍生</c:v>
                </c:pt>
              </c:strCache>
            </c:strRef>
          </c:tx>
          <c:spPr>
            <a:solidFill>
              <a:schemeClr val="accent2"/>
            </a:solidFill>
            <a:ln>
              <a:noFill/>
            </a:ln>
            <a:effectLst/>
          </c:spPr>
          <c:invertIfNegative val="0"/>
          <c:cat>
            <c:strRef>
              <c:f>Sheet1!$A$2:$A$5</c:f>
              <c:strCache>
                <c:ptCount val="4"/>
                <c:pt idx="0">
                  <c:v>2015年度</c:v>
                </c:pt>
                <c:pt idx="1">
                  <c:v>2016年度</c:v>
                </c:pt>
                <c:pt idx="2">
                  <c:v>2017年度</c:v>
                </c:pt>
                <c:pt idx="3">
                  <c:v>2018年1-6月</c:v>
                </c:pt>
              </c:strCache>
            </c:strRef>
          </c:cat>
          <c:val>
            <c:numRef>
              <c:f>Sheet1!$C$2:$C$5</c:f>
              <c:numCache>
                <c:formatCode>General</c:formatCode>
                <c:ptCount val="4"/>
                <c:pt idx="0">
                  <c:v>3176.14</c:v>
                </c:pt>
                <c:pt idx="1">
                  <c:v>37177.81</c:v>
                </c:pt>
                <c:pt idx="2">
                  <c:v>38116.75</c:v>
                </c:pt>
                <c:pt idx="3">
                  <c:v>10672.72</c:v>
                </c:pt>
              </c:numCache>
            </c:numRef>
          </c:val>
          <c:extLst>
            <c:ext xmlns:c16="http://schemas.microsoft.com/office/drawing/2014/chart" uri="{C3380CC4-5D6E-409C-BE32-E72D297353CC}">
              <c16:uniqueId val="{00000001-ED7A-4CFE-8F27-DF634B04E006}"/>
            </c:ext>
          </c:extLst>
        </c:ser>
        <c:dLbls>
          <c:showLegendKey val="0"/>
          <c:showVal val="0"/>
          <c:showCatName val="0"/>
          <c:showSerName val="0"/>
          <c:showPercent val="0"/>
          <c:showBubbleSize val="0"/>
        </c:dLbls>
        <c:gapWidth val="150"/>
        <c:axId val="415420431"/>
        <c:axId val="419936159"/>
      </c:barChart>
      <c:lineChart>
        <c:grouping val="standard"/>
        <c:varyColors val="0"/>
        <c:ser>
          <c:idx val="2"/>
          <c:order val="2"/>
          <c:tx>
            <c:strRef>
              <c:f>Sheet1!$D$1</c:f>
              <c:strCache>
                <c:ptCount val="1"/>
                <c:pt idx="0">
                  <c:v>内容制作及运营占比</c:v>
                </c:pt>
              </c:strCache>
            </c:strRef>
          </c:tx>
          <c:spPr>
            <a:ln w="28575" cap="rnd">
              <a:solidFill>
                <a:schemeClr val="accent3"/>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Sheet1!$D$2:$D$5</c:f>
              <c:numCache>
                <c:formatCode>0.00%</c:formatCode>
                <c:ptCount val="4"/>
                <c:pt idx="0">
                  <c:v>0.98709999999999998</c:v>
                </c:pt>
                <c:pt idx="1">
                  <c:v>0.86260000000000003</c:v>
                </c:pt>
                <c:pt idx="2">
                  <c:v>0.81479999999999997</c:v>
                </c:pt>
                <c:pt idx="3">
                  <c:v>0.5968</c:v>
                </c:pt>
              </c:numCache>
            </c:numRef>
          </c:val>
          <c:smooth val="0"/>
          <c:extLst>
            <c:ext xmlns:c16="http://schemas.microsoft.com/office/drawing/2014/chart" uri="{C3380CC4-5D6E-409C-BE32-E72D297353CC}">
              <c16:uniqueId val="{00000002-ED7A-4CFE-8F27-DF634B04E006}"/>
            </c:ext>
          </c:extLst>
        </c:ser>
        <c:ser>
          <c:idx val="3"/>
          <c:order val="3"/>
          <c:tx>
            <c:strRef>
              <c:f>Sheet1!$E$1</c:f>
              <c:strCache>
                <c:ptCount val="1"/>
                <c:pt idx="0">
                  <c:v>音乐制作授权及其他衍生占比</c:v>
                </c:pt>
              </c:strCache>
            </c:strRef>
          </c:tx>
          <c:spPr>
            <a:ln w="28575" cap="rnd">
              <a:solidFill>
                <a:schemeClr val="accent4"/>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Sheet1!$E$2:$E$5</c:f>
              <c:numCache>
                <c:formatCode>0.00%</c:formatCode>
                <c:ptCount val="4"/>
                <c:pt idx="0">
                  <c:v>1.29E-2</c:v>
                </c:pt>
                <c:pt idx="1">
                  <c:v>0.13739999999999999</c:v>
                </c:pt>
                <c:pt idx="2">
                  <c:v>0.1852</c:v>
                </c:pt>
                <c:pt idx="3">
                  <c:v>0.4032</c:v>
                </c:pt>
              </c:numCache>
            </c:numRef>
          </c:val>
          <c:smooth val="0"/>
          <c:extLst>
            <c:ext xmlns:c16="http://schemas.microsoft.com/office/drawing/2014/chart" uri="{C3380CC4-5D6E-409C-BE32-E72D297353CC}">
              <c16:uniqueId val="{00000003-ED7A-4CFE-8F27-DF634B04E006}"/>
            </c:ext>
          </c:extLst>
        </c:ser>
        <c:dLbls>
          <c:showLegendKey val="0"/>
          <c:showVal val="0"/>
          <c:showCatName val="0"/>
          <c:showSerName val="0"/>
          <c:showPercent val="0"/>
          <c:showBubbleSize val="0"/>
        </c:dLbls>
        <c:marker val="1"/>
        <c:smooth val="0"/>
        <c:axId val="419942815"/>
        <c:axId val="419942399"/>
      </c:lineChart>
      <c:catAx>
        <c:axId val="415420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9936159"/>
        <c:crosses val="autoZero"/>
        <c:auto val="1"/>
        <c:lblAlgn val="ctr"/>
        <c:lblOffset val="100"/>
        <c:noMultiLvlLbl val="0"/>
      </c:catAx>
      <c:valAx>
        <c:axId val="419936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5420431"/>
        <c:crosses val="autoZero"/>
        <c:crossBetween val="between"/>
      </c:valAx>
      <c:catAx>
        <c:axId val="419942815"/>
        <c:scaling>
          <c:orientation val="minMax"/>
        </c:scaling>
        <c:delete val="1"/>
        <c:axPos val="b"/>
        <c:numFmt formatCode="General" sourceLinked="1"/>
        <c:majorTickMark val="none"/>
        <c:minorTickMark val="none"/>
        <c:tickLblPos val="nextTo"/>
        <c:crossAx val="419942399"/>
        <c:crosses val="autoZero"/>
        <c:auto val="1"/>
        <c:lblAlgn val="ctr"/>
        <c:lblOffset val="100"/>
        <c:noMultiLvlLbl val="0"/>
      </c:catAx>
      <c:valAx>
        <c:axId val="419942399"/>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419942815"/>
        <c:crosses val="max"/>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zh-CN" sz="1195"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季播类节目</c:v>
                </c:pt>
              </c:strCache>
            </c:strRef>
          </c:tx>
          <c:spPr>
            <a:solidFill>
              <a:schemeClr val="accent1"/>
            </a:solidFill>
            <a:ln>
              <a:noFill/>
            </a:ln>
            <a:effectLst/>
          </c:spPr>
          <c:invertIfNegative val="0"/>
          <c:cat>
            <c:strRef>
              <c:f>Sheet1!$A$2:$A$5</c:f>
              <c:strCache>
                <c:ptCount val="4"/>
                <c:pt idx="0">
                  <c:v>2015年度</c:v>
                </c:pt>
                <c:pt idx="1">
                  <c:v>2016年度</c:v>
                </c:pt>
                <c:pt idx="2">
                  <c:v>2017年度</c:v>
                </c:pt>
                <c:pt idx="3">
                  <c:v>2018年1-6月</c:v>
                </c:pt>
              </c:strCache>
            </c:strRef>
          </c:cat>
          <c:val>
            <c:numRef>
              <c:f>Sheet1!$B$2:$B$5</c:f>
              <c:numCache>
                <c:formatCode>General</c:formatCode>
                <c:ptCount val="4"/>
                <c:pt idx="0">
                  <c:v>229558.34</c:v>
                </c:pt>
                <c:pt idx="1">
                  <c:v>211183.85</c:v>
                </c:pt>
                <c:pt idx="2">
                  <c:v>153032.44</c:v>
                </c:pt>
                <c:pt idx="3">
                  <c:v>15246.73</c:v>
                </c:pt>
              </c:numCache>
            </c:numRef>
          </c:val>
          <c:extLst>
            <c:ext xmlns:c16="http://schemas.microsoft.com/office/drawing/2014/chart" uri="{C3380CC4-5D6E-409C-BE32-E72D297353CC}">
              <c16:uniqueId val="{00000000-5073-485D-8CB0-ABEA4CC6B6E3}"/>
            </c:ext>
          </c:extLst>
        </c:ser>
        <c:ser>
          <c:idx val="1"/>
          <c:order val="1"/>
          <c:tx>
            <c:strRef>
              <c:f>Sheet1!$C$1</c:f>
              <c:strCache>
                <c:ptCount val="1"/>
                <c:pt idx="0">
                  <c:v>其他节目</c:v>
                </c:pt>
              </c:strCache>
            </c:strRef>
          </c:tx>
          <c:spPr>
            <a:solidFill>
              <a:schemeClr val="accent2"/>
            </a:solidFill>
            <a:ln>
              <a:noFill/>
            </a:ln>
            <a:effectLst/>
          </c:spPr>
          <c:invertIfNegative val="0"/>
          <c:cat>
            <c:strRef>
              <c:f>Sheet1!$A$2:$A$5</c:f>
              <c:strCache>
                <c:ptCount val="4"/>
                <c:pt idx="0">
                  <c:v>2015年度</c:v>
                </c:pt>
                <c:pt idx="1">
                  <c:v>2016年度</c:v>
                </c:pt>
                <c:pt idx="2">
                  <c:v>2017年度</c:v>
                </c:pt>
                <c:pt idx="3">
                  <c:v>2018年1-6月</c:v>
                </c:pt>
              </c:strCache>
            </c:strRef>
          </c:cat>
          <c:val>
            <c:numRef>
              <c:f>Sheet1!$C$2:$C$5</c:f>
              <c:numCache>
                <c:formatCode>General</c:formatCode>
                <c:ptCount val="4"/>
                <c:pt idx="0">
                  <c:v>13453.85</c:v>
                </c:pt>
                <c:pt idx="1">
                  <c:v>22241.93</c:v>
                </c:pt>
                <c:pt idx="2">
                  <c:v>14692.78</c:v>
                </c:pt>
                <c:pt idx="3">
                  <c:v>550.73</c:v>
                </c:pt>
              </c:numCache>
            </c:numRef>
          </c:val>
          <c:extLst>
            <c:ext xmlns:c16="http://schemas.microsoft.com/office/drawing/2014/chart" uri="{C3380CC4-5D6E-409C-BE32-E72D297353CC}">
              <c16:uniqueId val="{00000001-5073-485D-8CB0-ABEA4CC6B6E3}"/>
            </c:ext>
          </c:extLst>
        </c:ser>
        <c:dLbls>
          <c:showLegendKey val="0"/>
          <c:showVal val="0"/>
          <c:showCatName val="0"/>
          <c:showSerName val="0"/>
          <c:showPercent val="0"/>
          <c:showBubbleSize val="0"/>
        </c:dLbls>
        <c:gapWidth val="150"/>
        <c:axId val="415420431"/>
        <c:axId val="419936159"/>
      </c:barChart>
      <c:lineChart>
        <c:grouping val="standard"/>
        <c:varyColors val="0"/>
        <c:ser>
          <c:idx val="2"/>
          <c:order val="2"/>
          <c:tx>
            <c:strRef>
              <c:f>Sheet1!$D$1</c:f>
              <c:strCache>
                <c:ptCount val="1"/>
                <c:pt idx="0">
                  <c:v>季播类节目占比</c:v>
                </c:pt>
              </c:strCache>
            </c:strRef>
          </c:tx>
          <c:spPr>
            <a:ln w="28575" cap="rnd">
              <a:solidFill>
                <a:schemeClr val="accent3"/>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Sheet1!$D$2:$D$5</c:f>
              <c:numCache>
                <c:formatCode>0.00%</c:formatCode>
                <c:ptCount val="4"/>
                <c:pt idx="0">
                  <c:v>0.9446</c:v>
                </c:pt>
                <c:pt idx="1">
                  <c:v>0.90469999999999995</c:v>
                </c:pt>
                <c:pt idx="2">
                  <c:v>0.91239999999999999</c:v>
                </c:pt>
                <c:pt idx="3">
                  <c:v>0.96509999999999996</c:v>
                </c:pt>
              </c:numCache>
            </c:numRef>
          </c:val>
          <c:smooth val="0"/>
          <c:extLst>
            <c:ext xmlns:c16="http://schemas.microsoft.com/office/drawing/2014/chart" uri="{C3380CC4-5D6E-409C-BE32-E72D297353CC}">
              <c16:uniqueId val="{00000002-5073-485D-8CB0-ABEA4CC6B6E3}"/>
            </c:ext>
          </c:extLst>
        </c:ser>
        <c:ser>
          <c:idx val="3"/>
          <c:order val="3"/>
          <c:tx>
            <c:strRef>
              <c:f>Sheet1!$E$1</c:f>
              <c:strCache>
                <c:ptCount val="1"/>
                <c:pt idx="0">
                  <c:v>其他节目占比</c:v>
                </c:pt>
              </c:strCache>
            </c:strRef>
          </c:tx>
          <c:spPr>
            <a:ln w="28575" cap="rnd">
              <a:solidFill>
                <a:schemeClr val="accent4"/>
              </a:solidFill>
              <a:round/>
            </a:ln>
            <a:effectLst/>
          </c:spPr>
          <c:marker>
            <c:symbol val="none"/>
          </c:marker>
          <c:cat>
            <c:strRef>
              <c:f>Sheet1!$A$2:$A$5</c:f>
              <c:strCache>
                <c:ptCount val="4"/>
                <c:pt idx="0">
                  <c:v>2015年度</c:v>
                </c:pt>
                <c:pt idx="1">
                  <c:v>2016年度</c:v>
                </c:pt>
                <c:pt idx="2">
                  <c:v>2017年度</c:v>
                </c:pt>
                <c:pt idx="3">
                  <c:v>2018年1-6月</c:v>
                </c:pt>
              </c:strCache>
            </c:strRef>
          </c:cat>
          <c:val>
            <c:numRef>
              <c:f>Sheet1!$E$2:$E$5</c:f>
              <c:numCache>
                <c:formatCode>0.00%</c:formatCode>
                <c:ptCount val="4"/>
                <c:pt idx="0">
                  <c:v>5.5399999999999998E-2</c:v>
                </c:pt>
                <c:pt idx="1">
                  <c:v>9.5299999999999996E-2</c:v>
                </c:pt>
                <c:pt idx="2">
                  <c:v>8.7599999999999997E-2</c:v>
                </c:pt>
                <c:pt idx="3">
                  <c:v>3.49E-2</c:v>
                </c:pt>
              </c:numCache>
            </c:numRef>
          </c:val>
          <c:smooth val="0"/>
          <c:extLst>
            <c:ext xmlns:c16="http://schemas.microsoft.com/office/drawing/2014/chart" uri="{C3380CC4-5D6E-409C-BE32-E72D297353CC}">
              <c16:uniqueId val="{00000003-5073-485D-8CB0-ABEA4CC6B6E3}"/>
            </c:ext>
          </c:extLst>
        </c:ser>
        <c:dLbls>
          <c:showLegendKey val="0"/>
          <c:showVal val="0"/>
          <c:showCatName val="0"/>
          <c:showSerName val="0"/>
          <c:showPercent val="0"/>
          <c:showBubbleSize val="0"/>
        </c:dLbls>
        <c:marker val="1"/>
        <c:smooth val="0"/>
        <c:axId val="419942815"/>
        <c:axId val="419942399"/>
      </c:lineChart>
      <c:catAx>
        <c:axId val="415420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9936159"/>
        <c:crosses val="autoZero"/>
        <c:auto val="1"/>
        <c:lblAlgn val="ctr"/>
        <c:lblOffset val="100"/>
        <c:noMultiLvlLbl val="0"/>
      </c:catAx>
      <c:valAx>
        <c:axId val="419936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5420431"/>
        <c:crosses val="autoZero"/>
        <c:crossBetween val="between"/>
      </c:valAx>
      <c:catAx>
        <c:axId val="419942815"/>
        <c:scaling>
          <c:orientation val="minMax"/>
        </c:scaling>
        <c:delete val="1"/>
        <c:axPos val="b"/>
        <c:numFmt formatCode="General" sourceLinked="1"/>
        <c:majorTickMark val="out"/>
        <c:minorTickMark val="none"/>
        <c:tickLblPos val="nextTo"/>
        <c:crossAx val="419942399"/>
        <c:crosses val="autoZero"/>
        <c:auto val="1"/>
        <c:lblAlgn val="ctr"/>
        <c:lblOffset val="100"/>
        <c:noMultiLvlLbl val="0"/>
      </c:catAx>
      <c:valAx>
        <c:axId val="419942399"/>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9942815"/>
        <c:crosses val="max"/>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3623936250187901"/>
          <c:y val="2.81429483088705E-2"/>
          <c:w val="0.84722177116223096"/>
          <c:h val="0.71123165283982104"/>
        </c:manualLayout>
      </c:layout>
      <c:barChart>
        <c:barDir val="col"/>
        <c:grouping val="clustered"/>
        <c:varyColors val="0"/>
        <c:ser>
          <c:idx val="2"/>
          <c:order val="2"/>
          <c:tx>
            <c:strRef>
              <c:f>Sheet1!$D$1</c:f>
              <c:strCache>
                <c:ptCount val="1"/>
                <c:pt idx="0">
                  <c:v>净利润</c:v>
                </c:pt>
              </c:strCache>
            </c:strRef>
          </c:tx>
          <c:spPr>
            <a:solidFill>
              <a:schemeClr val="accent3"/>
            </a:solidFill>
            <a:ln>
              <a:noFill/>
            </a:ln>
            <a:effectLst/>
          </c:spPr>
          <c:invertIfNegative val="0"/>
          <c:cat>
            <c:strRef>
              <c:f>Sheet1!$A$2:$A$5</c:f>
              <c:strCache>
                <c:ptCount val="4"/>
                <c:pt idx="0">
                  <c:v>2015年</c:v>
                </c:pt>
                <c:pt idx="1">
                  <c:v>2016年</c:v>
                </c:pt>
                <c:pt idx="2">
                  <c:v>2017年</c:v>
                </c:pt>
                <c:pt idx="3">
                  <c:v>2018年1-6月</c:v>
                </c:pt>
              </c:strCache>
            </c:strRef>
          </c:cat>
          <c:val>
            <c:numRef>
              <c:f>Sheet1!$D$2:$D$5</c:f>
              <c:numCache>
                <c:formatCode>General</c:formatCode>
                <c:ptCount val="4"/>
                <c:pt idx="0">
                  <c:v>80647.45</c:v>
                </c:pt>
                <c:pt idx="1">
                  <c:v>72859.960000000006</c:v>
                </c:pt>
                <c:pt idx="2">
                  <c:v>45492.6</c:v>
                </c:pt>
                <c:pt idx="3">
                  <c:v>691.03</c:v>
                </c:pt>
              </c:numCache>
            </c:numRef>
          </c:val>
          <c:extLst>
            <c:ext xmlns:c16="http://schemas.microsoft.com/office/drawing/2014/chart" uri="{C3380CC4-5D6E-409C-BE32-E72D297353CC}">
              <c16:uniqueId val="{00000000-B79F-4542-BBAC-7D1CB266EA1D}"/>
            </c:ext>
          </c:extLst>
        </c:ser>
        <c:ser>
          <c:idx val="3"/>
          <c:order val="3"/>
          <c:tx>
            <c:strRef>
              <c:f>Sheet1!$E$1</c:f>
              <c:strCache>
                <c:ptCount val="1"/>
                <c:pt idx="0">
                  <c:v>政府补助</c:v>
                </c:pt>
              </c:strCache>
            </c:strRef>
          </c:tx>
          <c:spPr>
            <a:solidFill>
              <a:schemeClr val="accent3">
                <a:tint val="76667"/>
              </a:schemeClr>
            </a:solidFill>
            <a:ln>
              <a:noFill/>
            </a:ln>
            <a:effectLst/>
          </c:spPr>
          <c:invertIfNegative val="0"/>
          <c:cat>
            <c:strRef>
              <c:f>Sheet1!$A$2:$A$5</c:f>
              <c:strCache>
                <c:ptCount val="4"/>
                <c:pt idx="0">
                  <c:v>2015年</c:v>
                </c:pt>
                <c:pt idx="1">
                  <c:v>2016年</c:v>
                </c:pt>
                <c:pt idx="2">
                  <c:v>2017年</c:v>
                </c:pt>
                <c:pt idx="3">
                  <c:v>2018年1-6月</c:v>
                </c:pt>
              </c:strCache>
            </c:strRef>
          </c:cat>
          <c:val>
            <c:numRef>
              <c:f>Sheet1!$E$2:$E$5</c:f>
              <c:numCache>
                <c:formatCode>General</c:formatCode>
                <c:ptCount val="4"/>
                <c:pt idx="0">
                  <c:v>3368.04</c:v>
                </c:pt>
                <c:pt idx="1">
                  <c:v>18042.11</c:v>
                </c:pt>
                <c:pt idx="2">
                  <c:v>8285.0400000000009</c:v>
                </c:pt>
                <c:pt idx="3">
                  <c:v>3895.1</c:v>
                </c:pt>
              </c:numCache>
            </c:numRef>
          </c:val>
          <c:extLst>
            <c:ext xmlns:c16="http://schemas.microsoft.com/office/drawing/2014/chart" uri="{C3380CC4-5D6E-409C-BE32-E72D297353CC}">
              <c16:uniqueId val="{00000001-B79F-4542-BBAC-7D1CB266EA1D}"/>
            </c:ext>
          </c:extLst>
        </c:ser>
        <c:ser>
          <c:idx val="4"/>
          <c:order val="4"/>
          <c:tx>
            <c:strRef>
              <c:f>Sheet1!$F$1</c:f>
              <c:strCache>
                <c:ptCount val="1"/>
                <c:pt idx="0">
                  <c:v>扣非净利润</c:v>
                </c:pt>
              </c:strCache>
            </c:strRef>
          </c:tx>
          <c:spPr>
            <a:solidFill>
              <a:schemeClr val="accent3">
                <a:tint val="53333"/>
              </a:schemeClr>
            </a:solidFill>
            <a:ln>
              <a:noFill/>
            </a:ln>
            <a:effectLst/>
          </c:spPr>
          <c:invertIfNegative val="0"/>
          <c:cat>
            <c:strRef>
              <c:f>Sheet1!$A$2:$A$5</c:f>
              <c:strCache>
                <c:ptCount val="4"/>
                <c:pt idx="0">
                  <c:v>2015年</c:v>
                </c:pt>
                <c:pt idx="1">
                  <c:v>2016年</c:v>
                </c:pt>
                <c:pt idx="2">
                  <c:v>2017年</c:v>
                </c:pt>
                <c:pt idx="3">
                  <c:v>2018年1-6月</c:v>
                </c:pt>
              </c:strCache>
            </c:strRef>
          </c:cat>
          <c:val>
            <c:numRef>
              <c:f>Sheet1!$F$2:$F$5</c:f>
              <c:numCache>
                <c:formatCode>General</c:formatCode>
                <c:ptCount val="4"/>
                <c:pt idx="0">
                  <c:v>78870.990000000005</c:v>
                </c:pt>
                <c:pt idx="1">
                  <c:v>66300.13</c:v>
                </c:pt>
                <c:pt idx="2">
                  <c:v>39024.370000000003</c:v>
                </c:pt>
                <c:pt idx="3">
                  <c:v>-2726.05</c:v>
                </c:pt>
              </c:numCache>
            </c:numRef>
          </c:val>
          <c:extLst>
            <c:ext xmlns:c16="http://schemas.microsoft.com/office/drawing/2014/chart" uri="{C3380CC4-5D6E-409C-BE32-E72D297353CC}">
              <c16:uniqueId val="{00000002-B79F-4542-BBAC-7D1CB266EA1D}"/>
            </c:ext>
          </c:extLst>
        </c:ser>
        <c:dLbls>
          <c:showLegendKey val="0"/>
          <c:showVal val="0"/>
          <c:showCatName val="0"/>
          <c:showSerName val="0"/>
          <c:showPercent val="0"/>
          <c:showBubbleSize val="0"/>
        </c:dLbls>
        <c:gapWidth val="150"/>
        <c:axId val="1090197487"/>
        <c:axId val="1090211215"/>
      </c:barChart>
      <c:lineChart>
        <c:grouping val="standard"/>
        <c:varyColors val="0"/>
        <c:ser>
          <c:idx val="0"/>
          <c:order val="0"/>
          <c:tx>
            <c:strRef>
              <c:f>Sheet1!$B$1</c:f>
              <c:strCache>
                <c:ptCount val="1"/>
                <c:pt idx="0">
                  <c:v>营业利润</c:v>
                </c:pt>
              </c:strCache>
            </c:strRef>
          </c:tx>
          <c:spPr>
            <a:ln w="28575" cap="rnd">
              <a:solidFill>
                <a:schemeClr val="accent3">
                  <a:shade val="53333"/>
                </a:schemeClr>
              </a:solidFill>
              <a:round/>
            </a:ln>
            <a:effectLst/>
          </c:spPr>
          <c:marker>
            <c:symbol val="none"/>
          </c:marker>
          <c:cat>
            <c:strRef>
              <c:f>Sheet1!$A$2:$A$5</c:f>
              <c:strCache>
                <c:ptCount val="4"/>
                <c:pt idx="0">
                  <c:v>2015年</c:v>
                </c:pt>
                <c:pt idx="1">
                  <c:v>2016年</c:v>
                </c:pt>
                <c:pt idx="2">
                  <c:v>2017年</c:v>
                </c:pt>
                <c:pt idx="3">
                  <c:v>2018年1-6月</c:v>
                </c:pt>
              </c:strCache>
            </c:strRef>
          </c:cat>
          <c:val>
            <c:numRef>
              <c:f>Sheet1!$B$2:$B$5</c:f>
              <c:numCache>
                <c:formatCode>General</c:formatCode>
                <c:ptCount val="4"/>
                <c:pt idx="0">
                  <c:v>91914.51</c:v>
                </c:pt>
                <c:pt idx="1">
                  <c:v>69710.350000000006</c:v>
                </c:pt>
                <c:pt idx="2">
                  <c:v>53703.32</c:v>
                </c:pt>
                <c:pt idx="3">
                  <c:v>930.44</c:v>
                </c:pt>
              </c:numCache>
            </c:numRef>
          </c:val>
          <c:smooth val="0"/>
          <c:extLst>
            <c:ext xmlns:c16="http://schemas.microsoft.com/office/drawing/2014/chart" uri="{C3380CC4-5D6E-409C-BE32-E72D297353CC}">
              <c16:uniqueId val="{00000003-B79F-4542-BBAC-7D1CB266EA1D}"/>
            </c:ext>
          </c:extLst>
        </c:ser>
        <c:ser>
          <c:idx val="1"/>
          <c:order val="1"/>
          <c:tx>
            <c:strRef>
              <c:f>Sheet1!$C$1</c:f>
              <c:strCache>
                <c:ptCount val="1"/>
                <c:pt idx="0">
                  <c:v>利润总额</c:v>
                </c:pt>
              </c:strCache>
            </c:strRef>
          </c:tx>
          <c:spPr>
            <a:ln w="28575" cap="rnd">
              <a:solidFill>
                <a:schemeClr val="accent3">
                  <a:shade val="76667"/>
                </a:schemeClr>
              </a:solidFill>
              <a:round/>
            </a:ln>
            <a:effectLst/>
          </c:spPr>
          <c:marker>
            <c:symbol val="none"/>
          </c:marker>
          <c:cat>
            <c:strRef>
              <c:f>Sheet1!$A$2:$A$5</c:f>
              <c:strCache>
                <c:ptCount val="4"/>
                <c:pt idx="0">
                  <c:v>2015年</c:v>
                </c:pt>
                <c:pt idx="1">
                  <c:v>2016年</c:v>
                </c:pt>
                <c:pt idx="2">
                  <c:v>2017年</c:v>
                </c:pt>
                <c:pt idx="3">
                  <c:v>2018年1-6月</c:v>
                </c:pt>
              </c:strCache>
            </c:strRef>
          </c:cat>
          <c:val>
            <c:numRef>
              <c:f>Sheet1!$C$2:$C$5</c:f>
              <c:numCache>
                <c:formatCode>General</c:formatCode>
                <c:ptCount val="4"/>
                <c:pt idx="0">
                  <c:v>95055.75</c:v>
                </c:pt>
                <c:pt idx="1">
                  <c:v>87771.64</c:v>
                </c:pt>
                <c:pt idx="2">
                  <c:v>53833.7</c:v>
                </c:pt>
                <c:pt idx="3">
                  <c:v>1140.03</c:v>
                </c:pt>
              </c:numCache>
            </c:numRef>
          </c:val>
          <c:smooth val="0"/>
          <c:extLst>
            <c:ext xmlns:c16="http://schemas.microsoft.com/office/drawing/2014/chart" uri="{C3380CC4-5D6E-409C-BE32-E72D297353CC}">
              <c16:uniqueId val="{00000004-B79F-4542-BBAC-7D1CB266EA1D}"/>
            </c:ext>
          </c:extLst>
        </c:ser>
        <c:dLbls>
          <c:showLegendKey val="0"/>
          <c:showVal val="0"/>
          <c:showCatName val="0"/>
          <c:showSerName val="0"/>
          <c:showPercent val="0"/>
          <c:showBubbleSize val="0"/>
        </c:dLbls>
        <c:marker val="1"/>
        <c:smooth val="0"/>
        <c:axId val="1090197487"/>
        <c:axId val="1090211215"/>
      </c:lineChart>
      <c:catAx>
        <c:axId val="109019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090211215"/>
        <c:crosses val="autoZero"/>
        <c:auto val="1"/>
        <c:lblAlgn val="ctr"/>
        <c:lblOffset val="100"/>
        <c:noMultiLvlLbl val="0"/>
      </c:catAx>
      <c:valAx>
        <c:axId val="109021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090197487"/>
        <c:crosses val="autoZero"/>
        <c:crossBetween val="between"/>
      </c:valAx>
      <c:dTable>
        <c:showHorzBorder val="0"/>
        <c:showVertBorder val="0"/>
        <c:showOutline val="1"/>
        <c:showKeys val="1"/>
        <c:spPr>
          <a:noFill/>
          <a:ln w="222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manualLayout>
          <c:xMode val="edge"/>
          <c:yMode val="edge"/>
          <c:x val="0.271425349571493"/>
          <c:y val="0.6569240587109129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2400" b="1" dirty="0"/>
              <a:t>灿星公司涉及诉讼案件数量</a:t>
            </a:r>
          </a:p>
        </c:rich>
      </c:tx>
      <c:layout>
        <c:manualLayout>
          <c:xMode val="edge"/>
          <c:yMode val="edge"/>
          <c:x val="0.27594164945514699"/>
          <c:y val="1.41814299943572E-2"/>
        </c:manualLayout>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灿星公司涉及诉讼案件数量</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侵害作品放映权纠纷</c:v>
                </c:pt>
                <c:pt idx="1">
                  <c:v>著作权权属、侵权纠纷</c:v>
                </c:pt>
                <c:pt idx="2">
                  <c:v>侵害作品复制权纠纷</c:v>
                </c:pt>
                <c:pt idx="3">
                  <c:v>侵害著作财产权纠纷</c:v>
                </c:pt>
              </c:strCache>
            </c:strRef>
          </c:cat>
          <c:val>
            <c:numRef>
              <c:f>Sheet1!$B$2:$B$5</c:f>
              <c:numCache>
                <c:formatCode>General</c:formatCode>
                <c:ptCount val="4"/>
                <c:pt idx="0">
                  <c:v>6318</c:v>
                </c:pt>
                <c:pt idx="1">
                  <c:v>2141</c:v>
                </c:pt>
                <c:pt idx="2">
                  <c:v>244</c:v>
                </c:pt>
                <c:pt idx="3">
                  <c:v>212</c:v>
                </c:pt>
              </c:numCache>
            </c:numRef>
          </c:val>
          <c:extLst>
            <c:ext xmlns:c16="http://schemas.microsoft.com/office/drawing/2014/chart" uri="{C3380CC4-5D6E-409C-BE32-E72D297353CC}">
              <c16:uniqueId val="{00000000-E05B-454E-97AA-72960550C0A5}"/>
            </c:ext>
          </c:extLst>
        </c:ser>
        <c:dLbls>
          <c:showLegendKey val="0"/>
          <c:showVal val="1"/>
          <c:showCatName val="0"/>
          <c:showSerName val="0"/>
          <c:showPercent val="0"/>
          <c:showBubbleSize val="0"/>
        </c:dLbls>
        <c:gapWidth val="219"/>
        <c:overlap val="-27"/>
        <c:axId val="2082749967"/>
        <c:axId val="1993183391"/>
      </c:barChart>
      <c:catAx>
        <c:axId val="2082749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1993183391"/>
        <c:crosses val="autoZero"/>
        <c:auto val="1"/>
        <c:lblAlgn val="ctr"/>
        <c:lblOffset val="100"/>
        <c:noMultiLvlLbl val="0"/>
      </c:catAx>
      <c:valAx>
        <c:axId val="1993183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08274996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defTabSz="914400">
              <a:defRPr lang="zh-CN" sz="1860" b="0" i="0" u="none" strike="noStrike" kern="1200" spc="0" baseline="0">
                <a:solidFill>
                  <a:schemeClr val="tx1">
                    <a:lumMod val="65000"/>
                    <a:lumOff val="35000"/>
                  </a:schemeClr>
                </a:solidFill>
                <a:latin typeface="+mn-lt"/>
                <a:ea typeface="+mn-ea"/>
                <a:cs typeface="+mn-cs"/>
              </a:defRPr>
            </a:pPr>
            <a:r>
              <a:rPr lang="en-US" altLang="zh-CN"/>
              <a:t>《</a:t>
            </a:r>
            <a:r>
              <a:rPr lang="zh-CN" altLang="en-US"/>
              <a:t>中国好声音</a:t>
            </a:r>
            <a:r>
              <a:rPr lang="en-US" altLang="zh-CN"/>
              <a:t>》</a:t>
            </a:r>
            <a:r>
              <a:rPr lang="zh-CN" altLang="en-US"/>
              <a:t>巅峰收视率</a:t>
            </a:r>
          </a:p>
        </c:rich>
      </c:tx>
      <c:overlay val="0"/>
      <c:spPr>
        <a:noFill/>
        <a:ln>
          <a:noFill/>
        </a:ln>
        <a:effectLst/>
      </c:spPr>
      <c:txPr>
        <a:bodyPr rot="0" spcFirstLastPara="1" vertOverflow="ellipsis" vert="horz" wrap="square" anchor="ctr" anchorCtr="1"/>
        <a:lstStyle/>
        <a:p>
          <a:pPr defTabSz="914400">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《好声音》巅峰收视率</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2012</c:v>
                </c:pt>
                <c:pt idx="1">
                  <c:v>2013</c:v>
                </c:pt>
                <c:pt idx="2">
                  <c:v>2014</c:v>
                </c:pt>
                <c:pt idx="3">
                  <c:v>2015</c:v>
                </c:pt>
                <c:pt idx="4">
                  <c:v>2016</c:v>
                </c:pt>
                <c:pt idx="5">
                  <c:v>2017</c:v>
                </c:pt>
                <c:pt idx="6">
                  <c:v>2018</c:v>
                </c:pt>
              </c:numCache>
            </c:numRef>
          </c:cat>
          <c:val>
            <c:numRef>
              <c:f>Sheet1!$B$2:$B$8</c:f>
              <c:numCache>
                <c:formatCode>0.00%</c:formatCode>
                <c:ptCount val="7"/>
                <c:pt idx="0">
                  <c:v>6.1010000000000002E-2</c:v>
                </c:pt>
                <c:pt idx="1">
                  <c:v>5.1740000000000001E-2</c:v>
                </c:pt>
                <c:pt idx="2">
                  <c:v>5.6129999999999999E-2</c:v>
                </c:pt>
                <c:pt idx="3">
                  <c:v>6.8000000000000005E-2</c:v>
                </c:pt>
                <c:pt idx="4">
                  <c:v>3.9559999999999998E-2</c:v>
                </c:pt>
                <c:pt idx="5">
                  <c:v>2.6040000000000001E-2</c:v>
                </c:pt>
                <c:pt idx="6">
                  <c:v>1.7010000000000001E-2</c:v>
                </c:pt>
              </c:numCache>
            </c:numRef>
          </c:val>
          <c:smooth val="0"/>
          <c:extLst>
            <c:ext xmlns:c16="http://schemas.microsoft.com/office/drawing/2014/chart" uri="{C3380CC4-5D6E-409C-BE32-E72D297353CC}">
              <c16:uniqueId val="{00000000-25F4-4273-95CD-EE4A667BA446}"/>
            </c:ext>
          </c:extLst>
        </c:ser>
        <c:dLbls>
          <c:showLegendKey val="0"/>
          <c:showVal val="0"/>
          <c:showCatName val="0"/>
          <c:showSerName val="0"/>
          <c:showPercent val="0"/>
          <c:showBubbleSize val="0"/>
        </c:dLbls>
        <c:smooth val="0"/>
        <c:axId val="713778911"/>
        <c:axId val="672519871"/>
      </c:lineChart>
      <c:catAx>
        <c:axId val="713778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672519871"/>
        <c:crosses val="autoZero"/>
        <c:auto val="1"/>
        <c:lblAlgn val="ctr"/>
        <c:lblOffset val="100"/>
        <c:noMultiLvlLbl val="0"/>
      </c:catAx>
      <c:valAx>
        <c:axId val="67251987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13778911"/>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1195"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5"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5" kern="1200"/>
  </cs:chartArea>
  <cs:dataLabel>
    <cs:lnRef idx="0"/>
    <cs:fillRef idx="0"/>
    <cs:effectRef idx="0"/>
    <cs:fontRef idx="minor">
      <a:schemeClr val="lt1"/>
    </cs:fontRef>
    <cs:defRPr sz="1195"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5"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5"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5"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5"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5"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510A9E2-5C61-4014-B7A7-43B1A3EAE5F9}" type="doc">
      <dgm:prSet loTypeId="urn:microsoft.com/office/officeart/2009/3/layout/StepUpProcess#1" loCatId="process" qsTypeId="urn:microsoft.com/office/officeart/2005/8/quickstyle/simple1#1" qsCatId="simple" csTypeId="urn:microsoft.com/office/officeart/2005/8/colors/accent0_2#1" csCatId="mainScheme" phldr="1"/>
      <dgm:spPr/>
      <dgm:t>
        <a:bodyPr/>
        <a:lstStyle/>
        <a:p>
          <a:endParaRPr lang="zh-CN" altLang="en-US"/>
        </a:p>
      </dgm:t>
    </dgm:pt>
    <dgm:pt modelId="{867FA80E-2D57-4829-B6B0-28CA727815B2}">
      <dgm:prSet phldrT="[文本]"/>
      <dgm:spPr/>
      <dgm:t>
        <a:bodyPr/>
        <a:lstStyle/>
        <a:p>
          <a:r>
            <a:rPr lang="zh-CN" altLang="en-US" dirty="0"/>
            <a:t>创意策划</a:t>
          </a:r>
        </a:p>
      </dgm:t>
    </dgm:pt>
    <dgm:pt modelId="{614E54B0-5C19-40D8-A328-6E537310721C}" type="parTrans" cxnId="{3F3CAAC5-AE5A-4DCC-8E92-F6EBCBA83367}">
      <dgm:prSet/>
      <dgm:spPr/>
      <dgm:t>
        <a:bodyPr/>
        <a:lstStyle/>
        <a:p>
          <a:endParaRPr lang="zh-CN" altLang="en-US"/>
        </a:p>
      </dgm:t>
    </dgm:pt>
    <dgm:pt modelId="{741A5D4B-48C9-4A62-94E7-3F073A484452}" type="sibTrans" cxnId="{3F3CAAC5-AE5A-4DCC-8E92-F6EBCBA83367}">
      <dgm:prSet/>
      <dgm:spPr/>
      <dgm:t>
        <a:bodyPr/>
        <a:lstStyle/>
        <a:p>
          <a:endParaRPr lang="zh-CN" altLang="en-US"/>
        </a:p>
      </dgm:t>
    </dgm:pt>
    <dgm:pt modelId="{2B05A791-6752-4363-84E2-631DBAE1B566}">
      <dgm:prSet phldrT="[文本]"/>
      <dgm:spPr/>
      <dgm:t>
        <a:bodyPr/>
        <a:lstStyle/>
        <a:p>
          <a:r>
            <a:rPr lang="zh-CN" altLang="en-US" dirty="0"/>
            <a:t>项目立项</a:t>
          </a:r>
        </a:p>
      </dgm:t>
    </dgm:pt>
    <dgm:pt modelId="{9A2EB1BB-5ECD-4911-9AA2-5667C24CEDC6}" type="parTrans" cxnId="{9EC8A0BD-27FB-4A4A-B7FA-0864416D73AC}">
      <dgm:prSet/>
      <dgm:spPr/>
      <dgm:t>
        <a:bodyPr/>
        <a:lstStyle/>
        <a:p>
          <a:endParaRPr lang="zh-CN" altLang="en-US"/>
        </a:p>
      </dgm:t>
    </dgm:pt>
    <dgm:pt modelId="{39B10492-A5CD-4688-A8C0-DA0303537491}" type="sibTrans" cxnId="{9EC8A0BD-27FB-4A4A-B7FA-0864416D73AC}">
      <dgm:prSet/>
      <dgm:spPr/>
      <dgm:t>
        <a:bodyPr/>
        <a:lstStyle/>
        <a:p>
          <a:endParaRPr lang="zh-CN" altLang="en-US"/>
        </a:p>
      </dgm:t>
    </dgm:pt>
    <dgm:pt modelId="{5BD6F6E5-EFC0-432A-A6F4-9C4F72073B67}">
      <dgm:prSet phldrT="[文本]"/>
      <dgm:spPr/>
      <dgm:t>
        <a:bodyPr/>
        <a:lstStyle/>
        <a:p>
          <a:r>
            <a:rPr lang="zh-CN" altLang="en-US" dirty="0"/>
            <a:t>节目前期筹备</a:t>
          </a:r>
        </a:p>
      </dgm:t>
    </dgm:pt>
    <dgm:pt modelId="{1A21A14A-9947-4360-9348-F7F4616D72BA}" type="parTrans" cxnId="{718E3F94-3D2D-4C31-ADE1-A07807D68141}">
      <dgm:prSet/>
      <dgm:spPr/>
      <dgm:t>
        <a:bodyPr/>
        <a:lstStyle/>
        <a:p>
          <a:endParaRPr lang="zh-CN" altLang="en-US"/>
        </a:p>
      </dgm:t>
    </dgm:pt>
    <dgm:pt modelId="{80045F7F-B6D7-4BF2-958E-5A5B4D984063}" type="sibTrans" cxnId="{718E3F94-3D2D-4C31-ADE1-A07807D68141}">
      <dgm:prSet/>
      <dgm:spPr/>
      <dgm:t>
        <a:bodyPr/>
        <a:lstStyle/>
        <a:p>
          <a:endParaRPr lang="zh-CN" altLang="en-US"/>
        </a:p>
      </dgm:t>
    </dgm:pt>
    <dgm:pt modelId="{F049564E-4228-413C-AA08-2E27014FA531}">
      <dgm:prSet phldrT="[文本]"/>
      <dgm:spPr/>
      <dgm:t>
        <a:bodyPr/>
        <a:lstStyle/>
        <a:p>
          <a:r>
            <a:rPr lang="zh-CN" altLang="en-US" dirty="0"/>
            <a:t>版权运营和衍生</a:t>
          </a:r>
        </a:p>
      </dgm:t>
    </dgm:pt>
    <dgm:pt modelId="{072A9732-4F08-47E8-8E90-67EFD6E7F89C}" type="parTrans" cxnId="{D8888C45-8C7B-4521-9067-A4054002D085}">
      <dgm:prSet/>
      <dgm:spPr/>
      <dgm:t>
        <a:bodyPr/>
        <a:lstStyle/>
        <a:p>
          <a:endParaRPr lang="zh-CN" altLang="en-US"/>
        </a:p>
      </dgm:t>
    </dgm:pt>
    <dgm:pt modelId="{3CF392F3-13F9-45C6-8990-358974D21A58}" type="sibTrans" cxnId="{D8888C45-8C7B-4521-9067-A4054002D085}">
      <dgm:prSet/>
      <dgm:spPr/>
      <dgm:t>
        <a:bodyPr/>
        <a:lstStyle/>
        <a:p>
          <a:endParaRPr lang="zh-CN" altLang="en-US"/>
        </a:p>
      </dgm:t>
    </dgm:pt>
    <dgm:pt modelId="{7CAB9D64-FFCE-4DAA-80D8-F3ACD7D0914D}">
      <dgm:prSet phldrT="[文本]"/>
      <dgm:spPr/>
      <dgm:t>
        <a:bodyPr/>
        <a:lstStyle/>
        <a:p>
          <a:r>
            <a:rPr lang="zh-CN" altLang="en-US" dirty="0"/>
            <a:t>节目拍摄</a:t>
          </a:r>
        </a:p>
      </dgm:t>
    </dgm:pt>
    <dgm:pt modelId="{DCBFA6F2-85A7-494E-87A3-17C560592814}" type="parTrans" cxnId="{1DC09AA0-C23B-4073-A661-ED18E402D32B}">
      <dgm:prSet/>
      <dgm:spPr/>
      <dgm:t>
        <a:bodyPr/>
        <a:lstStyle/>
        <a:p>
          <a:endParaRPr lang="zh-CN" altLang="en-US"/>
        </a:p>
      </dgm:t>
    </dgm:pt>
    <dgm:pt modelId="{112F1917-1A5E-4322-95B7-2FFBD0730DE0}" type="sibTrans" cxnId="{1DC09AA0-C23B-4073-A661-ED18E402D32B}">
      <dgm:prSet/>
      <dgm:spPr/>
      <dgm:t>
        <a:bodyPr/>
        <a:lstStyle/>
        <a:p>
          <a:endParaRPr lang="zh-CN" altLang="en-US"/>
        </a:p>
      </dgm:t>
    </dgm:pt>
    <dgm:pt modelId="{27C42B6E-7339-4029-80D1-FBD75812ED3E}">
      <dgm:prSet phldrT="[文本]"/>
      <dgm:spPr/>
      <dgm:t>
        <a:bodyPr/>
        <a:lstStyle/>
        <a:p>
          <a:r>
            <a:rPr lang="zh-CN" altLang="en-US" dirty="0"/>
            <a:t>后期制作</a:t>
          </a:r>
        </a:p>
      </dgm:t>
    </dgm:pt>
    <dgm:pt modelId="{5F9D22FB-F024-4422-9958-2CEE23C87F09}" type="parTrans" cxnId="{A333F2BA-525C-4845-B49B-F0741014BBA1}">
      <dgm:prSet/>
      <dgm:spPr/>
      <dgm:t>
        <a:bodyPr/>
        <a:lstStyle/>
        <a:p>
          <a:endParaRPr lang="zh-CN" altLang="en-US"/>
        </a:p>
      </dgm:t>
    </dgm:pt>
    <dgm:pt modelId="{BAA32636-7B42-4FAB-B24B-09766C01B7E7}" type="sibTrans" cxnId="{A333F2BA-525C-4845-B49B-F0741014BBA1}">
      <dgm:prSet/>
      <dgm:spPr/>
      <dgm:t>
        <a:bodyPr/>
        <a:lstStyle/>
        <a:p>
          <a:endParaRPr lang="zh-CN" altLang="en-US"/>
        </a:p>
      </dgm:t>
    </dgm:pt>
    <dgm:pt modelId="{426933ED-715F-43F2-9ED3-87093EDA1D77}">
      <dgm:prSet phldrT="[文本]"/>
      <dgm:spPr/>
      <dgm:t>
        <a:bodyPr/>
        <a:lstStyle/>
        <a:p>
          <a:r>
            <a:rPr lang="zh-CN" altLang="en-US" dirty="0"/>
            <a:t>节目审查</a:t>
          </a:r>
        </a:p>
      </dgm:t>
    </dgm:pt>
    <dgm:pt modelId="{E442EF58-72A7-4E07-BF0F-B78CE89A1D91}" type="parTrans" cxnId="{D3141CAC-837F-48F8-86BD-CF36CE68E058}">
      <dgm:prSet/>
      <dgm:spPr/>
      <dgm:t>
        <a:bodyPr/>
        <a:lstStyle/>
        <a:p>
          <a:endParaRPr lang="zh-CN" altLang="en-US"/>
        </a:p>
      </dgm:t>
    </dgm:pt>
    <dgm:pt modelId="{5877B367-3035-44BB-AE5E-81CA61F95114}" type="sibTrans" cxnId="{D3141CAC-837F-48F8-86BD-CF36CE68E058}">
      <dgm:prSet/>
      <dgm:spPr/>
      <dgm:t>
        <a:bodyPr/>
        <a:lstStyle/>
        <a:p>
          <a:endParaRPr lang="zh-CN" altLang="en-US"/>
        </a:p>
      </dgm:t>
    </dgm:pt>
    <dgm:pt modelId="{E4E2A55B-3B40-47B2-8F0F-D5C0C7FDAD67}">
      <dgm:prSet phldrT="[文本]"/>
      <dgm:spPr/>
      <dgm:t>
        <a:bodyPr/>
        <a:lstStyle/>
        <a:p>
          <a:r>
            <a:rPr lang="zh-CN" altLang="en-US" dirty="0"/>
            <a:t>节目播出</a:t>
          </a:r>
        </a:p>
      </dgm:t>
    </dgm:pt>
    <dgm:pt modelId="{CA55C856-A7EA-462A-A6B1-060EC6C6B78B}" type="parTrans" cxnId="{12E12CAD-25DD-42BE-BB9D-FDDE0EFBB740}">
      <dgm:prSet/>
      <dgm:spPr/>
      <dgm:t>
        <a:bodyPr/>
        <a:lstStyle/>
        <a:p>
          <a:endParaRPr lang="zh-CN" altLang="en-US"/>
        </a:p>
      </dgm:t>
    </dgm:pt>
    <dgm:pt modelId="{5347FBB7-1640-4652-A04E-7922168FDFEF}" type="sibTrans" cxnId="{12E12CAD-25DD-42BE-BB9D-FDDE0EFBB740}">
      <dgm:prSet/>
      <dgm:spPr/>
      <dgm:t>
        <a:bodyPr/>
        <a:lstStyle/>
        <a:p>
          <a:endParaRPr lang="zh-CN" altLang="en-US"/>
        </a:p>
      </dgm:t>
    </dgm:pt>
    <dgm:pt modelId="{882DEA80-E5A0-419A-9A24-B3E0445406B8}" type="pres">
      <dgm:prSet presAssocID="{B510A9E2-5C61-4014-B7A7-43B1A3EAE5F9}" presName="rootnode" presStyleCnt="0">
        <dgm:presLayoutVars>
          <dgm:chMax/>
          <dgm:chPref/>
          <dgm:dir/>
          <dgm:animLvl val="lvl"/>
        </dgm:presLayoutVars>
      </dgm:prSet>
      <dgm:spPr/>
    </dgm:pt>
    <dgm:pt modelId="{044AD125-BD48-4A79-810F-1BE15C7B6FFA}" type="pres">
      <dgm:prSet presAssocID="{867FA80E-2D57-4829-B6B0-28CA727815B2}" presName="composite" presStyleCnt="0"/>
      <dgm:spPr/>
    </dgm:pt>
    <dgm:pt modelId="{7815874D-F923-41EE-B9CF-20CF61DE9437}" type="pres">
      <dgm:prSet presAssocID="{867FA80E-2D57-4829-B6B0-28CA727815B2}" presName="LShape" presStyleLbl="alignNode1" presStyleIdx="0" presStyleCnt="15"/>
      <dgm:spPr/>
    </dgm:pt>
    <dgm:pt modelId="{14B6CB73-10CA-400D-80D1-8C06B3697226}" type="pres">
      <dgm:prSet presAssocID="{867FA80E-2D57-4829-B6B0-28CA727815B2}" presName="ParentText" presStyleLbl="revTx" presStyleIdx="0" presStyleCnt="8">
        <dgm:presLayoutVars>
          <dgm:chMax val="0"/>
          <dgm:chPref val="0"/>
          <dgm:bulletEnabled val="1"/>
        </dgm:presLayoutVars>
      </dgm:prSet>
      <dgm:spPr/>
    </dgm:pt>
    <dgm:pt modelId="{70013A1E-A22B-4EAA-B38E-FBAE1F97B35F}" type="pres">
      <dgm:prSet presAssocID="{867FA80E-2D57-4829-B6B0-28CA727815B2}" presName="Triangle" presStyleLbl="alignNode1" presStyleIdx="1" presStyleCnt="15"/>
      <dgm:spPr/>
    </dgm:pt>
    <dgm:pt modelId="{53F90022-106A-4C93-9105-D6700E399CC1}" type="pres">
      <dgm:prSet presAssocID="{741A5D4B-48C9-4A62-94E7-3F073A484452}" presName="sibTrans" presStyleCnt="0"/>
      <dgm:spPr/>
    </dgm:pt>
    <dgm:pt modelId="{3D576181-26D1-442A-B91E-23950AB99BF2}" type="pres">
      <dgm:prSet presAssocID="{741A5D4B-48C9-4A62-94E7-3F073A484452}" presName="space" presStyleCnt="0"/>
      <dgm:spPr/>
    </dgm:pt>
    <dgm:pt modelId="{02EF6879-0415-4EBE-9138-FCAAF2EDD5CA}" type="pres">
      <dgm:prSet presAssocID="{2B05A791-6752-4363-84E2-631DBAE1B566}" presName="composite" presStyleCnt="0"/>
      <dgm:spPr/>
    </dgm:pt>
    <dgm:pt modelId="{4200CE5B-4D62-4ABD-B1F5-177BD4737A86}" type="pres">
      <dgm:prSet presAssocID="{2B05A791-6752-4363-84E2-631DBAE1B566}" presName="LShape" presStyleLbl="alignNode1" presStyleIdx="2" presStyleCnt="15"/>
      <dgm:spPr/>
    </dgm:pt>
    <dgm:pt modelId="{29674CB7-E0DC-45B5-8584-37FD11EA3FFE}" type="pres">
      <dgm:prSet presAssocID="{2B05A791-6752-4363-84E2-631DBAE1B566}" presName="ParentText" presStyleLbl="revTx" presStyleIdx="1" presStyleCnt="8">
        <dgm:presLayoutVars>
          <dgm:chMax val="0"/>
          <dgm:chPref val="0"/>
          <dgm:bulletEnabled val="1"/>
        </dgm:presLayoutVars>
      </dgm:prSet>
      <dgm:spPr/>
    </dgm:pt>
    <dgm:pt modelId="{DD90F3AD-2644-4BA2-A6E6-0E3CF7637D96}" type="pres">
      <dgm:prSet presAssocID="{2B05A791-6752-4363-84E2-631DBAE1B566}" presName="Triangle" presStyleLbl="alignNode1" presStyleIdx="3" presStyleCnt="15"/>
      <dgm:spPr/>
    </dgm:pt>
    <dgm:pt modelId="{BE288654-D267-4899-9797-DD6D9827A779}" type="pres">
      <dgm:prSet presAssocID="{39B10492-A5CD-4688-A8C0-DA0303537491}" presName="sibTrans" presStyleCnt="0"/>
      <dgm:spPr/>
    </dgm:pt>
    <dgm:pt modelId="{C88848CD-2529-4786-8F94-BBA50CA8727B}" type="pres">
      <dgm:prSet presAssocID="{39B10492-A5CD-4688-A8C0-DA0303537491}" presName="space" presStyleCnt="0"/>
      <dgm:spPr/>
    </dgm:pt>
    <dgm:pt modelId="{2C75C171-19EF-4241-AD60-308278946376}" type="pres">
      <dgm:prSet presAssocID="{5BD6F6E5-EFC0-432A-A6F4-9C4F72073B67}" presName="composite" presStyleCnt="0"/>
      <dgm:spPr/>
    </dgm:pt>
    <dgm:pt modelId="{934AE85C-6794-428A-B1C9-3B3189622408}" type="pres">
      <dgm:prSet presAssocID="{5BD6F6E5-EFC0-432A-A6F4-9C4F72073B67}" presName="LShape" presStyleLbl="alignNode1" presStyleIdx="4" presStyleCnt="15"/>
      <dgm:spPr/>
    </dgm:pt>
    <dgm:pt modelId="{30B3723F-7F01-485C-923A-33B3ED5D9A75}" type="pres">
      <dgm:prSet presAssocID="{5BD6F6E5-EFC0-432A-A6F4-9C4F72073B67}" presName="ParentText" presStyleLbl="revTx" presStyleIdx="2" presStyleCnt="8">
        <dgm:presLayoutVars>
          <dgm:chMax val="0"/>
          <dgm:chPref val="0"/>
          <dgm:bulletEnabled val="1"/>
        </dgm:presLayoutVars>
      </dgm:prSet>
      <dgm:spPr/>
    </dgm:pt>
    <dgm:pt modelId="{7F3C2F10-4E97-4210-8F99-C51329824554}" type="pres">
      <dgm:prSet presAssocID="{5BD6F6E5-EFC0-432A-A6F4-9C4F72073B67}" presName="Triangle" presStyleLbl="alignNode1" presStyleIdx="5" presStyleCnt="15"/>
      <dgm:spPr/>
    </dgm:pt>
    <dgm:pt modelId="{2F1181E8-79D1-4C5B-BD3D-CAEE45D4BEC7}" type="pres">
      <dgm:prSet presAssocID="{80045F7F-B6D7-4BF2-958E-5A5B4D984063}" presName="sibTrans" presStyleCnt="0"/>
      <dgm:spPr/>
    </dgm:pt>
    <dgm:pt modelId="{0F017DFF-CCB8-480D-94FE-77664897C7F1}" type="pres">
      <dgm:prSet presAssocID="{80045F7F-B6D7-4BF2-958E-5A5B4D984063}" presName="space" presStyleCnt="0"/>
      <dgm:spPr/>
    </dgm:pt>
    <dgm:pt modelId="{04548BF1-2F41-4480-98F0-B5E549B87479}" type="pres">
      <dgm:prSet presAssocID="{7CAB9D64-FFCE-4DAA-80D8-F3ACD7D0914D}" presName="composite" presStyleCnt="0"/>
      <dgm:spPr/>
    </dgm:pt>
    <dgm:pt modelId="{6C2789F8-1883-4D00-868D-65A1DBA2F078}" type="pres">
      <dgm:prSet presAssocID="{7CAB9D64-FFCE-4DAA-80D8-F3ACD7D0914D}" presName="LShape" presStyleLbl="alignNode1" presStyleIdx="6" presStyleCnt="15"/>
      <dgm:spPr/>
    </dgm:pt>
    <dgm:pt modelId="{4F51F9C4-CCBB-407A-BB00-EBFFE4BDD3F4}" type="pres">
      <dgm:prSet presAssocID="{7CAB9D64-FFCE-4DAA-80D8-F3ACD7D0914D}" presName="ParentText" presStyleLbl="revTx" presStyleIdx="3" presStyleCnt="8">
        <dgm:presLayoutVars>
          <dgm:chMax val="0"/>
          <dgm:chPref val="0"/>
          <dgm:bulletEnabled val="1"/>
        </dgm:presLayoutVars>
      </dgm:prSet>
      <dgm:spPr/>
    </dgm:pt>
    <dgm:pt modelId="{18E7DB15-56D7-470B-9F77-7385D06DC6C8}" type="pres">
      <dgm:prSet presAssocID="{7CAB9D64-FFCE-4DAA-80D8-F3ACD7D0914D}" presName="Triangle" presStyleLbl="alignNode1" presStyleIdx="7" presStyleCnt="15"/>
      <dgm:spPr/>
    </dgm:pt>
    <dgm:pt modelId="{5571B4C7-D710-49B1-8A24-E68930EC4C88}" type="pres">
      <dgm:prSet presAssocID="{112F1917-1A5E-4322-95B7-2FFBD0730DE0}" presName="sibTrans" presStyleCnt="0"/>
      <dgm:spPr/>
    </dgm:pt>
    <dgm:pt modelId="{F79C82E0-8DA3-48DE-851E-2852E0923914}" type="pres">
      <dgm:prSet presAssocID="{112F1917-1A5E-4322-95B7-2FFBD0730DE0}" presName="space" presStyleCnt="0"/>
      <dgm:spPr/>
    </dgm:pt>
    <dgm:pt modelId="{8EB5F6A3-29FC-4B1F-BDE7-856E63993AA9}" type="pres">
      <dgm:prSet presAssocID="{27C42B6E-7339-4029-80D1-FBD75812ED3E}" presName="composite" presStyleCnt="0"/>
      <dgm:spPr/>
    </dgm:pt>
    <dgm:pt modelId="{B283A882-D32A-4857-8618-FD763C71B6E1}" type="pres">
      <dgm:prSet presAssocID="{27C42B6E-7339-4029-80D1-FBD75812ED3E}" presName="LShape" presStyleLbl="alignNode1" presStyleIdx="8" presStyleCnt="15"/>
      <dgm:spPr/>
    </dgm:pt>
    <dgm:pt modelId="{C88E0352-AE23-4445-81BE-F65DB4A940E2}" type="pres">
      <dgm:prSet presAssocID="{27C42B6E-7339-4029-80D1-FBD75812ED3E}" presName="ParentText" presStyleLbl="revTx" presStyleIdx="4" presStyleCnt="8">
        <dgm:presLayoutVars>
          <dgm:chMax val="0"/>
          <dgm:chPref val="0"/>
          <dgm:bulletEnabled val="1"/>
        </dgm:presLayoutVars>
      </dgm:prSet>
      <dgm:spPr/>
    </dgm:pt>
    <dgm:pt modelId="{FF9D633D-A343-41CF-B864-961C0F842A9B}" type="pres">
      <dgm:prSet presAssocID="{27C42B6E-7339-4029-80D1-FBD75812ED3E}" presName="Triangle" presStyleLbl="alignNode1" presStyleIdx="9" presStyleCnt="15"/>
      <dgm:spPr/>
    </dgm:pt>
    <dgm:pt modelId="{B69E1D1A-D352-4C41-ADD5-FC2FE783CF47}" type="pres">
      <dgm:prSet presAssocID="{BAA32636-7B42-4FAB-B24B-09766C01B7E7}" presName="sibTrans" presStyleCnt="0"/>
      <dgm:spPr/>
    </dgm:pt>
    <dgm:pt modelId="{8E50D6A6-D0B4-404D-A5E2-BC3B793E28A3}" type="pres">
      <dgm:prSet presAssocID="{BAA32636-7B42-4FAB-B24B-09766C01B7E7}" presName="space" presStyleCnt="0"/>
      <dgm:spPr/>
    </dgm:pt>
    <dgm:pt modelId="{A64F53BD-EA68-4A20-B480-E2D9207AF7C0}" type="pres">
      <dgm:prSet presAssocID="{426933ED-715F-43F2-9ED3-87093EDA1D77}" presName="composite" presStyleCnt="0"/>
      <dgm:spPr/>
    </dgm:pt>
    <dgm:pt modelId="{FEB8C751-D034-4D13-98B0-7C413FCE0BA7}" type="pres">
      <dgm:prSet presAssocID="{426933ED-715F-43F2-9ED3-87093EDA1D77}" presName="LShape" presStyleLbl="alignNode1" presStyleIdx="10" presStyleCnt="15"/>
      <dgm:spPr/>
    </dgm:pt>
    <dgm:pt modelId="{69B7375E-3C08-437B-8B31-AAFD04F52489}" type="pres">
      <dgm:prSet presAssocID="{426933ED-715F-43F2-9ED3-87093EDA1D77}" presName="ParentText" presStyleLbl="revTx" presStyleIdx="5" presStyleCnt="8">
        <dgm:presLayoutVars>
          <dgm:chMax val="0"/>
          <dgm:chPref val="0"/>
          <dgm:bulletEnabled val="1"/>
        </dgm:presLayoutVars>
      </dgm:prSet>
      <dgm:spPr/>
    </dgm:pt>
    <dgm:pt modelId="{D20A0F63-2146-4204-AF27-C1BA602A9F0D}" type="pres">
      <dgm:prSet presAssocID="{426933ED-715F-43F2-9ED3-87093EDA1D77}" presName="Triangle" presStyleLbl="alignNode1" presStyleIdx="11" presStyleCnt="15"/>
      <dgm:spPr/>
    </dgm:pt>
    <dgm:pt modelId="{B4476887-ECA5-4267-982A-C3ED6A1FE6EA}" type="pres">
      <dgm:prSet presAssocID="{5877B367-3035-44BB-AE5E-81CA61F95114}" presName="sibTrans" presStyleCnt="0"/>
      <dgm:spPr/>
    </dgm:pt>
    <dgm:pt modelId="{61F743FF-579C-48A1-A09D-2C7ABF5226E3}" type="pres">
      <dgm:prSet presAssocID="{5877B367-3035-44BB-AE5E-81CA61F95114}" presName="space" presStyleCnt="0"/>
      <dgm:spPr/>
    </dgm:pt>
    <dgm:pt modelId="{28BAF8EB-84AD-4FE3-AB30-32B6A558391B}" type="pres">
      <dgm:prSet presAssocID="{E4E2A55B-3B40-47B2-8F0F-D5C0C7FDAD67}" presName="composite" presStyleCnt="0"/>
      <dgm:spPr/>
    </dgm:pt>
    <dgm:pt modelId="{E20F1A62-71C6-4872-BEC9-12519119CE2E}" type="pres">
      <dgm:prSet presAssocID="{E4E2A55B-3B40-47B2-8F0F-D5C0C7FDAD67}" presName="LShape" presStyleLbl="alignNode1" presStyleIdx="12" presStyleCnt="15"/>
      <dgm:spPr/>
    </dgm:pt>
    <dgm:pt modelId="{244B69BC-34E6-4BA6-A505-E205EDC33159}" type="pres">
      <dgm:prSet presAssocID="{E4E2A55B-3B40-47B2-8F0F-D5C0C7FDAD67}" presName="ParentText" presStyleLbl="revTx" presStyleIdx="6" presStyleCnt="8">
        <dgm:presLayoutVars>
          <dgm:chMax val="0"/>
          <dgm:chPref val="0"/>
          <dgm:bulletEnabled val="1"/>
        </dgm:presLayoutVars>
      </dgm:prSet>
      <dgm:spPr/>
    </dgm:pt>
    <dgm:pt modelId="{B6D0AAFA-2801-4ECA-9713-18619E1C017C}" type="pres">
      <dgm:prSet presAssocID="{E4E2A55B-3B40-47B2-8F0F-D5C0C7FDAD67}" presName="Triangle" presStyleLbl="alignNode1" presStyleIdx="13" presStyleCnt="15"/>
      <dgm:spPr/>
    </dgm:pt>
    <dgm:pt modelId="{F0A718A3-FEF9-4285-BC19-BEB18C8DE0D2}" type="pres">
      <dgm:prSet presAssocID="{5347FBB7-1640-4652-A04E-7922168FDFEF}" presName="sibTrans" presStyleCnt="0"/>
      <dgm:spPr/>
    </dgm:pt>
    <dgm:pt modelId="{6E9A52EA-1D10-4EE1-AD38-2E4AE851C894}" type="pres">
      <dgm:prSet presAssocID="{5347FBB7-1640-4652-A04E-7922168FDFEF}" presName="space" presStyleCnt="0"/>
      <dgm:spPr/>
    </dgm:pt>
    <dgm:pt modelId="{5936C888-4C42-465D-A598-603A937DFBE5}" type="pres">
      <dgm:prSet presAssocID="{F049564E-4228-413C-AA08-2E27014FA531}" presName="composite" presStyleCnt="0"/>
      <dgm:spPr/>
    </dgm:pt>
    <dgm:pt modelId="{49905016-9A20-412A-B8EE-54B1C83D552C}" type="pres">
      <dgm:prSet presAssocID="{F049564E-4228-413C-AA08-2E27014FA531}" presName="LShape" presStyleLbl="alignNode1" presStyleIdx="14" presStyleCnt="15"/>
      <dgm:spPr/>
    </dgm:pt>
    <dgm:pt modelId="{C02006CC-85F1-4278-B47E-DAC25644062B}" type="pres">
      <dgm:prSet presAssocID="{F049564E-4228-413C-AA08-2E27014FA531}" presName="ParentText" presStyleLbl="revTx" presStyleIdx="7" presStyleCnt="8">
        <dgm:presLayoutVars>
          <dgm:chMax val="0"/>
          <dgm:chPref val="0"/>
          <dgm:bulletEnabled val="1"/>
        </dgm:presLayoutVars>
      </dgm:prSet>
      <dgm:spPr/>
    </dgm:pt>
  </dgm:ptLst>
  <dgm:cxnLst>
    <dgm:cxn modelId="{36D81D5D-2D70-4810-9AB9-1BF7893662C2}" type="presOf" srcId="{867FA80E-2D57-4829-B6B0-28CA727815B2}" destId="{14B6CB73-10CA-400D-80D1-8C06B3697226}" srcOrd="0" destOrd="0" presId="urn:microsoft.com/office/officeart/2009/3/layout/StepUpProcess#1"/>
    <dgm:cxn modelId="{CF66A360-AE0D-454B-A192-A30AD6F5C481}" type="presOf" srcId="{F049564E-4228-413C-AA08-2E27014FA531}" destId="{C02006CC-85F1-4278-B47E-DAC25644062B}" srcOrd="0" destOrd="0" presId="urn:microsoft.com/office/officeart/2009/3/layout/StepUpProcess#1"/>
    <dgm:cxn modelId="{D8888C45-8C7B-4521-9067-A4054002D085}" srcId="{B510A9E2-5C61-4014-B7A7-43B1A3EAE5F9}" destId="{F049564E-4228-413C-AA08-2E27014FA531}" srcOrd="7" destOrd="0" parTransId="{072A9732-4F08-47E8-8E90-67EFD6E7F89C}" sibTransId="{3CF392F3-13F9-45C6-8990-358974D21A58}"/>
    <dgm:cxn modelId="{0CFA9278-30CB-4BD2-9CD0-EC16728719B0}" type="presOf" srcId="{27C42B6E-7339-4029-80D1-FBD75812ED3E}" destId="{C88E0352-AE23-4445-81BE-F65DB4A940E2}" srcOrd="0" destOrd="0" presId="urn:microsoft.com/office/officeart/2009/3/layout/StepUpProcess#1"/>
    <dgm:cxn modelId="{6240457C-1867-457E-AB79-BDB007EDA58A}" type="presOf" srcId="{426933ED-715F-43F2-9ED3-87093EDA1D77}" destId="{69B7375E-3C08-437B-8B31-AAFD04F52489}" srcOrd="0" destOrd="0" presId="urn:microsoft.com/office/officeart/2009/3/layout/StepUpProcess#1"/>
    <dgm:cxn modelId="{6F7D5887-FFF0-48E5-9388-A8A42C1BC66F}" type="presOf" srcId="{2B05A791-6752-4363-84E2-631DBAE1B566}" destId="{29674CB7-E0DC-45B5-8584-37FD11EA3FFE}" srcOrd="0" destOrd="0" presId="urn:microsoft.com/office/officeart/2009/3/layout/StepUpProcess#1"/>
    <dgm:cxn modelId="{718E3F94-3D2D-4C31-ADE1-A07807D68141}" srcId="{B510A9E2-5C61-4014-B7A7-43B1A3EAE5F9}" destId="{5BD6F6E5-EFC0-432A-A6F4-9C4F72073B67}" srcOrd="2" destOrd="0" parTransId="{1A21A14A-9947-4360-9348-F7F4616D72BA}" sibTransId="{80045F7F-B6D7-4BF2-958E-5A5B4D984063}"/>
    <dgm:cxn modelId="{1DC09AA0-C23B-4073-A661-ED18E402D32B}" srcId="{B510A9E2-5C61-4014-B7A7-43B1A3EAE5F9}" destId="{7CAB9D64-FFCE-4DAA-80D8-F3ACD7D0914D}" srcOrd="3" destOrd="0" parTransId="{DCBFA6F2-85A7-494E-87A3-17C560592814}" sibTransId="{112F1917-1A5E-4322-95B7-2FFBD0730DE0}"/>
    <dgm:cxn modelId="{D3141CAC-837F-48F8-86BD-CF36CE68E058}" srcId="{B510A9E2-5C61-4014-B7A7-43B1A3EAE5F9}" destId="{426933ED-715F-43F2-9ED3-87093EDA1D77}" srcOrd="5" destOrd="0" parTransId="{E442EF58-72A7-4E07-BF0F-B78CE89A1D91}" sibTransId="{5877B367-3035-44BB-AE5E-81CA61F95114}"/>
    <dgm:cxn modelId="{12E12CAD-25DD-42BE-BB9D-FDDE0EFBB740}" srcId="{B510A9E2-5C61-4014-B7A7-43B1A3EAE5F9}" destId="{E4E2A55B-3B40-47B2-8F0F-D5C0C7FDAD67}" srcOrd="6" destOrd="0" parTransId="{CA55C856-A7EA-462A-A6B1-060EC6C6B78B}" sibTransId="{5347FBB7-1640-4652-A04E-7922168FDFEF}"/>
    <dgm:cxn modelId="{A333F2BA-525C-4845-B49B-F0741014BBA1}" srcId="{B510A9E2-5C61-4014-B7A7-43B1A3EAE5F9}" destId="{27C42B6E-7339-4029-80D1-FBD75812ED3E}" srcOrd="4" destOrd="0" parTransId="{5F9D22FB-F024-4422-9958-2CEE23C87F09}" sibTransId="{BAA32636-7B42-4FAB-B24B-09766C01B7E7}"/>
    <dgm:cxn modelId="{9EC8A0BD-27FB-4A4A-B7FA-0864416D73AC}" srcId="{B510A9E2-5C61-4014-B7A7-43B1A3EAE5F9}" destId="{2B05A791-6752-4363-84E2-631DBAE1B566}" srcOrd="1" destOrd="0" parTransId="{9A2EB1BB-5ECD-4911-9AA2-5667C24CEDC6}" sibTransId="{39B10492-A5CD-4688-A8C0-DA0303537491}"/>
    <dgm:cxn modelId="{3F3CAAC5-AE5A-4DCC-8E92-F6EBCBA83367}" srcId="{B510A9E2-5C61-4014-B7A7-43B1A3EAE5F9}" destId="{867FA80E-2D57-4829-B6B0-28CA727815B2}" srcOrd="0" destOrd="0" parTransId="{614E54B0-5C19-40D8-A328-6E537310721C}" sibTransId="{741A5D4B-48C9-4A62-94E7-3F073A484452}"/>
    <dgm:cxn modelId="{2D8D9ECC-E51F-4BA3-857B-062D4610D8DF}" type="presOf" srcId="{5BD6F6E5-EFC0-432A-A6F4-9C4F72073B67}" destId="{30B3723F-7F01-485C-923A-33B3ED5D9A75}" srcOrd="0" destOrd="0" presId="urn:microsoft.com/office/officeart/2009/3/layout/StepUpProcess#1"/>
    <dgm:cxn modelId="{3415FADD-732C-4FDD-8343-9F60E8364F59}" type="presOf" srcId="{7CAB9D64-FFCE-4DAA-80D8-F3ACD7D0914D}" destId="{4F51F9C4-CCBB-407A-BB00-EBFFE4BDD3F4}" srcOrd="0" destOrd="0" presId="urn:microsoft.com/office/officeart/2009/3/layout/StepUpProcess#1"/>
    <dgm:cxn modelId="{D36110E8-262D-4880-B602-E54D3B8782A7}" type="presOf" srcId="{E4E2A55B-3B40-47B2-8F0F-D5C0C7FDAD67}" destId="{244B69BC-34E6-4BA6-A505-E205EDC33159}" srcOrd="0" destOrd="0" presId="urn:microsoft.com/office/officeart/2009/3/layout/StepUpProcess#1"/>
    <dgm:cxn modelId="{7AE5F3FE-D739-42F5-871A-100EB2CA0728}" type="presOf" srcId="{B510A9E2-5C61-4014-B7A7-43B1A3EAE5F9}" destId="{882DEA80-E5A0-419A-9A24-B3E0445406B8}" srcOrd="0" destOrd="0" presId="urn:microsoft.com/office/officeart/2009/3/layout/StepUpProcess#1"/>
    <dgm:cxn modelId="{AE5A5689-8622-4CC5-9597-D742CF7DF48C}" type="presParOf" srcId="{882DEA80-E5A0-419A-9A24-B3E0445406B8}" destId="{044AD125-BD48-4A79-810F-1BE15C7B6FFA}" srcOrd="0" destOrd="0" presId="urn:microsoft.com/office/officeart/2009/3/layout/StepUpProcess#1"/>
    <dgm:cxn modelId="{E7E3197C-A40E-45A1-8E2E-F36F81A56FE6}" type="presParOf" srcId="{044AD125-BD48-4A79-810F-1BE15C7B6FFA}" destId="{7815874D-F923-41EE-B9CF-20CF61DE9437}" srcOrd="0" destOrd="0" presId="urn:microsoft.com/office/officeart/2009/3/layout/StepUpProcess#1"/>
    <dgm:cxn modelId="{9C19E571-A9F4-4DEF-9470-7A6EA63F6F54}" type="presParOf" srcId="{044AD125-BD48-4A79-810F-1BE15C7B6FFA}" destId="{14B6CB73-10CA-400D-80D1-8C06B3697226}" srcOrd="1" destOrd="0" presId="urn:microsoft.com/office/officeart/2009/3/layout/StepUpProcess#1"/>
    <dgm:cxn modelId="{28E13E13-D0E1-457D-91A9-AC772A55B7E4}" type="presParOf" srcId="{044AD125-BD48-4A79-810F-1BE15C7B6FFA}" destId="{70013A1E-A22B-4EAA-B38E-FBAE1F97B35F}" srcOrd="2" destOrd="0" presId="urn:microsoft.com/office/officeart/2009/3/layout/StepUpProcess#1"/>
    <dgm:cxn modelId="{A88CB4B9-9801-428A-8599-A27B5965BD67}" type="presParOf" srcId="{882DEA80-E5A0-419A-9A24-B3E0445406B8}" destId="{53F90022-106A-4C93-9105-D6700E399CC1}" srcOrd="1" destOrd="0" presId="urn:microsoft.com/office/officeart/2009/3/layout/StepUpProcess#1"/>
    <dgm:cxn modelId="{92BDDED4-FD82-4F04-A3EE-A41C2FFD96C2}" type="presParOf" srcId="{53F90022-106A-4C93-9105-D6700E399CC1}" destId="{3D576181-26D1-442A-B91E-23950AB99BF2}" srcOrd="0" destOrd="0" presId="urn:microsoft.com/office/officeart/2009/3/layout/StepUpProcess#1"/>
    <dgm:cxn modelId="{AFDB5A7B-FC9D-49B3-848E-EE7B9179E364}" type="presParOf" srcId="{882DEA80-E5A0-419A-9A24-B3E0445406B8}" destId="{02EF6879-0415-4EBE-9138-FCAAF2EDD5CA}" srcOrd="2" destOrd="0" presId="urn:microsoft.com/office/officeart/2009/3/layout/StepUpProcess#1"/>
    <dgm:cxn modelId="{7002B7E8-DED4-47A0-9668-D60D0BD359C4}" type="presParOf" srcId="{02EF6879-0415-4EBE-9138-FCAAF2EDD5CA}" destId="{4200CE5B-4D62-4ABD-B1F5-177BD4737A86}" srcOrd="0" destOrd="0" presId="urn:microsoft.com/office/officeart/2009/3/layout/StepUpProcess#1"/>
    <dgm:cxn modelId="{B10CE216-2EBF-4E90-9434-EB86CAACFC8D}" type="presParOf" srcId="{02EF6879-0415-4EBE-9138-FCAAF2EDD5CA}" destId="{29674CB7-E0DC-45B5-8584-37FD11EA3FFE}" srcOrd="1" destOrd="0" presId="urn:microsoft.com/office/officeart/2009/3/layout/StepUpProcess#1"/>
    <dgm:cxn modelId="{2ADA6959-67B2-4042-B0F9-E840A4698556}" type="presParOf" srcId="{02EF6879-0415-4EBE-9138-FCAAF2EDD5CA}" destId="{DD90F3AD-2644-4BA2-A6E6-0E3CF7637D96}" srcOrd="2" destOrd="0" presId="urn:microsoft.com/office/officeart/2009/3/layout/StepUpProcess#1"/>
    <dgm:cxn modelId="{D2203AD7-558D-4759-A819-FF48CCC85A94}" type="presParOf" srcId="{882DEA80-E5A0-419A-9A24-B3E0445406B8}" destId="{BE288654-D267-4899-9797-DD6D9827A779}" srcOrd="3" destOrd="0" presId="urn:microsoft.com/office/officeart/2009/3/layout/StepUpProcess#1"/>
    <dgm:cxn modelId="{77508AEB-2CF2-4B91-82D8-25A69A14BEAD}" type="presParOf" srcId="{BE288654-D267-4899-9797-DD6D9827A779}" destId="{C88848CD-2529-4786-8F94-BBA50CA8727B}" srcOrd="0" destOrd="0" presId="urn:microsoft.com/office/officeart/2009/3/layout/StepUpProcess#1"/>
    <dgm:cxn modelId="{78ECA154-0FD8-408C-BB3C-3AAA59966BA2}" type="presParOf" srcId="{882DEA80-E5A0-419A-9A24-B3E0445406B8}" destId="{2C75C171-19EF-4241-AD60-308278946376}" srcOrd="4" destOrd="0" presId="urn:microsoft.com/office/officeart/2009/3/layout/StepUpProcess#1"/>
    <dgm:cxn modelId="{059F7675-C8DA-4367-A839-CA88DEE9DBF3}" type="presParOf" srcId="{2C75C171-19EF-4241-AD60-308278946376}" destId="{934AE85C-6794-428A-B1C9-3B3189622408}" srcOrd="0" destOrd="0" presId="urn:microsoft.com/office/officeart/2009/3/layout/StepUpProcess#1"/>
    <dgm:cxn modelId="{6BCE66F7-DF7E-4E5F-9ACD-F32EE79CDFEB}" type="presParOf" srcId="{2C75C171-19EF-4241-AD60-308278946376}" destId="{30B3723F-7F01-485C-923A-33B3ED5D9A75}" srcOrd="1" destOrd="0" presId="urn:microsoft.com/office/officeart/2009/3/layout/StepUpProcess#1"/>
    <dgm:cxn modelId="{3769BD06-8D2D-48F6-AA3B-0AC5F4592500}" type="presParOf" srcId="{2C75C171-19EF-4241-AD60-308278946376}" destId="{7F3C2F10-4E97-4210-8F99-C51329824554}" srcOrd="2" destOrd="0" presId="urn:microsoft.com/office/officeart/2009/3/layout/StepUpProcess#1"/>
    <dgm:cxn modelId="{27B11358-F340-4E9F-BDC3-E828EC1E2E81}" type="presParOf" srcId="{882DEA80-E5A0-419A-9A24-B3E0445406B8}" destId="{2F1181E8-79D1-4C5B-BD3D-CAEE45D4BEC7}" srcOrd="5" destOrd="0" presId="urn:microsoft.com/office/officeart/2009/3/layout/StepUpProcess#1"/>
    <dgm:cxn modelId="{AC6A6B99-FD92-410A-980C-93AB95B4B660}" type="presParOf" srcId="{2F1181E8-79D1-4C5B-BD3D-CAEE45D4BEC7}" destId="{0F017DFF-CCB8-480D-94FE-77664897C7F1}" srcOrd="0" destOrd="0" presId="urn:microsoft.com/office/officeart/2009/3/layout/StepUpProcess#1"/>
    <dgm:cxn modelId="{901086A4-FFE3-4C2D-946E-95DEEB2C810C}" type="presParOf" srcId="{882DEA80-E5A0-419A-9A24-B3E0445406B8}" destId="{04548BF1-2F41-4480-98F0-B5E549B87479}" srcOrd="6" destOrd="0" presId="urn:microsoft.com/office/officeart/2009/3/layout/StepUpProcess#1"/>
    <dgm:cxn modelId="{CE574E7E-5897-4D6F-AE77-98DC393B2F47}" type="presParOf" srcId="{04548BF1-2F41-4480-98F0-B5E549B87479}" destId="{6C2789F8-1883-4D00-868D-65A1DBA2F078}" srcOrd="0" destOrd="0" presId="urn:microsoft.com/office/officeart/2009/3/layout/StepUpProcess#1"/>
    <dgm:cxn modelId="{5136D89A-2B94-4A03-8593-E64DFB31F729}" type="presParOf" srcId="{04548BF1-2F41-4480-98F0-B5E549B87479}" destId="{4F51F9C4-CCBB-407A-BB00-EBFFE4BDD3F4}" srcOrd="1" destOrd="0" presId="urn:microsoft.com/office/officeart/2009/3/layout/StepUpProcess#1"/>
    <dgm:cxn modelId="{93A8357F-DDD4-46F4-87B8-CB206A5B9374}" type="presParOf" srcId="{04548BF1-2F41-4480-98F0-B5E549B87479}" destId="{18E7DB15-56D7-470B-9F77-7385D06DC6C8}" srcOrd="2" destOrd="0" presId="urn:microsoft.com/office/officeart/2009/3/layout/StepUpProcess#1"/>
    <dgm:cxn modelId="{B7A23A7C-0C71-48E7-A28C-BDA941C3A5D0}" type="presParOf" srcId="{882DEA80-E5A0-419A-9A24-B3E0445406B8}" destId="{5571B4C7-D710-49B1-8A24-E68930EC4C88}" srcOrd="7" destOrd="0" presId="urn:microsoft.com/office/officeart/2009/3/layout/StepUpProcess#1"/>
    <dgm:cxn modelId="{A609B65D-B3F3-44DF-B1FF-14FC70815427}" type="presParOf" srcId="{5571B4C7-D710-49B1-8A24-E68930EC4C88}" destId="{F79C82E0-8DA3-48DE-851E-2852E0923914}" srcOrd="0" destOrd="0" presId="urn:microsoft.com/office/officeart/2009/3/layout/StepUpProcess#1"/>
    <dgm:cxn modelId="{91DF67E0-7EDD-481C-8923-58761E2DE73A}" type="presParOf" srcId="{882DEA80-E5A0-419A-9A24-B3E0445406B8}" destId="{8EB5F6A3-29FC-4B1F-BDE7-856E63993AA9}" srcOrd="8" destOrd="0" presId="urn:microsoft.com/office/officeart/2009/3/layout/StepUpProcess#1"/>
    <dgm:cxn modelId="{C7509F03-3242-45D7-ABBA-7CBAC80BEA41}" type="presParOf" srcId="{8EB5F6A3-29FC-4B1F-BDE7-856E63993AA9}" destId="{B283A882-D32A-4857-8618-FD763C71B6E1}" srcOrd="0" destOrd="0" presId="urn:microsoft.com/office/officeart/2009/3/layout/StepUpProcess#1"/>
    <dgm:cxn modelId="{888DA10F-4D79-4253-A877-7B268E4352D7}" type="presParOf" srcId="{8EB5F6A3-29FC-4B1F-BDE7-856E63993AA9}" destId="{C88E0352-AE23-4445-81BE-F65DB4A940E2}" srcOrd="1" destOrd="0" presId="urn:microsoft.com/office/officeart/2009/3/layout/StepUpProcess#1"/>
    <dgm:cxn modelId="{2270DC3D-2E16-417A-A506-D0C723B12850}" type="presParOf" srcId="{8EB5F6A3-29FC-4B1F-BDE7-856E63993AA9}" destId="{FF9D633D-A343-41CF-B864-961C0F842A9B}" srcOrd="2" destOrd="0" presId="urn:microsoft.com/office/officeart/2009/3/layout/StepUpProcess#1"/>
    <dgm:cxn modelId="{107945C0-D298-464A-9C5E-90277037683E}" type="presParOf" srcId="{882DEA80-E5A0-419A-9A24-B3E0445406B8}" destId="{B69E1D1A-D352-4C41-ADD5-FC2FE783CF47}" srcOrd="9" destOrd="0" presId="urn:microsoft.com/office/officeart/2009/3/layout/StepUpProcess#1"/>
    <dgm:cxn modelId="{52623CA4-0A95-4C96-89B2-F1E70FEDBE91}" type="presParOf" srcId="{B69E1D1A-D352-4C41-ADD5-FC2FE783CF47}" destId="{8E50D6A6-D0B4-404D-A5E2-BC3B793E28A3}" srcOrd="0" destOrd="0" presId="urn:microsoft.com/office/officeart/2009/3/layout/StepUpProcess#1"/>
    <dgm:cxn modelId="{E8453C22-845E-4B5C-B9E6-660A0D4F74CD}" type="presParOf" srcId="{882DEA80-E5A0-419A-9A24-B3E0445406B8}" destId="{A64F53BD-EA68-4A20-B480-E2D9207AF7C0}" srcOrd="10" destOrd="0" presId="urn:microsoft.com/office/officeart/2009/3/layout/StepUpProcess#1"/>
    <dgm:cxn modelId="{0D4591E3-8190-45A1-811C-F99F0C9208C0}" type="presParOf" srcId="{A64F53BD-EA68-4A20-B480-E2D9207AF7C0}" destId="{FEB8C751-D034-4D13-98B0-7C413FCE0BA7}" srcOrd="0" destOrd="0" presId="urn:microsoft.com/office/officeart/2009/3/layout/StepUpProcess#1"/>
    <dgm:cxn modelId="{04A51BE1-7CC6-4B73-AF33-5CC6F0578D13}" type="presParOf" srcId="{A64F53BD-EA68-4A20-B480-E2D9207AF7C0}" destId="{69B7375E-3C08-437B-8B31-AAFD04F52489}" srcOrd="1" destOrd="0" presId="urn:microsoft.com/office/officeart/2009/3/layout/StepUpProcess#1"/>
    <dgm:cxn modelId="{E3D3A3A8-F698-4B96-A85B-3C6B9C583F1D}" type="presParOf" srcId="{A64F53BD-EA68-4A20-B480-E2D9207AF7C0}" destId="{D20A0F63-2146-4204-AF27-C1BA602A9F0D}" srcOrd="2" destOrd="0" presId="urn:microsoft.com/office/officeart/2009/3/layout/StepUpProcess#1"/>
    <dgm:cxn modelId="{CC8DE903-E6DC-4B7B-B990-E75CF4C4904D}" type="presParOf" srcId="{882DEA80-E5A0-419A-9A24-B3E0445406B8}" destId="{B4476887-ECA5-4267-982A-C3ED6A1FE6EA}" srcOrd="11" destOrd="0" presId="urn:microsoft.com/office/officeart/2009/3/layout/StepUpProcess#1"/>
    <dgm:cxn modelId="{B8381F86-6BCA-46B7-886D-A80FC3068E14}" type="presParOf" srcId="{B4476887-ECA5-4267-982A-C3ED6A1FE6EA}" destId="{61F743FF-579C-48A1-A09D-2C7ABF5226E3}" srcOrd="0" destOrd="0" presId="urn:microsoft.com/office/officeart/2009/3/layout/StepUpProcess#1"/>
    <dgm:cxn modelId="{CD18A20B-50BB-4D1F-9220-43FFBF8E6686}" type="presParOf" srcId="{882DEA80-E5A0-419A-9A24-B3E0445406B8}" destId="{28BAF8EB-84AD-4FE3-AB30-32B6A558391B}" srcOrd="12" destOrd="0" presId="urn:microsoft.com/office/officeart/2009/3/layout/StepUpProcess#1"/>
    <dgm:cxn modelId="{5E9461A9-7FA8-41D4-B398-06BBB4C8FC66}" type="presParOf" srcId="{28BAF8EB-84AD-4FE3-AB30-32B6A558391B}" destId="{E20F1A62-71C6-4872-BEC9-12519119CE2E}" srcOrd="0" destOrd="0" presId="urn:microsoft.com/office/officeart/2009/3/layout/StepUpProcess#1"/>
    <dgm:cxn modelId="{A95901A4-4BF8-46AD-93A3-5FA40C0E97C2}" type="presParOf" srcId="{28BAF8EB-84AD-4FE3-AB30-32B6A558391B}" destId="{244B69BC-34E6-4BA6-A505-E205EDC33159}" srcOrd="1" destOrd="0" presId="urn:microsoft.com/office/officeart/2009/3/layout/StepUpProcess#1"/>
    <dgm:cxn modelId="{FF82E80B-137D-4B18-88CE-AD9579711C1D}" type="presParOf" srcId="{28BAF8EB-84AD-4FE3-AB30-32B6A558391B}" destId="{B6D0AAFA-2801-4ECA-9713-18619E1C017C}" srcOrd="2" destOrd="0" presId="urn:microsoft.com/office/officeart/2009/3/layout/StepUpProcess#1"/>
    <dgm:cxn modelId="{45CB8863-9B92-47CE-8940-FCD96BA5D44D}" type="presParOf" srcId="{882DEA80-E5A0-419A-9A24-B3E0445406B8}" destId="{F0A718A3-FEF9-4285-BC19-BEB18C8DE0D2}" srcOrd="13" destOrd="0" presId="urn:microsoft.com/office/officeart/2009/3/layout/StepUpProcess#1"/>
    <dgm:cxn modelId="{CB707822-C14F-4E0F-BA35-5AE8E6BA59C0}" type="presParOf" srcId="{F0A718A3-FEF9-4285-BC19-BEB18C8DE0D2}" destId="{6E9A52EA-1D10-4EE1-AD38-2E4AE851C894}" srcOrd="0" destOrd="0" presId="urn:microsoft.com/office/officeart/2009/3/layout/StepUpProcess#1"/>
    <dgm:cxn modelId="{58DC9B8D-68DC-4376-9B44-071FD213897F}" type="presParOf" srcId="{882DEA80-E5A0-419A-9A24-B3E0445406B8}" destId="{5936C888-4C42-465D-A598-603A937DFBE5}" srcOrd="14" destOrd="0" presId="urn:microsoft.com/office/officeart/2009/3/layout/StepUpProcess#1"/>
    <dgm:cxn modelId="{D94860A2-C055-47FE-B284-2B4CA54E167A}" type="presParOf" srcId="{5936C888-4C42-465D-A598-603A937DFBE5}" destId="{49905016-9A20-412A-B8EE-54B1C83D552C}" srcOrd="0" destOrd="0" presId="urn:microsoft.com/office/officeart/2009/3/layout/StepUpProcess#1"/>
    <dgm:cxn modelId="{918FC9C8-C0C8-47D6-B624-99B74D00E89E}" type="presParOf" srcId="{5936C888-4C42-465D-A598-603A937DFBE5}" destId="{C02006CC-85F1-4278-B47E-DAC25644062B}" srcOrd="1" destOrd="0" presId="urn:microsoft.com/office/officeart/2009/3/layout/StepUp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A436A6-7BA7-4FB5-8DF9-9D48E50A3527}" type="doc">
      <dgm:prSet loTypeId="urn:microsoft.com/office/officeart/2008/layout/IncreasingCircleProcess#1" loCatId="process" qsTypeId="urn:microsoft.com/office/officeart/2005/8/quickstyle/simple1#2" qsCatId="simple" csTypeId="urn:microsoft.com/office/officeart/2005/8/colors/accent0_3#1" csCatId="mainScheme" phldr="1"/>
      <dgm:spPr/>
      <dgm:t>
        <a:bodyPr/>
        <a:lstStyle/>
        <a:p>
          <a:endParaRPr lang="zh-CN" altLang="en-US"/>
        </a:p>
      </dgm:t>
    </dgm:pt>
    <dgm:pt modelId="{4C9CA47E-0613-4B26-B429-658860DCEC1F}">
      <dgm:prSet phldrT="[文本]" custT="1"/>
      <dgm:spPr/>
      <dgm:t>
        <a:bodyPr/>
        <a:lstStyle/>
        <a:p>
          <a:r>
            <a:rPr lang="zh-CN" altLang="en-US" sz="1200" dirty="0">
              <a:sym typeface="+mn-lt"/>
            </a:rPr>
            <a:t>播出平台（电视台或网络平台）提出要求</a:t>
          </a:r>
          <a:endParaRPr lang="zh-CN" altLang="en-US" sz="1200" dirty="0"/>
        </a:p>
      </dgm:t>
    </dgm:pt>
    <dgm:pt modelId="{6B0A2607-3ACC-4857-BB96-9EEE1181698C}" type="parTrans" cxnId="{E56F9E98-E970-490F-9B51-0768854C62F7}">
      <dgm:prSet/>
      <dgm:spPr/>
      <dgm:t>
        <a:bodyPr/>
        <a:lstStyle/>
        <a:p>
          <a:endParaRPr lang="zh-CN" altLang="en-US"/>
        </a:p>
      </dgm:t>
    </dgm:pt>
    <dgm:pt modelId="{F1773C55-8E40-4C78-947B-CA475C542207}" type="sibTrans" cxnId="{E56F9E98-E970-490F-9B51-0768854C62F7}">
      <dgm:prSet/>
      <dgm:spPr/>
      <dgm:t>
        <a:bodyPr/>
        <a:lstStyle/>
        <a:p>
          <a:endParaRPr lang="zh-CN" altLang="en-US"/>
        </a:p>
      </dgm:t>
    </dgm:pt>
    <dgm:pt modelId="{80C8DE84-F6F6-49A5-AFD5-5DBA40AFEE2B}">
      <dgm:prSet phldrT="[文本]" custT="1"/>
      <dgm:spPr/>
      <dgm:t>
        <a:bodyPr/>
        <a:lstStyle/>
        <a:p>
          <a:r>
            <a:rPr lang="zh-CN" altLang="en-US" sz="1200" dirty="0">
              <a:sym typeface="+mn-lt"/>
            </a:rPr>
            <a:t>公司承担节目的创意和制作，并向客户交付节目产品</a:t>
          </a:r>
          <a:endParaRPr lang="zh-CN" altLang="en-US" sz="1200" dirty="0"/>
        </a:p>
      </dgm:t>
    </dgm:pt>
    <dgm:pt modelId="{FA9979A9-54C6-4FE7-954F-D07186125F14}" type="parTrans" cxnId="{73EB6E12-EBB2-4A43-925C-A83C1538FA9B}">
      <dgm:prSet/>
      <dgm:spPr/>
      <dgm:t>
        <a:bodyPr/>
        <a:lstStyle/>
        <a:p>
          <a:endParaRPr lang="zh-CN" altLang="en-US"/>
        </a:p>
      </dgm:t>
    </dgm:pt>
    <dgm:pt modelId="{255BAB89-4F41-4E7D-9AD4-F852CC4C40E9}" type="sibTrans" cxnId="{73EB6E12-EBB2-4A43-925C-A83C1538FA9B}">
      <dgm:prSet/>
      <dgm:spPr/>
      <dgm:t>
        <a:bodyPr/>
        <a:lstStyle/>
        <a:p>
          <a:endParaRPr lang="zh-CN" altLang="en-US"/>
        </a:p>
      </dgm:t>
    </dgm:pt>
    <dgm:pt modelId="{7764CD93-5CE1-48AC-9BD5-C945F6E19BB5}">
      <dgm:prSet phldrT="[文本]" custT="1"/>
      <dgm:spPr/>
      <dgm:t>
        <a:bodyPr/>
        <a:lstStyle/>
        <a:p>
          <a:r>
            <a:rPr lang="zh-CN" altLang="en-US" sz="1200" dirty="0">
              <a:sym typeface="+mn-lt"/>
            </a:rPr>
            <a:t>在节目交付后根据合同约定方式经购货方确认后结算收入</a:t>
          </a:r>
          <a:endParaRPr lang="zh-CN" altLang="en-US" sz="1200" dirty="0"/>
        </a:p>
      </dgm:t>
    </dgm:pt>
    <dgm:pt modelId="{78AB052A-1C81-4305-BDF7-74FE0BE44232}" type="parTrans" cxnId="{09E9F27C-950D-41A1-A5CC-2234BA014BCE}">
      <dgm:prSet/>
      <dgm:spPr/>
      <dgm:t>
        <a:bodyPr/>
        <a:lstStyle/>
        <a:p>
          <a:endParaRPr lang="zh-CN" altLang="en-US"/>
        </a:p>
      </dgm:t>
    </dgm:pt>
    <dgm:pt modelId="{5DE65611-6339-4ED5-BAE6-497A89F4F01E}" type="sibTrans" cxnId="{09E9F27C-950D-41A1-A5CC-2234BA014BCE}">
      <dgm:prSet/>
      <dgm:spPr/>
      <dgm:t>
        <a:bodyPr/>
        <a:lstStyle/>
        <a:p>
          <a:endParaRPr lang="zh-CN" altLang="en-US"/>
        </a:p>
      </dgm:t>
    </dgm:pt>
    <dgm:pt modelId="{01179A9B-DB8C-4551-8F82-F9C488879DCC}" type="pres">
      <dgm:prSet presAssocID="{E6A436A6-7BA7-4FB5-8DF9-9D48E50A3527}" presName="Name0" presStyleCnt="0">
        <dgm:presLayoutVars>
          <dgm:chMax val="7"/>
          <dgm:chPref val="7"/>
          <dgm:dir/>
          <dgm:animOne val="branch"/>
          <dgm:animLvl val="lvl"/>
        </dgm:presLayoutVars>
      </dgm:prSet>
      <dgm:spPr/>
    </dgm:pt>
    <dgm:pt modelId="{E95BB72D-258A-4FC0-8412-D46E16CF686D}" type="pres">
      <dgm:prSet presAssocID="{4C9CA47E-0613-4B26-B429-658860DCEC1F}" presName="composite" presStyleCnt="0"/>
      <dgm:spPr/>
    </dgm:pt>
    <dgm:pt modelId="{E6E036E2-4DA0-4CAF-95B9-AF9B586B3DC6}" type="pres">
      <dgm:prSet presAssocID="{4C9CA47E-0613-4B26-B429-658860DCEC1F}" presName="BackAccent" presStyleLbl="bgShp" presStyleIdx="0" presStyleCnt="3"/>
      <dgm:spPr/>
    </dgm:pt>
    <dgm:pt modelId="{9BEAB109-B748-4D52-B15D-E2426FF67A3B}" type="pres">
      <dgm:prSet presAssocID="{4C9CA47E-0613-4B26-B429-658860DCEC1F}" presName="Accent" presStyleLbl="alignNode1" presStyleIdx="0" presStyleCnt="3"/>
      <dgm:spPr/>
    </dgm:pt>
    <dgm:pt modelId="{093F7CAD-E846-465A-BBDB-369D10E67A5D}" type="pres">
      <dgm:prSet presAssocID="{4C9CA47E-0613-4B26-B429-658860DCEC1F}" presName="Child" presStyleLbl="revTx" presStyleIdx="0" presStyleCnt="3" custLinFactNeighborX="-4316" custLinFactNeighborY="6644">
        <dgm:presLayoutVars>
          <dgm:chMax val="0"/>
          <dgm:chPref val="0"/>
          <dgm:bulletEnabled val="1"/>
        </dgm:presLayoutVars>
      </dgm:prSet>
      <dgm:spPr/>
    </dgm:pt>
    <dgm:pt modelId="{74E74874-54C0-4CC5-82E4-FC7FA42A8CC0}" type="pres">
      <dgm:prSet presAssocID="{4C9CA47E-0613-4B26-B429-658860DCEC1F}" presName="Parent" presStyleLbl="revTx" presStyleIdx="0" presStyleCnt="3" custLinFactNeighborX="-4316" custLinFactNeighborY="-6285">
        <dgm:presLayoutVars>
          <dgm:chMax val="1"/>
          <dgm:chPref val="1"/>
          <dgm:bulletEnabled val="1"/>
        </dgm:presLayoutVars>
      </dgm:prSet>
      <dgm:spPr/>
    </dgm:pt>
    <dgm:pt modelId="{5072AAFC-DF46-4ECB-9301-89616913E261}" type="pres">
      <dgm:prSet presAssocID="{F1773C55-8E40-4C78-947B-CA475C542207}" presName="sibTrans" presStyleCnt="0"/>
      <dgm:spPr/>
    </dgm:pt>
    <dgm:pt modelId="{6D44E13C-E133-4489-B899-43E86CAF6FD1}" type="pres">
      <dgm:prSet presAssocID="{80C8DE84-F6F6-49A5-AFD5-5DBA40AFEE2B}" presName="composite" presStyleCnt="0"/>
      <dgm:spPr/>
    </dgm:pt>
    <dgm:pt modelId="{DB4B87F0-39CA-478A-9DE0-C8BF38E99AB1}" type="pres">
      <dgm:prSet presAssocID="{80C8DE84-F6F6-49A5-AFD5-5DBA40AFEE2B}" presName="BackAccent" presStyleLbl="bgShp" presStyleIdx="1" presStyleCnt="3"/>
      <dgm:spPr/>
    </dgm:pt>
    <dgm:pt modelId="{96CCC133-2D83-41B5-B353-02A9EBD517B7}" type="pres">
      <dgm:prSet presAssocID="{80C8DE84-F6F6-49A5-AFD5-5DBA40AFEE2B}" presName="Accent" presStyleLbl="alignNode1" presStyleIdx="1" presStyleCnt="3"/>
      <dgm:spPr/>
    </dgm:pt>
    <dgm:pt modelId="{2288B4B0-E0CA-4076-B723-81A4239D2DCC}" type="pres">
      <dgm:prSet presAssocID="{80C8DE84-F6F6-49A5-AFD5-5DBA40AFEE2B}" presName="Child" presStyleLbl="revTx" presStyleIdx="0" presStyleCnt="3" custLinFactNeighborX="-932" custLinFactNeighborY="5151">
        <dgm:presLayoutVars>
          <dgm:chMax val="0"/>
          <dgm:chPref val="0"/>
          <dgm:bulletEnabled val="1"/>
        </dgm:presLayoutVars>
      </dgm:prSet>
      <dgm:spPr/>
    </dgm:pt>
    <dgm:pt modelId="{33B6110B-0558-4F78-A54F-5B432BE4EA62}" type="pres">
      <dgm:prSet presAssocID="{80C8DE84-F6F6-49A5-AFD5-5DBA40AFEE2B}" presName="Parent" presStyleLbl="revTx" presStyleIdx="1" presStyleCnt="3" custScaleX="111906" custScaleY="102808" custLinFactNeighborX="2919" custLinFactNeighborY="-6773">
        <dgm:presLayoutVars>
          <dgm:chMax val="1"/>
          <dgm:chPref val="1"/>
          <dgm:bulletEnabled val="1"/>
        </dgm:presLayoutVars>
      </dgm:prSet>
      <dgm:spPr/>
    </dgm:pt>
    <dgm:pt modelId="{8C6F2552-4D95-43CE-8E96-ABDD308935AC}" type="pres">
      <dgm:prSet presAssocID="{255BAB89-4F41-4E7D-9AD4-F852CC4C40E9}" presName="sibTrans" presStyleCnt="0"/>
      <dgm:spPr/>
    </dgm:pt>
    <dgm:pt modelId="{00D02179-95D3-40EE-A21A-03289A0AB162}" type="pres">
      <dgm:prSet presAssocID="{7764CD93-5CE1-48AC-9BD5-C945F6E19BB5}" presName="composite" presStyleCnt="0"/>
      <dgm:spPr/>
    </dgm:pt>
    <dgm:pt modelId="{71C2A516-0B08-4D86-A3F6-5C7216ED046C}" type="pres">
      <dgm:prSet presAssocID="{7764CD93-5CE1-48AC-9BD5-C945F6E19BB5}" presName="BackAccent" presStyleLbl="bgShp" presStyleIdx="2" presStyleCnt="3"/>
      <dgm:spPr/>
    </dgm:pt>
    <dgm:pt modelId="{6DDE34DE-5710-4511-A303-65CE6DC033BB}" type="pres">
      <dgm:prSet presAssocID="{7764CD93-5CE1-48AC-9BD5-C945F6E19BB5}" presName="Accent" presStyleLbl="alignNode1" presStyleIdx="2" presStyleCnt="3"/>
      <dgm:spPr/>
    </dgm:pt>
    <dgm:pt modelId="{86618AD9-7AA9-4B01-AF8D-554E037DD8A7}" type="pres">
      <dgm:prSet presAssocID="{7764CD93-5CE1-48AC-9BD5-C945F6E19BB5}" presName="Child" presStyleLbl="revTx" presStyleIdx="1" presStyleCnt="3" custLinFactNeighborX="-2133" custLinFactNeighborY="5280">
        <dgm:presLayoutVars>
          <dgm:chMax val="0"/>
          <dgm:chPref val="0"/>
          <dgm:bulletEnabled val="1"/>
        </dgm:presLayoutVars>
      </dgm:prSet>
      <dgm:spPr/>
    </dgm:pt>
    <dgm:pt modelId="{BDA73371-95FF-46CD-A6B8-AA9E5CDB823A}" type="pres">
      <dgm:prSet presAssocID="{7764CD93-5CE1-48AC-9BD5-C945F6E19BB5}" presName="Parent" presStyleLbl="revTx" presStyleIdx="2" presStyleCnt="3" custScaleY="88779" custLinFactNeighborX="-678" custLinFactNeighborY="6609">
        <dgm:presLayoutVars>
          <dgm:chMax val="1"/>
          <dgm:chPref val="1"/>
          <dgm:bulletEnabled val="1"/>
        </dgm:presLayoutVars>
      </dgm:prSet>
      <dgm:spPr/>
    </dgm:pt>
  </dgm:ptLst>
  <dgm:cxnLst>
    <dgm:cxn modelId="{73EB6E12-EBB2-4A43-925C-A83C1538FA9B}" srcId="{E6A436A6-7BA7-4FB5-8DF9-9D48E50A3527}" destId="{80C8DE84-F6F6-49A5-AFD5-5DBA40AFEE2B}" srcOrd="1" destOrd="0" parTransId="{FA9979A9-54C6-4FE7-954F-D07186125F14}" sibTransId="{255BAB89-4F41-4E7D-9AD4-F852CC4C40E9}"/>
    <dgm:cxn modelId="{09E9F27C-950D-41A1-A5CC-2234BA014BCE}" srcId="{E6A436A6-7BA7-4FB5-8DF9-9D48E50A3527}" destId="{7764CD93-5CE1-48AC-9BD5-C945F6E19BB5}" srcOrd="2" destOrd="0" parTransId="{78AB052A-1C81-4305-BDF7-74FE0BE44232}" sibTransId="{5DE65611-6339-4ED5-BAE6-497A89F4F01E}"/>
    <dgm:cxn modelId="{4A032892-B4F6-4D83-8826-90416AD0322B}" type="presOf" srcId="{E6A436A6-7BA7-4FB5-8DF9-9D48E50A3527}" destId="{01179A9B-DB8C-4551-8F82-F9C488879DCC}" srcOrd="0" destOrd="0" presId="urn:microsoft.com/office/officeart/2008/layout/IncreasingCircleProcess#1"/>
    <dgm:cxn modelId="{E56F9E98-E970-490F-9B51-0768854C62F7}" srcId="{E6A436A6-7BA7-4FB5-8DF9-9D48E50A3527}" destId="{4C9CA47E-0613-4B26-B429-658860DCEC1F}" srcOrd="0" destOrd="0" parTransId="{6B0A2607-3ACC-4857-BB96-9EEE1181698C}" sibTransId="{F1773C55-8E40-4C78-947B-CA475C542207}"/>
    <dgm:cxn modelId="{D65031A4-5997-4077-9F82-D42BDA115C24}" type="presOf" srcId="{7764CD93-5CE1-48AC-9BD5-C945F6E19BB5}" destId="{BDA73371-95FF-46CD-A6B8-AA9E5CDB823A}" srcOrd="0" destOrd="0" presId="urn:microsoft.com/office/officeart/2008/layout/IncreasingCircleProcess#1"/>
    <dgm:cxn modelId="{EEBB80C2-F160-44DD-94A6-5170FDD637DE}" type="presOf" srcId="{4C9CA47E-0613-4B26-B429-658860DCEC1F}" destId="{74E74874-54C0-4CC5-82E4-FC7FA42A8CC0}" srcOrd="0" destOrd="0" presId="urn:microsoft.com/office/officeart/2008/layout/IncreasingCircleProcess#1"/>
    <dgm:cxn modelId="{250CD9E2-1A19-40C1-B252-76791D771602}" type="presOf" srcId="{80C8DE84-F6F6-49A5-AFD5-5DBA40AFEE2B}" destId="{33B6110B-0558-4F78-A54F-5B432BE4EA62}" srcOrd="0" destOrd="0" presId="urn:microsoft.com/office/officeart/2008/layout/IncreasingCircleProcess#1"/>
    <dgm:cxn modelId="{CCB31C2C-90A9-40F3-91A3-101C515E04C4}" type="presParOf" srcId="{01179A9B-DB8C-4551-8F82-F9C488879DCC}" destId="{E95BB72D-258A-4FC0-8412-D46E16CF686D}" srcOrd="0" destOrd="0" presId="urn:microsoft.com/office/officeart/2008/layout/IncreasingCircleProcess#1"/>
    <dgm:cxn modelId="{8C8BA23E-DDCC-4B36-87BC-F77F739F67D3}" type="presParOf" srcId="{E95BB72D-258A-4FC0-8412-D46E16CF686D}" destId="{E6E036E2-4DA0-4CAF-95B9-AF9B586B3DC6}" srcOrd="0" destOrd="0" presId="urn:microsoft.com/office/officeart/2008/layout/IncreasingCircleProcess#1"/>
    <dgm:cxn modelId="{66A5EAD7-B4B7-49F3-845B-9C42DEBD9337}" type="presParOf" srcId="{E95BB72D-258A-4FC0-8412-D46E16CF686D}" destId="{9BEAB109-B748-4D52-B15D-E2426FF67A3B}" srcOrd="1" destOrd="0" presId="urn:microsoft.com/office/officeart/2008/layout/IncreasingCircleProcess#1"/>
    <dgm:cxn modelId="{A041F7CB-38FA-4847-A5C0-371A1805B4C0}" type="presParOf" srcId="{E95BB72D-258A-4FC0-8412-D46E16CF686D}" destId="{093F7CAD-E846-465A-BBDB-369D10E67A5D}" srcOrd="2" destOrd="0" presId="urn:microsoft.com/office/officeart/2008/layout/IncreasingCircleProcess#1"/>
    <dgm:cxn modelId="{BAA61748-AA70-4C80-BE6D-92E5BE314680}" type="presParOf" srcId="{E95BB72D-258A-4FC0-8412-D46E16CF686D}" destId="{74E74874-54C0-4CC5-82E4-FC7FA42A8CC0}" srcOrd="3" destOrd="0" presId="urn:microsoft.com/office/officeart/2008/layout/IncreasingCircleProcess#1"/>
    <dgm:cxn modelId="{FDC8AC9B-B1B9-464E-9F09-413F968F55D0}" type="presParOf" srcId="{01179A9B-DB8C-4551-8F82-F9C488879DCC}" destId="{5072AAFC-DF46-4ECB-9301-89616913E261}" srcOrd="1" destOrd="0" presId="urn:microsoft.com/office/officeart/2008/layout/IncreasingCircleProcess#1"/>
    <dgm:cxn modelId="{CD24262D-B0FA-46D5-A3CD-B0D0227FF27D}" type="presParOf" srcId="{01179A9B-DB8C-4551-8F82-F9C488879DCC}" destId="{6D44E13C-E133-4489-B899-43E86CAF6FD1}" srcOrd="2" destOrd="0" presId="urn:microsoft.com/office/officeart/2008/layout/IncreasingCircleProcess#1"/>
    <dgm:cxn modelId="{788CF6AE-639A-4F26-B362-712E82AECA08}" type="presParOf" srcId="{6D44E13C-E133-4489-B899-43E86CAF6FD1}" destId="{DB4B87F0-39CA-478A-9DE0-C8BF38E99AB1}" srcOrd="0" destOrd="0" presId="urn:microsoft.com/office/officeart/2008/layout/IncreasingCircleProcess#1"/>
    <dgm:cxn modelId="{BA311379-8363-48D3-A6DA-84A34CB647B3}" type="presParOf" srcId="{6D44E13C-E133-4489-B899-43E86CAF6FD1}" destId="{96CCC133-2D83-41B5-B353-02A9EBD517B7}" srcOrd="1" destOrd="0" presId="urn:microsoft.com/office/officeart/2008/layout/IncreasingCircleProcess#1"/>
    <dgm:cxn modelId="{1FCD7D3A-06A3-4E3E-B641-2C92366FD3D9}" type="presParOf" srcId="{6D44E13C-E133-4489-B899-43E86CAF6FD1}" destId="{2288B4B0-E0CA-4076-B723-81A4239D2DCC}" srcOrd="2" destOrd="0" presId="urn:microsoft.com/office/officeart/2008/layout/IncreasingCircleProcess#1"/>
    <dgm:cxn modelId="{1BF0970C-16D7-4C00-8415-931C4A38E34A}" type="presParOf" srcId="{6D44E13C-E133-4489-B899-43E86CAF6FD1}" destId="{33B6110B-0558-4F78-A54F-5B432BE4EA62}" srcOrd="3" destOrd="0" presId="urn:microsoft.com/office/officeart/2008/layout/IncreasingCircleProcess#1"/>
    <dgm:cxn modelId="{B820A798-7E23-4D5A-991D-53F81001B688}" type="presParOf" srcId="{01179A9B-DB8C-4551-8F82-F9C488879DCC}" destId="{8C6F2552-4D95-43CE-8E96-ABDD308935AC}" srcOrd="3" destOrd="0" presId="urn:microsoft.com/office/officeart/2008/layout/IncreasingCircleProcess#1"/>
    <dgm:cxn modelId="{14C92208-598C-48F8-AAF6-B3494640D1F4}" type="presParOf" srcId="{01179A9B-DB8C-4551-8F82-F9C488879DCC}" destId="{00D02179-95D3-40EE-A21A-03289A0AB162}" srcOrd="4" destOrd="0" presId="urn:microsoft.com/office/officeart/2008/layout/IncreasingCircleProcess#1"/>
    <dgm:cxn modelId="{8D4EF620-90BF-411D-ADD7-DCEA1BE8CB82}" type="presParOf" srcId="{00D02179-95D3-40EE-A21A-03289A0AB162}" destId="{71C2A516-0B08-4D86-A3F6-5C7216ED046C}" srcOrd="0" destOrd="0" presId="urn:microsoft.com/office/officeart/2008/layout/IncreasingCircleProcess#1"/>
    <dgm:cxn modelId="{C52EF04D-A9A2-4222-A523-A727AD5DDBFE}" type="presParOf" srcId="{00D02179-95D3-40EE-A21A-03289A0AB162}" destId="{6DDE34DE-5710-4511-A303-65CE6DC033BB}" srcOrd="1" destOrd="0" presId="urn:microsoft.com/office/officeart/2008/layout/IncreasingCircleProcess#1"/>
    <dgm:cxn modelId="{B79F3BE2-F602-4797-9F9A-2E1E2108C2E8}" type="presParOf" srcId="{00D02179-95D3-40EE-A21A-03289A0AB162}" destId="{86618AD9-7AA9-4B01-AF8D-554E037DD8A7}" srcOrd="2" destOrd="0" presId="urn:microsoft.com/office/officeart/2008/layout/IncreasingCircleProcess#1"/>
    <dgm:cxn modelId="{FACDEE0E-D401-4BEA-8C05-0747BFCB56C7}" type="presParOf" srcId="{00D02179-95D3-40EE-A21A-03289A0AB162}" destId="{BDA73371-95FF-46CD-A6B8-AA9E5CDB823A}" srcOrd="3" destOrd="0" presId="urn:microsoft.com/office/officeart/2008/layout/Increasing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A436A6-7BA7-4FB5-8DF9-9D48E50A3527}" type="doc">
      <dgm:prSet loTypeId="urn:microsoft.com/office/officeart/2008/layout/IncreasingCircleProcess#2" loCatId="process" qsTypeId="urn:microsoft.com/office/officeart/2005/8/quickstyle/simple1#3" qsCatId="simple" csTypeId="urn:microsoft.com/office/officeart/2005/8/colors/accent0_3#2" csCatId="mainScheme" phldr="1"/>
      <dgm:spPr/>
      <dgm:t>
        <a:bodyPr/>
        <a:lstStyle/>
        <a:p>
          <a:endParaRPr lang="zh-CN" altLang="en-US"/>
        </a:p>
      </dgm:t>
    </dgm:pt>
    <dgm:pt modelId="{4C9CA47E-0613-4B26-B429-658860DCEC1F}">
      <dgm:prSet phldrT="[文本]" custT="1"/>
      <dgm:spPr/>
      <dgm:t>
        <a:bodyPr/>
        <a:lstStyle/>
        <a:p>
          <a:r>
            <a:rPr lang="zh-CN" altLang="en-US" sz="1200" dirty="0">
              <a:sym typeface="+mn-lt"/>
            </a:rPr>
            <a:t>播出平台（电视台或网络平台）提出要求</a:t>
          </a:r>
          <a:endParaRPr lang="zh-CN" altLang="en-US" sz="1200" dirty="0"/>
        </a:p>
      </dgm:t>
    </dgm:pt>
    <dgm:pt modelId="{6B0A2607-3ACC-4857-BB96-9EEE1181698C}" type="parTrans" cxnId="{E56F9E98-E970-490F-9B51-0768854C62F7}">
      <dgm:prSet/>
      <dgm:spPr/>
      <dgm:t>
        <a:bodyPr/>
        <a:lstStyle/>
        <a:p>
          <a:endParaRPr lang="zh-CN" altLang="en-US"/>
        </a:p>
      </dgm:t>
    </dgm:pt>
    <dgm:pt modelId="{F1773C55-8E40-4C78-947B-CA475C542207}" type="sibTrans" cxnId="{E56F9E98-E970-490F-9B51-0768854C62F7}">
      <dgm:prSet/>
      <dgm:spPr/>
      <dgm:t>
        <a:bodyPr/>
        <a:lstStyle/>
        <a:p>
          <a:endParaRPr lang="zh-CN" altLang="en-US"/>
        </a:p>
      </dgm:t>
    </dgm:pt>
    <dgm:pt modelId="{80C8DE84-F6F6-49A5-AFD5-5DBA40AFEE2B}">
      <dgm:prSet phldrT="[文本]" custT="1"/>
      <dgm:spPr/>
      <dgm:t>
        <a:bodyPr/>
        <a:lstStyle/>
        <a:p>
          <a:r>
            <a:rPr lang="zh-CN" altLang="en-US" sz="1200" dirty="0">
              <a:sym typeface="+mn-lt"/>
            </a:rPr>
            <a:t>公司承担节目的创意和制作，</a:t>
          </a:r>
          <a:r>
            <a:rPr lang="zh-CN" altLang="zh-CN" sz="1200" dirty="0"/>
            <a:t>将节目拷贝、邮寄、网络传输或其他载体转移给购货方</a:t>
          </a:r>
          <a:endParaRPr lang="zh-CN" altLang="en-US" sz="1200" dirty="0"/>
        </a:p>
      </dgm:t>
    </dgm:pt>
    <dgm:pt modelId="{FA9979A9-54C6-4FE7-954F-D07186125F14}" type="parTrans" cxnId="{73EB6E12-EBB2-4A43-925C-A83C1538FA9B}">
      <dgm:prSet/>
      <dgm:spPr/>
      <dgm:t>
        <a:bodyPr/>
        <a:lstStyle/>
        <a:p>
          <a:endParaRPr lang="zh-CN" altLang="en-US"/>
        </a:p>
      </dgm:t>
    </dgm:pt>
    <dgm:pt modelId="{255BAB89-4F41-4E7D-9AD4-F852CC4C40E9}" type="sibTrans" cxnId="{73EB6E12-EBB2-4A43-925C-A83C1538FA9B}">
      <dgm:prSet/>
      <dgm:spPr/>
      <dgm:t>
        <a:bodyPr/>
        <a:lstStyle/>
        <a:p>
          <a:endParaRPr lang="zh-CN" altLang="en-US"/>
        </a:p>
      </dgm:t>
    </dgm:pt>
    <dgm:pt modelId="{7764CD93-5CE1-48AC-9BD5-C945F6E19BB5}">
      <dgm:prSet phldrT="[文本]" custT="1"/>
      <dgm:spPr/>
      <dgm:t>
        <a:bodyPr/>
        <a:lstStyle/>
        <a:p>
          <a:r>
            <a:rPr lang="zh-CN" altLang="en-US" sz="1200" dirty="0">
              <a:sym typeface="+mn-lt"/>
            </a:rPr>
            <a:t>在节目交付后根据合同约定方式经购货方确认后结算收入</a:t>
          </a:r>
          <a:endParaRPr lang="zh-CN" altLang="en-US" sz="1200" dirty="0"/>
        </a:p>
      </dgm:t>
    </dgm:pt>
    <dgm:pt modelId="{78AB052A-1C81-4305-BDF7-74FE0BE44232}" type="parTrans" cxnId="{09E9F27C-950D-41A1-A5CC-2234BA014BCE}">
      <dgm:prSet/>
      <dgm:spPr/>
      <dgm:t>
        <a:bodyPr/>
        <a:lstStyle/>
        <a:p>
          <a:endParaRPr lang="zh-CN" altLang="en-US"/>
        </a:p>
      </dgm:t>
    </dgm:pt>
    <dgm:pt modelId="{5DE65611-6339-4ED5-BAE6-497A89F4F01E}" type="sibTrans" cxnId="{09E9F27C-950D-41A1-A5CC-2234BA014BCE}">
      <dgm:prSet/>
      <dgm:spPr/>
      <dgm:t>
        <a:bodyPr/>
        <a:lstStyle/>
        <a:p>
          <a:endParaRPr lang="zh-CN" altLang="en-US"/>
        </a:p>
      </dgm:t>
    </dgm:pt>
    <dgm:pt modelId="{01179A9B-DB8C-4551-8F82-F9C488879DCC}" type="pres">
      <dgm:prSet presAssocID="{E6A436A6-7BA7-4FB5-8DF9-9D48E50A3527}" presName="Name0" presStyleCnt="0">
        <dgm:presLayoutVars>
          <dgm:chMax val="7"/>
          <dgm:chPref val="7"/>
          <dgm:dir/>
          <dgm:animOne val="branch"/>
          <dgm:animLvl val="lvl"/>
        </dgm:presLayoutVars>
      </dgm:prSet>
      <dgm:spPr/>
    </dgm:pt>
    <dgm:pt modelId="{E95BB72D-258A-4FC0-8412-D46E16CF686D}" type="pres">
      <dgm:prSet presAssocID="{4C9CA47E-0613-4B26-B429-658860DCEC1F}" presName="composite" presStyleCnt="0"/>
      <dgm:spPr/>
    </dgm:pt>
    <dgm:pt modelId="{E6E036E2-4DA0-4CAF-95B9-AF9B586B3DC6}" type="pres">
      <dgm:prSet presAssocID="{4C9CA47E-0613-4B26-B429-658860DCEC1F}" presName="BackAccent" presStyleLbl="bgShp" presStyleIdx="0" presStyleCnt="3"/>
      <dgm:spPr/>
    </dgm:pt>
    <dgm:pt modelId="{9BEAB109-B748-4D52-B15D-E2426FF67A3B}" type="pres">
      <dgm:prSet presAssocID="{4C9CA47E-0613-4B26-B429-658860DCEC1F}" presName="Accent" presStyleLbl="alignNode1" presStyleIdx="0" presStyleCnt="3"/>
      <dgm:spPr/>
    </dgm:pt>
    <dgm:pt modelId="{093F7CAD-E846-465A-BBDB-369D10E67A5D}" type="pres">
      <dgm:prSet presAssocID="{4C9CA47E-0613-4B26-B429-658860DCEC1F}" presName="Child" presStyleLbl="revTx" presStyleIdx="0" presStyleCnt="3" custLinFactNeighborX="-4316" custLinFactNeighborY="6644">
        <dgm:presLayoutVars>
          <dgm:chMax val="0"/>
          <dgm:chPref val="0"/>
          <dgm:bulletEnabled val="1"/>
        </dgm:presLayoutVars>
      </dgm:prSet>
      <dgm:spPr/>
    </dgm:pt>
    <dgm:pt modelId="{74E74874-54C0-4CC5-82E4-FC7FA42A8CC0}" type="pres">
      <dgm:prSet presAssocID="{4C9CA47E-0613-4B26-B429-658860DCEC1F}" presName="Parent" presStyleLbl="revTx" presStyleIdx="0" presStyleCnt="3" custScaleY="38594" custLinFactNeighborX="-2138" custLinFactNeighborY="1679">
        <dgm:presLayoutVars>
          <dgm:chMax val="1"/>
          <dgm:chPref val="1"/>
          <dgm:bulletEnabled val="1"/>
        </dgm:presLayoutVars>
      </dgm:prSet>
      <dgm:spPr/>
    </dgm:pt>
    <dgm:pt modelId="{5072AAFC-DF46-4ECB-9301-89616913E261}" type="pres">
      <dgm:prSet presAssocID="{F1773C55-8E40-4C78-947B-CA475C542207}" presName="sibTrans" presStyleCnt="0"/>
      <dgm:spPr/>
    </dgm:pt>
    <dgm:pt modelId="{6D44E13C-E133-4489-B899-43E86CAF6FD1}" type="pres">
      <dgm:prSet presAssocID="{80C8DE84-F6F6-49A5-AFD5-5DBA40AFEE2B}" presName="composite" presStyleCnt="0"/>
      <dgm:spPr/>
    </dgm:pt>
    <dgm:pt modelId="{DB4B87F0-39CA-478A-9DE0-C8BF38E99AB1}" type="pres">
      <dgm:prSet presAssocID="{80C8DE84-F6F6-49A5-AFD5-5DBA40AFEE2B}" presName="BackAccent" presStyleLbl="bgShp" presStyleIdx="1" presStyleCnt="3"/>
      <dgm:spPr/>
    </dgm:pt>
    <dgm:pt modelId="{96CCC133-2D83-41B5-B353-02A9EBD517B7}" type="pres">
      <dgm:prSet presAssocID="{80C8DE84-F6F6-49A5-AFD5-5DBA40AFEE2B}" presName="Accent" presStyleLbl="alignNode1" presStyleIdx="1" presStyleCnt="3"/>
      <dgm:spPr/>
    </dgm:pt>
    <dgm:pt modelId="{2288B4B0-E0CA-4076-B723-81A4239D2DCC}" type="pres">
      <dgm:prSet presAssocID="{80C8DE84-F6F6-49A5-AFD5-5DBA40AFEE2B}" presName="Child" presStyleLbl="revTx" presStyleIdx="0" presStyleCnt="3" custLinFactNeighborX="-932" custLinFactNeighborY="5151">
        <dgm:presLayoutVars>
          <dgm:chMax val="0"/>
          <dgm:chPref val="0"/>
          <dgm:bulletEnabled val="1"/>
        </dgm:presLayoutVars>
      </dgm:prSet>
      <dgm:spPr/>
    </dgm:pt>
    <dgm:pt modelId="{33B6110B-0558-4F78-A54F-5B432BE4EA62}" type="pres">
      <dgm:prSet presAssocID="{80C8DE84-F6F6-49A5-AFD5-5DBA40AFEE2B}" presName="Parent" presStyleLbl="revTx" presStyleIdx="1" presStyleCnt="3" custScaleX="111906" custScaleY="102808" custLinFactNeighborX="2562" custLinFactNeighborY="-228">
        <dgm:presLayoutVars>
          <dgm:chMax val="1"/>
          <dgm:chPref val="1"/>
          <dgm:bulletEnabled val="1"/>
        </dgm:presLayoutVars>
      </dgm:prSet>
      <dgm:spPr/>
    </dgm:pt>
    <dgm:pt modelId="{8C6F2552-4D95-43CE-8E96-ABDD308935AC}" type="pres">
      <dgm:prSet presAssocID="{255BAB89-4F41-4E7D-9AD4-F852CC4C40E9}" presName="sibTrans" presStyleCnt="0"/>
      <dgm:spPr/>
    </dgm:pt>
    <dgm:pt modelId="{00D02179-95D3-40EE-A21A-03289A0AB162}" type="pres">
      <dgm:prSet presAssocID="{7764CD93-5CE1-48AC-9BD5-C945F6E19BB5}" presName="composite" presStyleCnt="0"/>
      <dgm:spPr/>
    </dgm:pt>
    <dgm:pt modelId="{71C2A516-0B08-4D86-A3F6-5C7216ED046C}" type="pres">
      <dgm:prSet presAssocID="{7764CD93-5CE1-48AC-9BD5-C945F6E19BB5}" presName="BackAccent" presStyleLbl="bgShp" presStyleIdx="2" presStyleCnt="3"/>
      <dgm:spPr/>
    </dgm:pt>
    <dgm:pt modelId="{6DDE34DE-5710-4511-A303-65CE6DC033BB}" type="pres">
      <dgm:prSet presAssocID="{7764CD93-5CE1-48AC-9BD5-C945F6E19BB5}" presName="Accent" presStyleLbl="alignNode1" presStyleIdx="2" presStyleCnt="3"/>
      <dgm:spPr/>
    </dgm:pt>
    <dgm:pt modelId="{86618AD9-7AA9-4B01-AF8D-554E037DD8A7}" type="pres">
      <dgm:prSet presAssocID="{7764CD93-5CE1-48AC-9BD5-C945F6E19BB5}" presName="Child" presStyleLbl="revTx" presStyleIdx="1" presStyleCnt="3" custLinFactNeighborX="-2133" custLinFactNeighborY="5280">
        <dgm:presLayoutVars>
          <dgm:chMax val="0"/>
          <dgm:chPref val="0"/>
          <dgm:bulletEnabled val="1"/>
        </dgm:presLayoutVars>
      </dgm:prSet>
      <dgm:spPr/>
    </dgm:pt>
    <dgm:pt modelId="{BDA73371-95FF-46CD-A6B8-AA9E5CDB823A}" type="pres">
      <dgm:prSet presAssocID="{7764CD93-5CE1-48AC-9BD5-C945F6E19BB5}" presName="Parent" presStyleLbl="revTx" presStyleIdx="2" presStyleCnt="3" custScaleY="76122" custLinFactNeighborX="-8096" custLinFactNeighborY="-7928">
        <dgm:presLayoutVars>
          <dgm:chMax val="1"/>
          <dgm:chPref val="1"/>
          <dgm:bulletEnabled val="1"/>
        </dgm:presLayoutVars>
      </dgm:prSet>
      <dgm:spPr/>
    </dgm:pt>
  </dgm:ptLst>
  <dgm:cxnLst>
    <dgm:cxn modelId="{73EB6E12-EBB2-4A43-925C-A83C1538FA9B}" srcId="{E6A436A6-7BA7-4FB5-8DF9-9D48E50A3527}" destId="{80C8DE84-F6F6-49A5-AFD5-5DBA40AFEE2B}" srcOrd="1" destOrd="0" parTransId="{FA9979A9-54C6-4FE7-954F-D07186125F14}" sibTransId="{255BAB89-4F41-4E7D-9AD4-F852CC4C40E9}"/>
    <dgm:cxn modelId="{09E9F27C-950D-41A1-A5CC-2234BA014BCE}" srcId="{E6A436A6-7BA7-4FB5-8DF9-9D48E50A3527}" destId="{7764CD93-5CE1-48AC-9BD5-C945F6E19BB5}" srcOrd="2" destOrd="0" parTransId="{78AB052A-1C81-4305-BDF7-74FE0BE44232}" sibTransId="{5DE65611-6339-4ED5-BAE6-497A89F4F01E}"/>
    <dgm:cxn modelId="{4A032892-B4F6-4D83-8826-90416AD0322B}" type="presOf" srcId="{E6A436A6-7BA7-4FB5-8DF9-9D48E50A3527}" destId="{01179A9B-DB8C-4551-8F82-F9C488879DCC}" srcOrd="0" destOrd="0" presId="urn:microsoft.com/office/officeart/2008/layout/IncreasingCircleProcess#2"/>
    <dgm:cxn modelId="{E56F9E98-E970-490F-9B51-0768854C62F7}" srcId="{E6A436A6-7BA7-4FB5-8DF9-9D48E50A3527}" destId="{4C9CA47E-0613-4B26-B429-658860DCEC1F}" srcOrd="0" destOrd="0" parTransId="{6B0A2607-3ACC-4857-BB96-9EEE1181698C}" sibTransId="{F1773C55-8E40-4C78-947B-CA475C542207}"/>
    <dgm:cxn modelId="{D65031A4-5997-4077-9F82-D42BDA115C24}" type="presOf" srcId="{7764CD93-5CE1-48AC-9BD5-C945F6E19BB5}" destId="{BDA73371-95FF-46CD-A6B8-AA9E5CDB823A}" srcOrd="0" destOrd="0" presId="urn:microsoft.com/office/officeart/2008/layout/IncreasingCircleProcess#2"/>
    <dgm:cxn modelId="{EEBB80C2-F160-44DD-94A6-5170FDD637DE}" type="presOf" srcId="{4C9CA47E-0613-4B26-B429-658860DCEC1F}" destId="{74E74874-54C0-4CC5-82E4-FC7FA42A8CC0}" srcOrd="0" destOrd="0" presId="urn:microsoft.com/office/officeart/2008/layout/IncreasingCircleProcess#2"/>
    <dgm:cxn modelId="{250CD9E2-1A19-40C1-B252-76791D771602}" type="presOf" srcId="{80C8DE84-F6F6-49A5-AFD5-5DBA40AFEE2B}" destId="{33B6110B-0558-4F78-A54F-5B432BE4EA62}" srcOrd="0" destOrd="0" presId="urn:microsoft.com/office/officeart/2008/layout/IncreasingCircleProcess#2"/>
    <dgm:cxn modelId="{CCB31C2C-90A9-40F3-91A3-101C515E04C4}" type="presParOf" srcId="{01179A9B-DB8C-4551-8F82-F9C488879DCC}" destId="{E95BB72D-258A-4FC0-8412-D46E16CF686D}" srcOrd="0" destOrd="0" presId="urn:microsoft.com/office/officeart/2008/layout/IncreasingCircleProcess#2"/>
    <dgm:cxn modelId="{8C8BA23E-DDCC-4B36-87BC-F77F739F67D3}" type="presParOf" srcId="{E95BB72D-258A-4FC0-8412-D46E16CF686D}" destId="{E6E036E2-4DA0-4CAF-95B9-AF9B586B3DC6}" srcOrd="0" destOrd="0" presId="urn:microsoft.com/office/officeart/2008/layout/IncreasingCircleProcess#2"/>
    <dgm:cxn modelId="{66A5EAD7-B4B7-49F3-845B-9C42DEBD9337}" type="presParOf" srcId="{E95BB72D-258A-4FC0-8412-D46E16CF686D}" destId="{9BEAB109-B748-4D52-B15D-E2426FF67A3B}" srcOrd="1" destOrd="0" presId="urn:microsoft.com/office/officeart/2008/layout/IncreasingCircleProcess#2"/>
    <dgm:cxn modelId="{A041F7CB-38FA-4847-A5C0-371A1805B4C0}" type="presParOf" srcId="{E95BB72D-258A-4FC0-8412-D46E16CF686D}" destId="{093F7CAD-E846-465A-BBDB-369D10E67A5D}" srcOrd="2" destOrd="0" presId="urn:microsoft.com/office/officeart/2008/layout/IncreasingCircleProcess#2"/>
    <dgm:cxn modelId="{BAA61748-AA70-4C80-BE6D-92E5BE314680}" type="presParOf" srcId="{E95BB72D-258A-4FC0-8412-D46E16CF686D}" destId="{74E74874-54C0-4CC5-82E4-FC7FA42A8CC0}" srcOrd="3" destOrd="0" presId="urn:microsoft.com/office/officeart/2008/layout/IncreasingCircleProcess#2"/>
    <dgm:cxn modelId="{FDC8AC9B-B1B9-464E-9F09-413F968F55D0}" type="presParOf" srcId="{01179A9B-DB8C-4551-8F82-F9C488879DCC}" destId="{5072AAFC-DF46-4ECB-9301-89616913E261}" srcOrd="1" destOrd="0" presId="urn:microsoft.com/office/officeart/2008/layout/IncreasingCircleProcess#2"/>
    <dgm:cxn modelId="{CD24262D-B0FA-46D5-A3CD-B0D0227FF27D}" type="presParOf" srcId="{01179A9B-DB8C-4551-8F82-F9C488879DCC}" destId="{6D44E13C-E133-4489-B899-43E86CAF6FD1}" srcOrd="2" destOrd="0" presId="urn:microsoft.com/office/officeart/2008/layout/IncreasingCircleProcess#2"/>
    <dgm:cxn modelId="{788CF6AE-639A-4F26-B362-712E82AECA08}" type="presParOf" srcId="{6D44E13C-E133-4489-B899-43E86CAF6FD1}" destId="{DB4B87F0-39CA-478A-9DE0-C8BF38E99AB1}" srcOrd="0" destOrd="0" presId="urn:microsoft.com/office/officeart/2008/layout/IncreasingCircleProcess#2"/>
    <dgm:cxn modelId="{BA311379-8363-48D3-A6DA-84A34CB647B3}" type="presParOf" srcId="{6D44E13C-E133-4489-B899-43E86CAF6FD1}" destId="{96CCC133-2D83-41B5-B353-02A9EBD517B7}" srcOrd="1" destOrd="0" presId="urn:microsoft.com/office/officeart/2008/layout/IncreasingCircleProcess#2"/>
    <dgm:cxn modelId="{1FCD7D3A-06A3-4E3E-B641-2C92366FD3D9}" type="presParOf" srcId="{6D44E13C-E133-4489-B899-43E86CAF6FD1}" destId="{2288B4B0-E0CA-4076-B723-81A4239D2DCC}" srcOrd="2" destOrd="0" presId="urn:microsoft.com/office/officeart/2008/layout/IncreasingCircleProcess#2"/>
    <dgm:cxn modelId="{1BF0970C-16D7-4C00-8415-931C4A38E34A}" type="presParOf" srcId="{6D44E13C-E133-4489-B899-43E86CAF6FD1}" destId="{33B6110B-0558-4F78-A54F-5B432BE4EA62}" srcOrd="3" destOrd="0" presId="urn:microsoft.com/office/officeart/2008/layout/IncreasingCircleProcess#2"/>
    <dgm:cxn modelId="{B820A798-7E23-4D5A-991D-53F81001B688}" type="presParOf" srcId="{01179A9B-DB8C-4551-8F82-F9C488879DCC}" destId="{8C6F2552-4D95-43CE-8E96-ABDD308935AC}" srcOrd="3" destOrd="0" presId="urn:microsoft.com/office/officeart/2008/layout/IncreasingCircleProcess#2"/>
    <dgm:cxn modelId="{14C92208-598C-48F8-AAF6-B3494640D1F4}" type="presParOf" srcId="{01179A9B-DB8C-4551-8F82-F9C488879DCC}" destId="{00D02179-95D3-40EE-A21A-03289A0AB162}" srcOrd="4" destOrd="0" presId="urn:microsoft.com/office/officeart/2008/layout/IncreasingCircleProcess#2"/>
    <dgm:cxn modelId="{8D4EF620-90BF-411D-ADD7-DCEA1BE8CB82}" type="presParOf" srcId="{00D02179-95D3-40EE-A21A-03289A0AB162}" destId="{71C2A516-0B08-4D86-A3F6-5C7216ED046C}" srcOrd="0" destOrd="0" presId="urn:microsoft.com/office/officeart/2008/layout/IncreasingCircleProcess#2"/>
    <dgm:cxn modelId="{C52EF04D-A9A2-4222-A523-A727AD5DDBFE}" type="presParOf" srcId="{00D02179-95D3-40EE-A21A-03289A0AB162}" destId="{6DDE34DE-5710-4511-A303-65CE6DC033BB}" srcOrd="1" destOrd="0" presId="urn:microsoft.com/office/officeart/2008/layout/IncreasingCircleProcess#2"/>
    <dgm:cxn modelId="{B79F3BE2-F602-4797-9F9A-2E1E2108C2E8}" type="presParOf" srcId="{00D02179-95D3-40EE-A21A-03289A0AB162}" destId="{86618AD9-7AA9-4B01-AF8D-554E037DD8A7}" srcOrd="2" destOrd="0" presId="urn:microsoft.com/office/officeart/2008/layout/IncreasingCircleProcess#2"/>
    <dgm:cxn modelId="{FACDEE0E-D401-4BEA-8C05-0747BFCB56C7}" type="presParOf" srcId="{00D02179-95D3-40EE-A21A-03289A0AB162}" destId="{BDA73371-95FF-46CD-A6B8-AA9E5CDB823A}" srcOrd="3" destOrd="0" presId="urn:microsoft.com/office/officeart/2008/layout/IncreasingCircle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A436A6-7BA7-4FB5-8DF9-9D48E50A3527}" type="doc">
      <dgm:prSet loTypeId="urn:microsoft.com/office/officeart/2008/layout/IncreasingCircleProcess#3" loCatId="process" qsTypeId="urn:microsoft.com/office/officeart/2005/8/quickstyle/simple1#4" qsCatId="simple" csTypeId="urn:microsoft.com/office/officeart/2005/8/colors/accent0_3#3" csCatId="mainScheme" phldr="1"/>
      <dgm:spPr/>
      <dgm:t>
        <a:bodyPr/>
        <a:lstStyle/>
        <a:p>
          <a:endParaRPr lang="zh-CN" altLang="en-US"/>
        </a:p>
      </dgm:t>
    </dgm:pt>
    <dgm:pt modelId="{4C9CA47E-0613-4B26-B429-658860DCEC1F}">
      <dgm:prSet phldrT="[文本]" custT="1"/>
      <dgm:spPr/>
      <dgm:t>
        <a:bodyPr/>
        <a:lstStyle/>
        <a:p>
          <a:r>
            <a:rPr lang="en-US" altLang="en-US" sz="1000" dirty="0">
              <a:sym typeface="+mn-lt"/>
            </a:rPr>
            <a:t>1992</a:t>
          </a:r>
          <a:r>
            <a:rPr lang="zh-CN" altLang="en-US" sz="1000" dirty="0">
              <a:sym typeface="+mn-lt"/>
            </a:rPr>
            <a:t>年，田明加入刚成立的上海东方电视台，历任新闻记者、新闻主持人、制片人等职务。</a:t>
          </a:r>
          <a:endParaRPr lang="zh-CN" altLang="en-US" sz="1000" dirty="0"/>
        </a:p>
      </dgm:t>
    </dgm:pt>
    <dgm:pt modelId="{6B0A2607-3ACC-4857-BB96-9EEE1181698C}" type="parTrans" cxnId="{E56F9E98-E970-490F-9B51-0768854C62F7}">
      <dgm:prSet/>
      <dgm:spPr/>
      <dgm:t>
        <a:bodyPr/>
        <a:lstStyle/>
        <a:p>
          <a:endParaRPr lang="zh-CN" altLang="en-US"/>
        </a:p>
      </dgm:t>
    </dgm:pt>
    <dgm:pt modelId="{F1773C55-8E40-4C78-947B-CA475C542207}" type="sibTrans" cxnId="{E56F9E98-E970-490F-9B51-0768854C62F7}">
      <dgm:prSet/>
      <dgm:spPr/>
      <dgm:t>
        <a:bodyPr/>
        <a:lstStyle/>
        <a:p>
          <a:endParaRPr lang="zh-CN" altLang="en-US"/>
        </a:p>
      </dgm:t>
    </dgm:pt>
    <dgm:pt modelId="{80C8DE84-F6F6-49A5-AFD5-5DBA40AFEE2B}">
      <dgm:prSet phldrT="[文本]" custT="1"/>
      <dgm:spPr/>
      <dgm:t>
        <a:bodyPr/>
        <a:lstStyle/>
        <a:p>
          <a:r>
            <a:rPr lang="en-US" altLang="en-US" sz="1000" dirty="0">
              <a:sym typeface="+mn-lt"/>
            </a:rPr>
            <a:t>1999</a:t>
          </a:r>
          <a:r>
            <a:rPr lang="zh-CN" altLang="en-US" sz="1000" dirty="0">
              <a:sym typeface="+mn-lt"/>
            </a:rPr>
            <a:t>年创立</a:t>
          </a:r>
          <a:r>
            <a:rPr lang="en-US" altLang="en-US" sz="1000" dirty="0">
              <a:sym typeface="+mn-lt"/>
            </a:rPr>
            <a:t>《</a:t>
          </a:r>
          <a:r>
            <a:rPr lang="zh-CN" altLang="en-US" sz="1000" dirty="0">
              <a:sym typeface="+mn-lt"/>
            </a:rPr>
            <a:t>热线传呼</a:t>
          </a:r>
          <a:r>
            <a:rPr lang="en-US" altLang="en-US" sz="1000" dirty="0">
              <a:sym typeface="+mn-lt"/>
            </a:rPr>
            <a:t>》</a:t>
          </a:r>
          <a:r>
            <a:rPr lang="zh-CN" altLang="en-US" sz="1000" dirty="0">
              <a:sym typeface="+mn-lt"/>
            </a:rPr>
            <a:t>，播出后每期收视率基本都超过</a:t>
          </a:r>
          <a:r>
            <a:rPr lang="en-US" altLang="en-US" sz="1000" dirty="0">
              <a:sym typeface="+mn-lt"/>
            </a:rPr>
            <a:t>《</a:t>
          </a:r>
          <a:r>
            <a:rPr lang="zh-CN" altLang="en-US" sz="1000" dirty="0">
              <a:sym typeface="+mn-lt"/>
            </a:rPr>
            <a:t>新闻透视</a:t>
          </a:r>
          <a:r>
            <a:rPr lang="en-US" altLang="en-US" sz="1000" dirty="0">
              <a:sym typeface="+mn-lt"/>
            </a:rPr>
            <a:t>》</a:t>
          </a:r>
          <a:r>
            <a:rPr lang="zh-CN" altLang="en-US" sz="1000" dirty="0">
              <a:sym typeface="+mn-lt"/>
            </a:rPr>
            <a:t>，成了东方电视台收视率第一的节目。</a:t>
          </a:r>
        </a:p>
      </dgm:t>
    </dgm:pt>
    <dgm:pt modelId="{FA9979A9-54C6-4FE7-954F-D07186125F14}" type="parTrans" cxnId="{73EB6E12-EBB2-4A43-925C-A83C1538FA9B}">
      <dgm:prSet/>
      <dgm:spPr/>
      <dgm:t>
        <a:bodyPr/>
        <a:lstStyle/>
        <a:p>
          <a:endParaRPr lang="zh-CN" altLang="en-US"/>
        </a:p>
      </dgm:t>
    </dgm:pt>
    <dgm:pt modelId="{255BAB89-4F41-4E7D-9AD4-F852CC4C40E9}" type="sibTrans" cxnId="{73EB6E12-EBB2-4A43-925C-A83C1538FA9B}">
      <dgm:prSet/>
      <dgm:spPr/>
      <dgm:t>
        <a:bodyPr/>
        <a:lstStyle/>
        <a:p>
          <a:endParaRPr lang="zh-CN" altLang="en-US"/>
        </a:p>
      </dgm:t>
    </dgm:pt>
    <dgm:pt modelId="{7764CD93-5CE1-48AC-9BD5-C945F6E19BB5}">
      <dgm:prSet phldrT="[文本]" custT="1"/>
      <dgm:spPr/>
      <dgm:t>
        <a:bodyPr/>
        <a:lstStyle/>
        <a:p>
          <a:r>
            <a:rPr lang="en-US" altLang="en-US" sz="1000" dirty="0">
              <a:sym typeface="+mn-lt"/>
            </a:rPr>
            <a:t>2006</a:t>
          </a:r>
          <a:r>
            <a:rPr lang="zh-CN" altLang="en-US" sz="1000" dirty="0">
              <a:sym typeface="+mn-lt"/>
            </a:rPr>
            <a:t>年，田明出任东方卫视综艺部总监。上任第一年，田明帮助东方卫视的广告收入上番了一倍。</a:t>
          </a:r>
        </a:p>
      </dgm:t>
    </dgm:pt>
    <dgm:pt modelId="{78AB052A-1C81-4305-BDF7-74FE0BE44232}" type="parTrans" cxnId="{09E9F27C-950D-41A1-A5CC-2234BA014BCE}">
      <dgm:prSet/>
      <dgm:spPr/>
      <dgm:t>
        <a:bodyPr/>
        <a:lstStyle/>
        <a:p>
          <a:endParaRPr lang="zh-CN" altLang="en-US"/>
        </a:p>
      </dgm:t>
    </dgm:pt>
    <dgm:pt modelId="{5DE65611-6339-4ED5-BAE6-497A89F4F01E}" type="sibTrans" cxnId="{09E9F27C-950D-41A1-A5CC-2234BA014BCE}">
      <dgm:prSet/>
      <dgm:spPr/>
      <dgm:t>
        <a:bodyPr/>
        <a:lstStyle/>
        <a:p>
          <a:endParaRPr lang="zh-CN" altLang="en-US"/>
        </a:p>
      </dgm:t>
    </dgm:pt>
    <dgm:pt modelId="{CD2A76C2-B1B8-480F-A86A-B980B53C300B}">
      <dgm:prSet phldrT="[文本]" custT="1"/>
      <dgm:spPr/>
      <dgm:t>
        <a:bodyPr/>
        <a:lstStyle/>
        <a:p>
          <a:r>
            <a:rPr lang="en-US" altLang="en-US" sz="1000" dirty="0"/>
            <a:t>2010</a:t>
          </a:r>
          <a:r>
            <a:rPr lang="zh-CN" altLang="en-US" sz="1000" dirty="0"/>
            <a:t>年，出任</a:t>
          </a:r>
          <a:r>
            <a:rPr lang="en-US" altLang="en-US" sz="1000" dirty="0"/>
            <a:t>SMG</a:t>
          </a:r>
          <a:r>
            <a:rPr lang="zh-CN" altLang="en-US" sz="1000" dirty="0"/>
            <a:t>副总裁，时任总裁的黎瑞刚出任华人文化产业投资基金（即“</a:t>
          </a:r>
          <a:r>
            <a:rPr lang="en-US" altLang="en-US" sz="1000" dirty="0"/>
            <a:t>CMC”</a:t>
          </a:r>
          <a:r>
            <a:rPr lang="zh-CN" altLang="en-US" sz="1000" dirty="0"/>
            <a:t>）的董事长。</a:t>
          </a:r>
        </a:p>
      </dgm:t>
    </dgm:pt>
    <dgm:pt modelId="{22F3C80E-ED9A-45FB-87C5-BD21BC0F050B}" type="parTrans" cxnId="{097CCB2D-F5AA-4A48-9DC5-F0F092772C34}">
      <dgm:prSet/>
      <dgm:spPr/>
      <dgm:t>
        <a:bodyPr/>
        <a:lstStyle/>
        <a:p>
          <a:endParaRPr lang="zh-CN" altLang="en-US"/>
        </a:p>
      </dgm:t>
    </dgm:pt>
    <dgm:pt modelId="{F96F7E8E-5B71-4F80-AE5B-73E6BD7B0A0B}" type="sibTrans" cxnId="{097CCB2D-F5AA-4A48-9DC5-F0F092772C34}">
      <dgm:prSet/>
      <dgm:spPr/>
      <dgm:t>
        <a:bodyPr/>
        <a:lstStyle/>
        <a:p>
          <a:endParaRPr lang="zh-CN" altLang="en-US"/>
        </a:p>
      </dgm:t>
    </dgm:pt>
    <dgm:pt modelId="{3921CFDB-B730-419A-A8AF-3A9DE571D1F8}">
      <dgm:prSet custT="1"/>
      <dgm:spPr/>
      <dgm:t>
        <a:bodyPr/>
        <a:lstStyle/>
        <a:p>
          <a:r>
            <a:rPr lang="en-US" altLang="en-US" sz="1000" dirty="0"/>
            <a:t>2011</a:t>
          </a:r>
          <a:r>
            <a:rPr lang="zh-CN" altLang="en-US" sz="1000" dirty="0"/>
            <a:t>年</a:t>
          </a:r>
          <a:r>
            <a:rPr lang="en-US" altLang="en-US" sz="1000" dirty="0"/>
            <a:t>5</a:t>
          </a:r>
          <a:r>
            <a:rPr lang="zh-CN" altLang="en-US" sz="1000" dirty="0"/>
            <a:t>月，田明带着十多人的团队离开</a:t>
          </a:r>
          <a:r>
            <a:rPr lang="en-US" altLang="en-US" sz="1000" dirty="0"/>
            <a:t>SMG</a:t>
          </a:r>
          <a:r>
            <a:rPr lang="zh-CN" altLang="en-US" sz="1000" dirty="0"/>
            <a:t>离开。他走马上任星空传媒</a:t>
          </a:r>
          <a:r>
            <a:rPr lang="en-US" altLang="en-US" sz="1000" dirty="0"/>
            <a:t>CEO</a:t>
          </a:r>
          <a:r>
            <a:rPr lang="zh-CN" altLang="en-US" sz="1000" dirty="0"/>
            <a:t>兼灿星文化总裁。</a:t>
          </a:r>
        </a:p>
      </dgm:t>
    </dgm:pt>
    <dgm:pt modelId="{EDE5A762-2168-4D2E-A65A-D4D17BE355B6}" type="parTrans" cxnId="{8CD21844-53D9-46F9-BE28-83D4CEF49B48}">
      <dgm:prSet/>
      <dgm:spPr/>
      <dgm:t>
        <a:bodyPr/>
        <a:lstStyle/>
        <a:p>
          <a:endParaRPr lang="zh-CN" altLang="en-US"/>
        </a:p>
      </dgm:t>
    </dgm:pt>
    <dgm:pt modelId="{F75F2A21-6EBC-4909-A1EB-43AE8A31E420}" type="sibTrans" cxnId="{8CD21844-53D9-46F9-BE28-83D4CEF49B48}">
      <dgm:prSet/>
      <dgm:spPr/>
      <dgm:t>
        <a:bodyPr/>
        <a:lstStyle/>
        <a:p>
          <a:endParaRPr lang="zh-CN" altLang="en-US"/>
        </a:p>
      </dgm:t>
    </dgm:pt>
    <dgm:pt modelId="{01179A9B-DB8C-4551-8F82-F9C488879DCC}" type="pres">
      <dgm:prSet presAssocID="{E6A436A6-7BA7-4FB5-8DF9-9D48E50A3527}" presName="Name0" presStyleCnt="0">
        <dgm:presLayoutVars>
          <dgm:chMax val="7"/>
          <dgm:chPref val="7"/>
          <dgm:dir/>
          <dgm:animOne val="branch"/>
          <dgm:animLvl val="lvl"/>
        </dgm:presLayoutVars>
      </dgm:prSet>
      <dgm:spPr/>
    </dgm:pt>
    <dgm:pt modelId="{E95BB72D-258A-4FC0-8412-D46E16CF686D}" type="pres">
      <dgm:prSet presAssocID="{4C9CA47E-0613-4B26-B429-658860DCEC1F}" presName="composite" presStyleCnt="0"/>
      <dgm:spPr/>
    </dgm:pt>
    <dgm:pt modelId="{E6E036E2-4DA0-4CAF-95B9-AF9B586B3DC6}" type="pres">
      <dgm:prSet presAssocID="{4C9CA47E-0613-4B26-B429-658860DCEC1F}" presName="BackAccent" presStyleLbl="bgShp" presStyleIdx="0" presStyleCnt="5"/>
      <dgm:spPr/>
    </dgm:pt>
    <dgm:pt modelId="{9BEAB109-B748-4D52-B15D-E2426FF67A3B}" type="pres">
      <dgm:prSet presAssocID="{4C9CA47E-0613-4B26-B429-658860DCEC1F}" presName="Accent" presStyleLbl="alignNode1" presStyleIdx="0" presStyleCnt="5"/>
      <dgm:spPr/>
    </dgm:pt>
    <dgm:pt modelId="{093F7CAD-E846-465A-BBDB-369D10E67A5D}" type="pres">
      <dgm:prSet presAssocID="{4C9CA47E-0613-4B26-B429-658860DCEC1F}" presName="Child" presStyleLbl="revTx" presStyleIdx="0" presStyleCnt="5" custLinFactNeighborX="-4316" custLinFactNeighborY="6644">
        <dgm:presLayoutVars>
          <dgm:chMax val="0"/>
          <dgm:chPref val="0"/>
          <dgm:bulletEnabled val="1"/>
        </dgm:presLayoutVars>
      </dgm:prSet>
      <dgm:spPr/>
    </dgm:pt>
    <dgm:pt modelId="{74E74874-54C0-4CC5-82E4-FC7FA42A8CC0}" type="pres">
      <dgm:prSet presAssocID="{4C9CA47E-0613-4B26-B429-658860DCEC1F}" presName="Parent" presStyleLbl="revTx" presStyleIdx="0" presStyleCnt="5" custLinFactY="72771" custLinFactNeighborX="-4075" custLinFactNeighborY="100000">
        <dgm:presLayoutVars>
          <dgm:chMax val="1"/>
          <dgm:chPref val="1"/>
          <dgm:bulletEnabled val="1"/>
        </dgm:presLayoutVars>
      </dgm:prSet>
      <dgm:spPr/>
    </dgm:pt>
    <dgm:pt modelId="{5072AAFC-DF46-4ECB-9301-89616913E261}" type="pres">
      <dgm:prSet presAssocID="{F1773C55-8E40-4C78-947B-CA475C542207}" presName="sibTrans" presStyleCnt="0"/>
      <dgm:spPr/>
    </dgm:pt>
    <dgm:pt modelId="{6D44E13C-E133-4489-B899-43E86CAF6FD1}" type="pres">
      <dgm:prSet presAssocID="{80C8DE84-F6F6-49A5-AFD5-5DBA40AFEE2B}" presName="composite" presStyleCnt="0"/>
      <dgm:spPr/>
    </dgm:pt>
    <dgm:pt modelId="{DB4B87F0-39CA-478A-9DE0-C8BF38E99AB1}" type="pres">
      <dgm:prSet presAssocID="{80C8DE84-F6F6-49A5-AFD5-5DBA40AFEE2B}" presName="BackAccent" presStyleLbl="bgShp" presStyleIdx="1" presStyleCnt="5"/>
      <dgm:spPr/>
    </dgm:pt>
    <dgm:pt modelId="{96CCC133-2D83-41B5-B353-02A9EBD517B7}" type="pres">
      <dgm:prSet presAssocID="{80C8DE84-F6F6-49A5-AFD5-5DBA40AFEE2B}" presName="Accent" presStyleLbl="alignNode1" presStyleIdx="1" presStyleCnt="5"/>
      <dgm:spPr/>
    </dgm:pt>
    <dgm:pt modelId="{2288B4B0-E0CA-4076-B723-81A4239D2DCC}" type="pres">
      <dgm:prSet presAssocID="{80C8DE84-F6F6-49A5-AFD5-5DBA40AFEE2B}" presName="Child" presStyleLbl="revTx" presStyleIdx="0" presStyleCnt="5" custLinFactNeighborX="-932" custLinFactNeighborY="5151">
        <dgm:presLayoutVars>
          <dgm:chMax val="0"/>
          <dgm:chPref val="0"/>
          <dgm:bulletEnabled val="1"/>
        </dgm:presLayoutVars>
      </dgm:prSet>
      <dgm:spPr/>
    </dgm:pt>
    <dgm:pt modelId="{33B6110B-0558-4F78-A54F-5B432BE4EA62}" type="pres">
      <dgm:prSet presAssocID="{80C8DE84-F6F6-49A5-AFD5-5DBA40AFEE2B}" presName="Parent" presStyleLbl="revTx" presStyleIdx="1" presStyleCnt="5" custScaleX="111906" custScaleY="102808" custLinFactY="100000" custLinFactNeighborX="-2513" custLinFactNeighborY="118174">
        <dgm:presLayoutVars>
          <dgm:chMax val="1"/>
          <dgm:chPref val="1"/>
          <dgm:bulletEnabled val="1"/>
        </dgm:presLayoutVars>
      </dgm:prSet>
      <dgm:spPr/>
    </dgm:pt>
    <dgm:pt modelId="{8C6F2552-4D95-43CE-8E96-ABDD308935AC}" type="pres">
      <dgm:prSet presAssocID="{255BAB89-4F41-4E7D-9AD4-F852CC4C40E9}" presName="sibTrans" presStyleCnt="0"/>
      <dgm:spPr/>
    </dgm:pt>
    <dgm:pt modelId="{00D02179-95D3-40EE-A21A-03289A0AB162}" type="pres">
      <dgm:prSet presAssocID="{7764CD93-5CE1-48AC-9BD5-C945F6E19BB5}" presName="composite" presStyleCnt="0"/>
      <dgm:spPr/>
    </dgm:pt>
    <dgm:pt modelId="{71C2A516-0B08-4D86-A3F6-5C7216ED046C}" type="pres">
      <dgm:prSet presAssocID="{7764CD93-5CE1-48AC-9BD5-C945F6E19BB5}" presName="BackAccent" presStyleLbl="bgShp" presStyleIdx="2" presStyleCnt="5"/>
      <dgm:spPr/>
    </dgm:pt>
    <dgm:pt modelId="{6DDE34DE-5710-4511-A303-65CE6DC033BB}" type="pres">
      <dgm:prSet presAssocID="{7764CD93-5CE1-48AC-9BD5-C945F6E19BB5}" presName="Accent" presStyleLbl="alignNode1" presStyleIdx="2" presStyleCnt="5"/>
      <dgm:spPr/>
    </dgm:pt>
    <dgm:pt modelId="{86618AD9-7AA9-4B01-AF8D-554E037DD8A7}" type="pres">
      <dgm:prSet presAssocID="{7764CD93-5CE1-48AC-9BD5-C945F6E19BB5}" presName="Child" presStyleLbl="revTx" presStyleIdx="1" presStyleCnt="5" custLinFactNeighborX="-2133" custLinFactNeighborY="5280">
        <dgm:presLayoutVars>
          <dgm:chMax val="0"/>
          <dgm:chPref val="0"/>
          <dgm:bulletEnabled val="1"/>
        </dgm:presLayoutVars>
      </dgm:prSet>
      <dgm:spPr/>
    </dgm:pt>
    <dgm:pt modelId="{BDA73371-95FF-46CD-A6B8-AA9E5CDB823A}" type="pres">
      <dgm:prSet presAssocID="{7764CD93-5CE1-48AC-9BD5-C945F6E19BB5}" presName="Parent" presStyleLbl="revTx" presStyleIdx="2" presStyleCnt="5" custScaleY="112569" custLinFactY="100000" custLinFactNeighborX="1290" custLinFactNeighborY="110854">
        <dgm:presLayoutVars>
          <dgm:chMax val="1"/>
          <dgm:chPref val="1"/>
          <dgm:bulletEnabled val="1"/>
        </dgm:presLayoutVars>
      </dgm:prSet>
      <dgm:spPr/>
    </dgm:pt>
    <dgm:pt modelId="{EABECDB8-3208-455D-AB99-8BF728788D8D}" type="pres">
      <dgm:prSet presAssocID="{5DE65611-6339-4ED5-BAE6-497A89F4F01E}" presName="sibTrans" presStyleCnt="0"/>
      <dgm:spPr/>
    </dgm:pt>
    <dgm:pt modelId="{BBAD34C7-3272-4856-8EC3-2C54FEEA9C18}" type="pres">
      <dgm:prSet presAssocID="{CD2A76C2-B1B8-480F-A86A-B980B53C300B}" presName="composite" presStyleCnt="0"/>
      <dgm:spPr/>
    </dgm:pt>
    <dgm:pt modelId="{A88F580E-1230-4E7D-BB3F-754D7ED6E363}" type="pres">
      <dgm:prSet presAssocID="{CD2A76C2-B1B8-480F-A86A-B980B53C300B}" presName="BackAccent" presStyleLbl="bgShp" presStyleIdx="3" presStyleCnt="5"/>
      <dgm:spPr/>
    </dgm:pt>
    <dgm:pt modelId="{A2CE485E-C290-4897-BCA0-75ABB06C76FF}" type="pres">
      <dgm:prSet presAssocID="{CD2A76C2-B1B8-480F-A86A-B980B53C300B}" presName="Accent" presStyleLbl="alignNode1" presStyleIdx="3" presStyleCnt="5"/>
      <dgm:spPr/>
    </dgm:pt>
    <dgm:pt modelId="{0C6D1062-E8AA-4573-AE38-CA5C53D77066}" type="pres">
      <dgm:prSet presAssocID="{CD2A76C2-B1B8-480F-A86A-B980B53C300B}" presName="Child" presStyleLbl="revTx" presStyleIdx="2" presStyleCnt="5">
        <dgm:presLayoutVars>
          <dgm:chMax val="0"/>
          <dgm:chPref val="0"/>
          <dgm:bulletEnabled val="1"/>
        </dgm:presLayoutVars>
      </dgm:prSet>
      <dgm:spPr/>
    </dgm:pt>
    <dgm:pt modelId="{001A003B-D489-4A5A-98F5-0E95193A24EC}" type="pres">
      <dgm:prSet presAssocID="{CD2A76C2-B1B8-480F-A86A-B980B53C300B}" presName="Parent" presStyleLbl="revTx" presStyleIdx="3" presStyleCnt="5" custLinFactY="100000" custLinFactNeighborX="-4484" custLinFactNeighborY="109684">
        <dgm:presLayoutVars>
          <dgm:chMax val="1"/>
          <dgm:chPref val="1"/>
          <dgm:bulletEnabled val="1"/>
        </dgm:presLayoutVars>
      </dgm:prSet>
      <dgm:spPr/>
    </dgm:pt>
    <dgm:pt modelId="{6EE1E80C-71D5-426D-8953-30702BAB9305}" type="pres">
      <dgm:prSet presAssocID="{F96F7E8E-5B71-4F80-AE5B-73E6BD7B0A0B}" presName="sibTrans" presStyleCnt="0"/>
      <dgm:spPr/>
    </dgm:pt>
    <dgm:pt modelId="{9AA42DE4-2639-4657-9E6D-508874F59D53}" type="pres">
      <dgm:prSet presAssocID="{3921CFDB-B730-419A-A8AF-3A9DE571D1F8}" presName="composite" presStyleCnt="0"/>
      <dgm:spPr/>
    </dgm:pt>
    <dgm:pt modelId="{1ED650E8-9735-4A82-A36E-697D9B5BB37B}" type="pres">
      <dgm:prSet presAssocID="{3921CFDB-B730-419A-A8AF-3A9DE571D1F8}" presName="BackAccent" presStyleLbl="bgShp" presStyleIdx="4" presStyleCnt="5"/>
      <dgm:spPr/>
    </dgm:pt>
    <dgm:pt modelId="{00CC0F94-7978-443F-A2A9-6A7D75AE12B3}" type="pres">
      <dgm:prSet presAssocID="{3921CFDB-B730-419A-A8AF-3A9DE571D1F8}" presName="Accent" presStyleLbl="alignNode1" presStyleIdx="4" presStyleCnt="5"/>
      <dgm:spPr/>
    </dgm:pt>
    <dgm:pt modelId="{A0BFA786-4467-45FC-84E3-34D4A75DDD1A}" type="pres">
      <dgm:prSet presAssocID="{3921CFDB-B730-419A-A8AF-3A9DE571D1F8}" presName="Child" presStyleLbl="revTx" presStyleIdx="3" presStyleCnt="5">
        <dgm:presLayoutVars>
          <dgm:chMax val="0"/>
          <dgm:chPref val="0"/>
          <dgm:bulletEnabled val="1"/>
        </dgm:presLayoutVars>
      </dgm:prSet>
      <dgm:spPr/>
    </dgm:pt>
    <dgm:pt modelId="{EDFCBF40-942C-44F9-97B3-608187982A77}" type="pres">
      <dgm:prSet presAssocID="{3921CFDB-B730-419A-A8AF-3A9DE571D1F8}" presName="Parent" presStyleLbl="revTx" presStyleIdx="4" presStyleCnt="5" custLinFactY="100000" custLinFactNeighborX="-2636" custLinFactNeighborY="109684">
        <dgm:presLayoutVars>
          <dgm:chMax val="1"/>
          <dgm:chPref val="1"/>
          <dgm:bulletEnabled val="1"/>
        </dgm:presLayoutVars>
      </dgm:prSet>
      <dgm:spPr/>
    </dgm:pt>
  </dgm:ptLst>
  <dgm:cxnLst>
    <dgm:cxn modelId="{73EB6E12-EBB2-4A43-925C-A83C1538FA9B}" srcId="{E6A436A6-7BA7-4FB5-8DF9-9D48E50A3527}" destId="{80C8DE84-F6F6-49A5-AFD5-5DBA40AFEE2B}" srcOrd="1" destOrd="0" parTransId="{FA9979A9-54C6-4FE7-954F-D07186125F14}" sibTransId="{255BAB89-4F41-4E7D-9AD4-F852CC4C40E9}"/>
    <dgm:cxn modelId="{097CCB2D-F5AA-4A48-9DC5-F0F092772C34}" srcId="{E6A436A6-7BA7-4FB5-8DF9-9D48E50A3527}" destId="{CD2A76C2-B1B8-480F-A86A-B980B53C300B}" srcOrd="3" destOrd="0" parTransId="{22F3C80E-ED9A-45FB-87C5-BD21BC0F050B}" sibTransId="{F96F7E8E-5B71-4F80-AE5B-73E6BD7B0A0B}"/>
    <dgm:cxn modelId="{F93AD933-79F1-4B88-AFBB-4F0D426CF63A}" type="presOf" srcId="{CD2A76C2-B1B8-480F-A86A-B980B53C300B}" destId="{001A003B-D489-4A5A-98F5-0E95193A24EC}" srcOrd="0" destOrd="0" presId="urn:microsoft.com/office/officeart/2008/layout/IncreasingCircleProcess#3"/>
    <dgm:cxn modelId="{8433B038-8323-4301-8CBD-B471B5967575}" type="presOf" srcId="{3921CFDB-B730-419A-A8AF-3A9DE571D1F8}" destId="{EDFCBF40-942C-44F9-97B3-608187982A77}" srcOrd="0" destOrd="0" presId="urn:microsoft.com/office/officeart/2008/layout/IncreasingCircleProcess#3"/>
    <dgm:cxn modelId="{8CD21844-53D9-46F9-BE28-83D4CEF49B48}" srcId="{E6A436A6-7BA7-4FB5-8DF9-9D48E50A3527}" destId="{3921CFDB-B730-419A-A8AF-3A9DE571D1F8}" srcOrd="4" destOrd="0" parTransId="{EDE5A762-2168-4D2E-A65A-D4D17BE355B6}" sibTransId="{F75F2A21-6EBC-4909-A1EB-43AE8A31E420}"/>
    <dgm:cxn modelId="{09E9F27C-950D-41A1-A5CC-2234BA014BCE}" srcId="{E6A436A6-7BA7-4FB5-8DF9-9D48E50A3527}" destId="{7764CD93-5CE1-48AC-9BD5-C945F6E19BB5}" srcOrd="2" destOrd="0" parTransId="{78AB052A-1C81-4305-BDF7-74FE0BE44232}" sibTransId="{5DE65611-6339-4ED5-BAE6-497A89F4F01E}"/>
    <dgm:cxn modelId="{4A032892-B4F6-4D83-8826-90416AD0322B}" type="presOf" srcId="{E6A436A6-7BA7-4FB5-8DF9-9D48E50A3527}" destId="{01179A9B-DB8C-4551-8F82-F9C488879DCC}" srcOrd="0" destOrd="0" presId="urn:microsoft.com/office/officeart/2008/layout/IncreasingCircleProcess#3"/>
    <dgm:cxn modelId="{E56F9E98-E970-490F-9B51-0768854C62F7}" srcId="{E6A436A6-7BA7-4FB5-8DF9-9D48E50A3527}" destId="{4C9CA47E-0613-4B26-B429-658860DCEC1F}" srcOrd="0" destOrd="0" parTransId="{6B0A2607-3ACC-4857-BB96-9EEE1181698C}" sibTransId="{F1773C55-8E40-4C78-947B-CA475C542207}"/>
    <dgm:cxn modelId="{D65031A4-5997-4077-9F82-D42BDA115C24}" type="presOf" srcId="{7764CD93-5CE1-48AC-9BD5-C945F6E19BB5}" destId="{BDA73371-95FF-46CD-A6B8-AA9E5CDB823A}" srcOrd="0" destOrd="0" presId="urn:microsoft.com/office/officeart/2008/layout/IncreasingCircleProcess#3"/>
    <dgm:cxn modelId="{EEBB80C2-F160-44DD-94A6-5170FDD637DE}" type="presOf" srcId="{4C9CA47E-0613-4B26-B429-658860DCEC1F}" destId="{74E74874-54C0-4CC5-82E4-FC7FA42A8CC0}" srcOrd="0" destOrd="0" presId="urn:microsoft.com/office/officeart/2008/layout/IncreasingCircleProcess#3"/>
    <dgm:cxn modelId="{250CD9E2-1A19-40C1-B252-76791D771602}" type="presOf" srcId="{80C8DE84-F6F6-49A5-AFD5-5DBA40AFEE2B}" destId="{33B6110B-0558-4F78-A54F-5B432BE4EA62}" srcOrd="0" destOrd="0" presId="urn:microsoft.com/office/officeart/2008/layout/IncreasingCircleProcess#3"/>
    <dgm:cxn modelId="{CCB31C2C-90A9-40F3-91A3-101C515E04C4}" type="presParOf" srcId="{01179A9B-DB8C-4551-8F82-F9C488879DCC}" destId="{E95BB72D-258A-4FC0-8412-D46E16CF686D}" srcOrd="0" destOrd="0" presId="urn:microsoft.com/office/officeart/2008/layout/IncreasingCircleProcess#3"/>
    <dgm:cxn modelId="{8C8BA23E-DDCC-4B36-87BC-F77F739F67D3}" type="presParOf" srcId="{E95BB72D-258A-4FC0-8412-D46E16CF686D}" destId="{E6E036E2-4DA0-4CAF-95B9-AF9B586B3DC6}" srcOrd="0" destOrd="0" presId="urn:microsoft.com/office/officeart/2008/layout/IncreasingCircleProcess#3"/>
    <dgm:cxn modelId="{66A5EAD7-B4B7-49F3-845B-9C42DEBD9337}" type="presParOf" srcId="{E95BB72D-258A-4FC0-8412-D46E16CF686D}" destId="{9BEAB109-B748-4D52-B15D-E2426FF67A3B}" srcOrd="1" destOrd="0" presId="urn:microsoft.com/office/officeart/2008/layout/IncreasingCircleProcess#3"/>
    <dgm:cxn modelId="{A041F7CB-38FA-4847-A5C0-371A1805B4C0}" type="presParOf" srcId="{E95BB72D-258A-4FC0-8412-D46E16CF686D}" destId="{093F7CAD-E846-465A-BBDB-369D10E67A5D}" srcOrd="2" destOrd="0" presId="urn:microsoft.com/office/officeart/2008/layout/IncreasingCircleProcess#3"/>
    <dgm:cxn modelId="{BAA61748-AA70-4C80-BE6D-92E5BE314680}" type="presParOf" srcId="{E95BB72D-258A-4FC0-8412-D46E16CF686D}" destId="{74E74874-54C0-4CC5-82E4-FC7FA42A8CC0}" srcOrd="3" destOrd="0" presId="urn:microsoft.com/office/officeart/2008/layout/IncreasingCircleProcess#3"/>
    <dgm:cxn modelId="{FDC8AC9B-B1B9-464E-9F09-413F968F55D0}" type="presParOf" srcId="{01179A9B-DB8C-4551-8F82-F9C488879DCC}" destId="{5072AAFC-DF46-4ECB-9301-89616913E261}" srcOrd="1" destOrd="0" presId="urn:microsoft.com/office/officeart/2008/layout/IncreasingCircleProcess#3"/>
    <dgm:cxn modelId="{CD24262D-B0FA-46D5-A3CD-B0D0227FF27D}" type="presParOf" srcId="{01179A9B-DB8C-4551-8F82-F9C488879DCC}" destId="{6D44E13C-E133-4489-B899-43E86CAF6FD1}" srcOrd="2" destOrd="0" presId="urn:microsoft.com/office/officeart/2008/layout/IncreasingCircleProcess#3"/>
    <dgm:cxn modelId="{788CF6AE-639A-4F26-B362-712E82AECA08}" type="presParOf" srcId="{6D44E13C-E133-4489-B899-43E86CAF6FD1}" destId="{DB4B87F0-39CA-478A-9DE0-C8BF38E99AB1}" srcOrd="0" destOrd="0" presId="urn:microsoft.com/office/officeart/2008/layout/IncreasingCircleProcess#3"/>
    <dgm:cxn modelId="{BA311379-8363-48D3-A6DA-84A34CB647B3}" type="presParOf" srcId="{6D44E13C-E133-4489-B899-43E86CAF6FD1}" destId="{96CCC133-2D83-41B5-B353-02A9EBD517B7}" srcOrd="1" destOrd="0" presId="urn:microsoft.com/office/officeart/2008/layout/IncreasingCircleProcess#3"/>
    <dgm:cxn modelId="{1FCD7D3A-06A3-4E3E-B641-2C92366FD3D9}" type="presParOf" srcId="{6D44E13C-E133-4489-B899-43E86CAF6FD1}" destId="{2288B4B0-E0CA-4076-B723-81A4239D2DCC}" srcOrd="2" destOrd="0" presId="urn:microsoft.com/office/officeart/2008/layout/IncreasingCircleProcess#3"/>
    <dgm:cxn modelId="{1BF0970C-16D7-4C00-8415-931C4A38E34A}" type="presParOf" srcId="{6D44E13C-E133-4489-B899-43E86CAF6FD1}" destId="{33B6110B-0558-4F78-A54F-5B432BE4EA62}" srcOrd="3" destOrd="0" presId="urn:microsoft.com/office/officeart/2008/layout/IncreasingCircleProcess#3"/>
    <dgm:cxn modelId="{B820A798-7E23-4D5A-991D-53F81001B688}" type="presParOf" srcId="{01179A9B-DB8C-4551-8F82-F9C488879DCC}" destId="{8C6F2552-4D95-43CE-8E96-ABDD308935AC}" srcOrd="3" destOrd="0" presId="urn:microsoft.com/office/officeart/2008/layout/IncreasingCircleProcess#3"/>
    <dgm:cxn modelId="{14C92208-598C-48F8-AAF6-B3494640D1F4}" type="presParOf" srcId="{01179A9B-DB8C-4551-8F82-F9C488879DCC}" destId="{00D02179-95D3-40EE-A21A-03289A0AB162}" srcOrd="4" destOrd="0" presId="urn:microsoft.com/office/officeart/2008/layout/IncreasingCircleProcess#3"/>
    <dgm:cxn modelId="{8D4EF620-90BF-411D-ADD7-DCEA1BE8CB82}" type="presParOf" srcId="{00D02179-95D3-40EE-A21A-03289A0AB162}" destId="{71C2A516-0B08-4D86-A3F6-5C7216ED046C}" srcOrd="0" destOrd="0" presId="urn:microsoft.com/office/officeart/2008/layout/IncreasingCircleProcess#3"/>
    <dgm:cxn modelId="{C52EF04D-A9A2-4222-A523-A727AD5DDBFE}" type="presParOf" srcId="{00D02179-95D3-40EE-A21A-03289A0AB162}" destId="{6DDE34DE-5710-4511-A303-65CE6DC033BB}" srcOrd="1" destOrd="0" presId="urn:microsoft.com/office/officeart/2008/layout/IncreasingCircleProcess#3"/>
    <dgm:cxn modelId="{B79F3BE2-F602-4797-9F9A-2E1E2108C2E8}" type="presParOf" srcId="{00D02179-95D3-40EE-A21A-03289A0AB162}" destId="{86618AD9-7AA9-4B01-AF8D-554E037DD8A7}" srcOrd="2" destOrd="0" presId="urn:microsoft.com/office/officeart/2008/layout/IncreasingCircleProcess#3"/>
    <dgm:cxn modelId="{FACDEE0E-D401-4BEA-8C05-0747BFCB56C7}" type="presParOf" srcId="{00D02179-95D3-40EE-A21A-03289A0AB162}" destId="{BDA73371-95FF-46CD-A6B8-AA9E5CDB823A}" srcOrd="3" destOrd="0" presId="urn:microsoft.com/office/officeart/2008/layout/IncreasingCircleProcess#3"/>
    <dgm:cxn modelId="{47CFD36D-D8B3-4D40-814A-5ED99DC8BF6A}" type="presParOf" srcId="{01179A9B-DB8C-4551-8F82-F9C488879DCC}" destId="{EABECDB8-3208-455D-AB99-8BF728788D8D}" srcOrd="5" destOrd="0" presId="urn:microsoft.com/office/officeart/2008/layout/IncreasingCircleProcess#3"/>
    <dgm:cxn modelId="{29DF1777-11D3-4458-BEDD-B6B7E038C61F}" type="presParOf" srcId="{01179A9B-DB8C-4551-8F82-F9C488879DCC}" destId="{BBAD34C7-3272-4856-8EC3-2C54FEEA9C18}" srcOrd="6" destOrd="0" presId="urn:microsoft.com/office/officeart/2008/layout/IncreasingCircleProcess#3"/>
    <dgm:cxn modelId="{2AD48F67-BEF8-45A1-AD4E-EB572198E5E9}" type="presParOf" srcId="{BBAD34C7-3272-4856-8EC3-2C54FEEA9C18}" destId="{A88F580E-1230-4E7D-BB3F-754D7ED6E363}" srcOrd="0" destOrd="0" presId="urn:microsoft.com/office/officeart/2008/layout/IncreasingCircleProcess#3"/>
    <dgm:cxn modelId="{AA9DF3C5-D8AE-4634-9843-64E151D81C79}" type="presParOf" srcId="{BBAD34C7-3272-4856-8EC3-2C54FEEA9C18}" destId="{A2CE485E-C290-4897-BCA0-75ABB06C76FF}" srcOrd="1" destOrd="0" presId="urn:microsoft.com/office/officeart/2008/layout/IncreasingCircleProcess#3"/>
    <dgm:cxn modelId="{1CD91C42-77B0-4EF6-A8E0-5558479DC1F3}" type="presParOf" srcId="{BBAD34C7-3272-4856-8EC3-2C54FEEA9C18}" destId="{0C6D1062-E8AA-4573-AE38-CA5C53D77066}" srcOrd="2" destOrd="0" presId="urn:microsoft.com/office/officeart/2008/layout/IncreasingCircleProcess#3"/>
    <dgm:cxn modelId="{0E356F46-EAC4-4C24-B26B-6CB2315D9141}" type="presParOf" srcId="{BBAD34C7-3272-4856-8EC3-2C54FEEA9C18}" destId="{001A003B-D489-4A5A-98F5-0E95193A24EC}" srcOrd="3" destOrd="0" presId="urn:microsoft.com/office/officeart/2008/layout/IncreasingCircleProcess#3"/>
    <dgm:cxn modelId="{6C2648B9-777F-40C0-8D7F-625700667023}" type="presParOf" srcId="{01179A9B-DB8C-4551-8F82-F9C488879DCC}" destId="{6EE1E80C-71D5-426D-8953-30702BAB9305}" srcOrd="7" destOrd="0" presId="urn:microsoft.com/office/officeart/2008/layout/IncreasingCircleProcess#3"/>
    <dgm:cxn modelId="{EC1BA035-EDC9-4EB9-B42C-14EDAC03357B}" type="presParOf" srcId="{01179A9B-DB8C-4551-8F82-F9C488879DCC}" destId="{9AA42DE4-2639-4657-9E6D-508874F59D53}" srcOrd="8" destOrd="0" presId="urn:microsoft.com/office/officeart/2008/layout/IncreasingCircleProcess#3"/>
    <dgm:cxn modelId="{417D3C9A-B91D-4579-B7F4-564113780C06}" type="presParOf" srcId="{9AA42DE4-2639-4657-9E6D-508874F59D53}" destId="{1ED650E8-9735-4A82-A36E-697D9B5BB37B}" srcOrd="0" destOrd="0" presId="urn:microsoft.com/office/officeart/2008/layout/IncreasingCircleProcess#3"/>
    <dgm:cxn modelId="{927931B8-F0A2-4832-A35E-CA105588A9B7}" type="presParOf" srcId="{9AA42DE4-2639-4657-9E6D-508874F59D53}" destId="{00CC0F94-7978-443F-A2A9-6A7D75AE12B3}" srcOrd="1" destOrd="0" presId="urn:microsoft.com/office/officeart/2008/layout/IncreasingCircleProcess#3"/>
    <dgm:cxn modelId="{CE163379-AE89-4EB6-997B-38BEA05EC12A}" type="presParOf" srcId="{9AA42DE4-2639-4657-9E6D-508874F59D53}" destId="{A0BFA786-4467-45FC-84E3-34D4A75DDD1A}" srcOrd="2" destOrd="0" presId="urn:microsoft.com/office/officeart/2008/layout/IncreasingCircleProcess#3"/>
    <dgm:cxn modelId="{2638C22D-5220-4E62-9B0F-1664BFB9C1D5}" type="presParOf" srcId="{9AA42DE4-2639-4657-9E6D-508874F59D53}" destId="{EDFCBF40-942C-44F9-97B3-608187982A77}" srcOrd="3" destOrd="0" presId="urn:microsoft.com/office/officeart/2008/layout/IncreasingCircle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5874D-F923-41EE-B9CF-20CF61DE9437}">
      <dsp:nvSpPr>
        <dsp:cNvPr id="0" name=""/>
        <dsp:cNvSpPr/>
      </dsp:nvSpPr>
      <dsp:spPr>
        <a:xfrm rot="5400000">
          <a:off x="203432" y="3102843"/>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B6CB73-10CA-400D-80D1-8C06B3697226}">
      <dsp:nvSpPr>
        <dsp:cNvPr id="0" name=""/>
        <dsp:cNvSpPr/>
      </dsp:nvSpPr>
      <dsp:spPr>
        <a:xfrm>
          <a:off x="102073" y="3404733"/>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创意策划</a:t>
          </a:r>
        </a:p>
      </dsp:txBody>
      <dsp:txXfrm>
        <a:off x="102073" y="3404733"/>
        <a:ext cx="912188" cy="799586"/>
      </dsp:txXfrm>
    </dsp:sp>
    <dsp:sp modelId="{70013A1E-A22B-4EAA-B38E-FBAE1F97B35F}">
      <dsp:nvSpPr>
        <dsp:cNvPr id="0" name=""/>
        <dsp:cNvSpPr/>
      </dsp:nvSpPr>
      <dsp:spPr>
        <a:xfrm>
          <a:off x="842150" y="3028457"/>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0CE5B-4D62-4ABD-B1F5-177BD4737A86}">
      <dsp:nvSpPr>
        <dsp:cNvPr id="0" name=""/>
        <dsp:cNvSpPr/>
      </dsp:nvSpPr>
      <dsp:spPr>
        <a:xfrm rot="5400000">
          <a:off x="1320128" y="2826516"/>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674CB7-E0DC-45B5-8584-37FD11EA3FFE}">
      <dsp:nvSpPr>
        <dsp:cNvPr id="0" name=""/>
        <dsp:cNvSpPr/>
      </dsp:nvSpPr>
      <dsp:spPr>
        <a:xfrm>
          <a:off x="1218769" y="3128405"/>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项目立项</a:t>
          </a:r>
        </a:p>
      </dsp:txBody>
      <dsp:txXfrm>
        <a:off x="1218769" y="3128405"/>
        <a:ext cx="912188" cy="799586"/>
      </dsp:txXfrm>
    </dsp:sp>
    <dsp:sp modelId="{DD90F3AD-2644-4BA2-A6E6-0E3CF7637D96}">
      <dsp:nvSpPr>
        <dsp:cNvPr id="0" name=""/>
        <dsp:cNvSpPr/>
      </dsp:nvSpPr>
      <dsp:spPr>
        <a:xfrm>
          <a:off x="1958846" y="2752130"/>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4AE85C-6794-428A-B1C9-3B3189622408}">
      <dsp:nvSpPr>
        <dsp:cNvPr id="0" name=""/>
        <dsp:cNvSpPr/>
      </dsp:nvSpPr>
      <dsp:spPr>
        <a:xfrm rot="5400000">
          <a:off x="2436825" y="2550188"/>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723F-7F01-485C-923A-33B3ED5D9A75}">
      <dsp:nvSpPr>
        <dsp:cNvPr id="0" name=""/>
        <dsp:cNvSpPr/>
      </dsp:nvSpPr>
      <dsp:spPr>
        <a:xfrm>
          <a:off x="2335466" y="2852078"/>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节目前期筹备</a:t>
          </a:r>
        </a:p>
      </dsp:txBody>
      <dsp:txXfrm>
        <a:off x="2335466" y="2852078"/>
        <a:ext cx="912188" cy="799586"/>
      </dsp:txXfrm>
    </dsp:sp>
    <dsp:sp modelId="{7F3C2F10-4E97-4210-8F99-C51329824554}">
      <dsp:nvSpPr>
        <dsp:cNvPr id="0" name=""/>
        <dsp:cNvSpPr/>
      </dsp:nvSpPr>
      <dsp:spPr>
        <a:xfrm>
          <a:off x="3075543" y="2475802"/>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2789F8-1883-4D00-868D-65A1DBA2F078}">
      <dsp:nvSpPr>
        <dsp:cNvPr id="0" name=""/>
        <dsp:cNvSpPr/>
      </dsp:nvSpPr>
      <dsp:spPr>
        <a:xfrm rot="5400000">
          <a:off x="3553522" y="2273860"/>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1F9C4-CCBB-407A-BB00-EBFFE4BDD3F4}">
      <dsp:nvSpPr>
        <dsp:cNvPr id="0" name=""/>
        <dsp:cNvSpPr/>
      </dsp:nvSpPr>
      <dsp:spPr>
        <a:xfrm>
          <a:off x="3452162" y="2575750"/>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节目拍摄</a:t>
          </a:r>
        </a:p>
      </dsp:txBody>
      <dsp:txXfrm>
        <a:off x="3452162" y="2575750"/>
        <a:ext cx="912188" cy="799586"/>
      </dsp:txXfrm>
    </dsp:sp>
    <dsp:sp modelId="{18E7DB15-56D7-470B-9F77-7385D06DC6C8}">
      <dsp:nvSpPr>
        <dsp:cNvPr id="0" name=""/>
        <dsp:cNvSpPr/>
      </dsp:nvSpPr>
      <dsp:spPr>
        <a:xfrm>
          <a:off x="4192240" y="2199474"/>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3A882-D32A-4857-8618-FD763C71B6E1}">
      <dsp:nvSpPr>
        <dsp:cNvPr id="0" name=""/>
        <dsp:cNvSpPr/>
      </dsp:nvSpPr>
      <dsp:spPr>
        <a:xfrm rot="5400000">
          <a:off x="4670218" y="1997533"/>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E0352-AE23-4445-81BE-F65DB4A940E2}">
      <dsp:nvSpPr>
        <dsp:cNvPr id="0" name=""/>
        <dsp:cNvSpPr/>
      </dsp:nvSpPr>
      <dsp:spPr>
        <a:xfrm>
          <a:off x="4568859" y="2299422"/>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后期制作</a:t>
          </a:r>
        </a:p>
      </dsp:txBody>
      <dsp:txXfrm>
        <a:off x="4568859" y="2299422"/>
        <a:ext cx="912188" cy="799586"/>
      </dsp:txXfrm>
    </dsp:sp>
    <dsp:sp modelId="{FF9D633D-A343-41CF-B864-961C0F842A9B}">
      <dsp:nvSpPr>
        <dsp:cNvPr id="0" name=""/>
        <dsp:cNvSpPr/>
      </dsp:nvSpPr>
      <dsp:spPr>
        <a:xfrm>
          <a:off x="5308936" y="1923146"/>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8C751-D034-4D13-98B0-7C413FCE0BA7}">
      <dsp:nvSpPr>
        <dsp:cNvPr id="0" name=""/>
        <dsp:cNvSpPr/>
      </dsp:nvSpPr>
      <dsp:spPr>
        <a:xfrm rot="5400000">
          <a:off x="5786915" y="1721205"/>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B7375E-3C08-437B-8B31-AAFD04F52489}">
      <dsp:nvSpPr>
        <dsp:cNvPr id="0" name=""/>
        <dsp:cNvSpPr/>
      </dsp:nvSpPr>
      <dsp:spPr>
        <a:xfrm>
          <a:off x="5685555" y="2023095"/>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节目审查</a:t>
          </a:r>
        </a:p>
      </dsp:txBody>
      <dsp:txXfrm>
        <a:off x="5685555" y="2023095"/>
        <a:ext cx="912188" cy="799586"/>
      </dsp:txXfrm>
    </dsp:sp>
    <dsp:sp modelId="{D20A0F63-2146-4204-AF27-C1BA602A9F0D}">
      <dsp:nvSpPr>
        <dsp:cNvPr id="0" name=""/>
        <dsp:cNvSpPr/>
      </dsp:nvSpPr>
      <dsp:spPr>
        <a:xfrm>
          <a:off x="6425633" y="1646819"/>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F1A62-71C6-4872-BEC9-12519119CE2E}">
      <dsp:nvSpPr>
        <dsp:cNvPr id="0" name=""/>
        <dsp:cNvSpPr/>
      </dsp:nvSpPr>
      <dsp:spPr>
        <a:xfrm rot="5400000">
          <a:off x="6903611" y="1444877"/>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4B69BC-34E6-4BA6-A505-E205EDC33159}">
      <dsp:nvSpPr>
        <dsp:cNvPr id="0" name=""/>
        <dsp:cNvSpPr/>
      </dsp:nvSpPr>
      <dsp:spPr>
        <a:xfrm>
          <a:off x="6802252" y="1746767"/>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节目播出</a:t>
          </a:r>
        </a:p>
      </dsp:txBody>
      <dsp:txXfrm>
        <a:off x="6802252" y="1746767"/>
        <a:ext cx="912188" cy="799586"/>
      </dsp:txXfrm>
    </dsp:sp>
    <dsp:sp modelId="{B6D0AAFA-2801-4ECA-9713-18619E1C017C}">
      <dsp:nvSpPr>
        <dsp:cNvPr id="0" name=""/>
        <dsp:cNvSpPr/>
      </dsp:nvSpPr>
      <dsp:spPr>
        <a:xfrm>
          <a:off x="7542329" y="1370491"/>
          <a:ext cx="172110" cy="172110"/>
        </a:xfrm>
        <a:prstGeom prst="triangle">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05016-9A20-412A-B8EE-54B1C83D552C}">
      <dsp:nvSpPr>
        <dsp:cNvPr id="0" name=""/>
        <dsp:cNvSpPr/>
      </dsp:nvSpPr>
      <dsp:spPr>
        <a:xfrm rot="5400000">
          <a:off x="8020308" y="1168550"/>
          <a:ext cx="607215" cy="1010392"/>
        </a:xfrm>
        <a:prstGeom prst="corner">
          <a:avLst>
            <a:gd name="adj1" fmla="val 16120"/>
            <a:gd name="adj2" fmla="val 1611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006CC-85F1-4278-B47E-DAC25644062B}">
      <dsp:nvSpPr>
        <dsp:cNvPr id="0" name=""/>
        <dsp:cNvSpPr/>
      </dsp:nvSpPr>
      <dsp:spPr>
        <a:xfrm>
          <a:off x="7918949" y="1470439"/>
          <a:ext cx="912188" cy="79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t>版权运营和衍生</a:t>
          </a:r>
        </a:p>
      </dsp:txBody>
      <dsp:txXfrm>
        <a:off x="7918949" y="1470439"/>
        <a:ext cx="912188" cy="799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036E2-4DA0-4CAF-95B9-AF9B586B3DC6}">
      <dsp:nvSpPr>
        <dsp:cNvPr id="0" name=""/>
        <dsp:cNvSpPr/>
      </dsp:nvSpPr>
      <dsp:spPr>
        <a:xfrm>
          <a:off x="5121" y="4900"/>
          <a:ext cx="698146" cy="6981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AB109-B748-4D52-B15D-E2426FF67A3B}">
      <dsp:nvSpPr>
        <dsp:cNvPr id="0" name=""/>
        <dsp:cNvSpPr/>
      </dsp:nvSpPr>
      <dsp:spPr>
        <a:xfrm>
          <a:off x="74935" y="74715"/>
          <a:ext cx="558517" cy="558517"/>
        </a:xfrm>
        <a:prstGeom prst="chord">
          <a:avLst>
            <a:gd name="adj1" fmla="val 1168272"/>
            <a:gd name="adj2" fmla="val 9631728"/>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74874-54C0-4CC5-82E4-FC7FA42A8CC0}">
      <dsp:nvSpPr>
        <dsp:cNvPr id="0" name=""/>
        <dsp:cNvSpPr/>
      </dsp:nvSpPr>
      <dsp:spPr>
        <a:xfrm>
          <a:off x="759574" y="0"/>
          <a:ext cx="2065350" cy="698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播出平台（电视台或网络平台）提出要求</a:t>
          </a:r>
          <a:endParaRPr lang="zh-CN" altLang="en-US" sz="1200" kern="1200" dirty="0"/>
        </a:p>
      </dsp:txBody>
      <dsp:txXfrm>
        <a:off x="759574" y="0"/>
        <a:ext cx="2065350" cy="698146"/>
      </dsp:txXfrm>
    </dsp:sp>
    <dsp:sp modelId="{DB4B87F0-39CA-478A-9DE0-C8BF38E99AB1}">
      <dsp:nvSpPr>
        <dsp:cNvPr id="0" name=""/>
        <dsp:cNvSpPr/>
      </dsp:nvSpPr>
      <dsp:spPr>
        <a:xfrm>
          <a:off x="3059512" y="9801"/>
          <a:ext cx="698146" cy="6981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CC133-2D83-41B5-B353-02A9EBD517B7}">
      <dsp:nvSpPr>
        <dsp:cNvPr id="0" name=""/>
        <dsp:cNvSpPr/>
      </dsp:nvSpPr>
      <dsp:spPr>
        <a:xfrm>
          <a:off x="3129327" y="79616"/>
          <a:ext cx="558517" cy="558517"/>
        </a:xfrm>
        <a:prstGeom prst="chord">
          <a:avLst>
            <a:gd name="adj1" fmla="val 20431728"/>
            <a:gd name="adj2" fmla="val 11968272"/>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6110B-0558-4F78-A54F-5B432BE4EA62}">
      <dsp:nvSpPr>
        <dsp:cNvPr id="0" name=""/>
        <dsp:cNvSpPr/>
      </dsp:nvSpPr>
      <dsp:spPr>
        <a:xfrm>
          <a:off x="3840443" y="0"/>
          <a:ext cx="231125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公司承担节目的创意和制作，并向客户交付节目产品</a:t>
          </a:r>
          <a:endParaRPr lang="zh-CN" altLang="en-US" sz="1200" kern="1200" dirty="0"/>
        </a:p>
      </dsp:txBody>
      <dsp:txXfrm>
        <a:off x="3840443" y="0"/>
        <a:ext cx="2311251" cy="717750"/>
      </dsp:txXfrm>
    </dsp:sp>
    <dsp:sp modelId="{71C2A516-0B08-4D86-A3F6-5C7216ED046C}">
      <dsp:nvSpPr>
        <dsp:cNvPr id="0" name=""/>
        <dsp:cNvSpPr/>
      </dsp:nvSpPr>
      <dsp:spPr>
        <a:xfrm>
          <a:off x="6236854" y="4900"/>
          <a:ext cx="698146" cy="6981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E34DE-5710-4511-A303-65CE6DC033BB}">
      <dsp:nvSpPr>
        <dsp:cNvPr id="0" name=""/>
        <dsp:cNvSpPr/>
      </dsp:nvSpPr>
      <dsp:spPr>
        <a:xfrm>
          <a:off x="6306669" y="74715"/>
          <a:ext cx="558517" cy="558517"/>
        </a:xfrm>
        <a:prstGeom prst="chord">
          <a:avLst>
            <a:gd name="adj1" fmla="val 16200000"/>
            <a:gd name="adj2" fmla="val 162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73371-95FF-46CD-A6B8-AA9E5CDB823A}">
      <dsp:nvSpPr>
        <dsp:cNvPr id="0" name=""/>
        <dsp:cNvSpPr/>
      </dsp:nvSpPr>
      <dsp:spPr>
        <a:xfrm>
          <a:off x="7066445" y="90211"/>
          <a:ext cx="2065350" cy="619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在节目交付后根据合同约定方式经购货方确认后结算收入</a:t>
          </a:r>
          <a:endParaRPr lang="zh-CN" altLang="en-US" sz="1200" kern="1200" dirty="0"/>
        </a:p>
      </dsp:txBody>
      <dsp:txXfrm>
        <a:off x="7066445" y="90211"/>
        <a:ext cx="2065350" cy="619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036E2-4DA0-4CAF-95B9-AF9B586B3DC6}">
      <dsp:nvSpPr>
        <dsp:cNvPr id="0" name=""/>
        <dsp:cNvSpPr/>
      </dsp:nvSpPr>
      <dsp:spPr>
        <a:xfrm>
          <a:off x="5006" y="4901"/>
          <a:ext cx="698164" cy="69816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AB109-B748-4D52-B15D-E2426FF67A3B}">
      <dsp:nvSpPr>
        <dsp:cNvPr id="0" name=""/>
        <dsp:cNvSpPr/>
      </dsp:nvSpPr>
      <dsp:spPr>
        <a:xfrm>
          <a:off x="74822" y="74717"/>
          <a:ext cx="558531" cy="558531"/>
        </a:xfrm>
        <a:prstGeom prst="chord">
          <a:avLst>
            <a:gd name="adj1" fmla="val 1168272"/>
            <a:gd name="adj2" fmla="val 9631728"/>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74874-54C0-4CC5-82E4-FC7FA42A8CC0}">
      <dsp:nvSpPr>
        <dsp:cNvPr id="0" name=""/>
        <dsp:cNvSpPr/>
      </dsp:nvSpPr>
      <dsp:spPr>
        <a:xfrm>
          <a:off x="804462" y="230980"/>
          <a:ext cx="2065402" cy="269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播出平台（电视台或网络平台）提出要求</a:t>
          </a:r>
          <a:endParaRPr lang="zh-CN" altLang="en-US" sz="1200" kern="1200" dirty="0"/>
        </a:p>
      </dsp:txBody>
      <dsp:txXfrm>
        <a:off x="804462" y="230980"/>
        <a:ext cx="2065402" cy="269449"/>
      </dsp:txXfrm>
    </dsp:sp>
    <dsp:sp modelId="{DB4B87F0-39CA-478A-9DE0-C8BF38E99AB1}">
      <dsp:nvSpPr>
        <dsp:cNvPr id="0" name=""/>
        <dsp:cNvSpPr/>
      </dsp:nvSpPr>
      <dsp:spPr>
        <a:xfrm>
          <a:off x="3059474" y="9802"/>
          <a:ext cx="698164" cy="69816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CC133-2D83-41B5-B353-02A9EBD517B7}">
      <dsp:nvSpPr>
        <dsp:cNvPr id="0" name=""/>
        <dsp:cNvSpPr/>
      </dsp:nvSpPr>
      <dsp:spPr>
        <a:xfrm>
          <a:off x="3129290" y="79618"/>
          <a:ext cx="558531" cy="558531"/>
        </a:xfrm>
        <a:prstGeom prst="chord">
          <a:avLst>
            <a:gd name="adj1" fmla="val 20431728"/>
            <a:gd name="adj2" fmla="val 11968272"/>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6110B-0558-4F78-A54F-5B432BE4EA62}">
      <dsp:nvSpPr>
        <dsp:cNvPr id="0" name=""/>
        <dsp:cNvSpPr/>
      </dsp:nvSpPr>
      <dsp:spPr>
        <a:xfrm>
          <a:off x="3833051" y="0"/>
          <a:ext cx="2311309" cy="717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公司承担节目的创意和制作，</a:t>
          </a:r>
          <a:r>
            <a:rPr lang="zh-CN" altLang="en-US" sz="1200" kern="1200" dirty="0"/>
            <a:t>将节目拷贝、邮寄、网络传输或其他载体转移给购货方</a:t>
          </a:r>
        </a:p>
      </dsp:txBody>
      <dsp:txXfrm>
        <a:off x="3833051" y="0"/>
        <a:ext cx="2311309" cy="717768"/>
      </dsp:txXfrm>
    </dsp:sp>
    <dsp:sp modelId="{71C2A516-0B08-4D86-A3F6-5C7216ED046C}">
      <dsp:nvSpPr>
        <dsp:cNvPr id="0" name=""/>
        <dsp:cNvSpPr/>
      </dsp:nvSpPr>
      <dsp:spPr>
        <a:xfrm>
          <a:off x="6236896" y="4901"/>
          <a:ext cx="698164" cy="69816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E34DE-5710-4511-A303-65CE6DC033BB}">
      <dsp:nvSpPr>
        <dsp:cNvPr id="0" name=""/>
        <dsp:cNvSpPr/>
      </dsp:nvSpPr>
      <dsp:spPr>
        <a:xfrm>
          <a:off x="6306712" y="74717"/>
          <a:ext cx="558531" cy="558531"/>
        </a:xfrm>
        <a:prstGeom prst="chord">
          <a:avLst>
            <a:gd name="adj1" fmla="val 16200000"/>
            <a:gd name="adj2" fmla="val 162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73371-95FF-46CD-A6B8-AA9E5CDB823A}">
      <dsp:nvSpPr>
        <dsp:cNvPr id="0" name=""/>
        <dsp:cNvSpPr/>
      </dsp:nvSpPr>
      <dsp:spPr>
        <a:xfrm>
          <a:off x="6913296" y="32904"/>
          <a:ext cx="2065402" cy="53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533400">
            <a:lnSpc>
              <a:spcPct val="90000"/>
            </a:lnSpc>
            <a:spcBef>
              <a:spcPct val="0"/>
            </a:spcBef>
            <a:spcAft>
              <a:spcPct val="35000"/>
            </a:spcAft>
            <a:buNone/>
          </a:pPr>
          <a:r>
            <a:rPr lang="zh-CN" altLang="en-US" sz="1200" kern="1200" dirty="0">
              <a:sym typeface="+mn-lt"/>
            </a:rPr>
            <a:t>在节目交付后根据合同约定方式经购货方确认后结算收入</a:t>
          </a:r>
          <a:endParaRPr lang="zh-CN" altLang="en-US" sz="1200" kern="1200" dirty="0"/>
        </a:p>
      </dsp:txBody>
      <dsp:txXfrm>
        <a:off x="6913296" y="32904"/>
        <a:ext cx="2065402" cy="531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036E2-4DA0-4CAF-95B9-AF9B586B3DC6}">
      <dsp:nvSpPr>
        <dsp:cNvPr id="0" name=""/>
        <dsp:cNvSpPr/>
      </dsp:nvSpPr>
      <dsp:spPr>
        <a:xfrm>
          <a:off x="4724" y="16345"/>
          <a:ext cx="520186" cy="52018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AB109-B748-4D52-B15D-E2426FF67A3B}">
      <dsp:nvSpPr>
        <dsp:cNvPr id="0" name=""/>
        <dsp:cNvSpPr/>
      </dsp:nvSpPr>
      <dsp:spPr>
        <a:xfrm>
          <a:off x="56743" y="68364"/>
          <a:ext cx="416149" cy="416149"/>
        </a:xfrm>
        <a:prstGeom prst="chord">
          <a:avLst>
            <a:gd name="adj1" fmla="val 2332194"/>
            <a:gd name="adj2" fmla="val 8587806"/>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74874-54C0-4CC5-82E4-FC7FA42A8CC0}">
      <dsp:nvSpPr>
        <dsp:cNvPr id="0" name=""/>
        <dsp:cNvSpPr/>
      </dsp:nvSpPr>
      <dsp:spPr>
        <a:xfrm>
          <a:off x="570574" y="915077"/>
          <a:ext cx="1538886" cy="52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l" defTabSz="444500">
            <a:lnSpc>
              <a:spcPct val="90000"/>
            </a:lnSpc>
            <a:spcBef>
              <a:spcPct val="0"/>
            </a:spcBef>
            <a:spcAft>
              <a:spcPct val="35000"/>
            </a:spcAft>
            <a:buNone/>
          </a:pPr>
          <a:r>
            <a:rPr lang="en-US" altLang="en-US" sz="1000" kern="1200" dirty="0">
              <a:sym typeface="+mn-lt"/>
            </a:rPr>
            <a:t>1992</a:t>
          </a:r>
          <a:r>
            <a:rPr lang="zh-CN" altLang="en-US" sz="1000" kern="1200" dirty="0">
              <a:sym typeface="+mn-lt"/>
            </a:rPr>
            <a:t>年，田明加入刚成立的上海东方电视台，历任新闻记者、新闻主持人、制片人等职务。</a:t>
          </a:r>
          <a:endParaRPr lang="zh-CN" altLang="en-US" sz="1000" kern="1200" dirty="0"/>
        </a:p>
      </dsp:txBody>
      <dsp:txXfrm>
        <a:off x="570574" y="915077"/>
        <a:ext cx="1538886" cy="520186"/>
      </dsp:txXfrm>
    </dsp:sp>
    <dsp:sp modelId="{DB4B87F0-39CA-478A-9DE0-C8BF38E99AB1}">
      <dsp:nvSpPr>
        <dsp:cNvPr id="0" name=""/>
        <dsp:cNvSpPr/>
      </dsp:nvSpPr>
      <dsp:spPr>
        <a:xfrm>
          <a:off x="2280542" y="19997"/>
          <a:ext cx="520186" cy="52018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CC133-2D83-41B5-B353-02A9EBD517B7}">
      <dsp:nvSpPr>
        <dsp:cNvPr id="0" name=""/>
        <dsp:cNvSpPr/>
      </dsp:nvSpPr>
      <dsp:spPr>
        <a:xfrm>
          <a:off x="2332561" y="72015"/>
          <a:ext cx="416149" cy="416149"/>
        </a:xfrm>
        <a:prstGeom prst="chord">
          <a:avLst>
            <a:gd name="adj1" fmla="val 692220"/>
            <a:gd name="adj2" fmla="val 1010778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6110B-0558-4F78-A54F-5B432BE4EA62}">
      <dsp:nvSpPr>
        <dsp:cNvPr id="0" name=""/>
        <dsp:cNvSpPr/>
      </dsp:nvSpPr>
      <dsp:spPr>
        <a:xfrm>
          <a:off x="2778819" y="1147606"/>
          <a:ext cx="1722106" cy="53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l" defTabSz="444500">
            <a:lnSpc>
              <a:spcPct val="90000"/>
            </a:lnSpc>
            <a:spcBef>
              <a:spcPct val="0"/>
            </a:spcBef>
            <a:spcAft>
              <a:spcPct val="35000"/>
            </a:spcAft>
            <a:buNone/>
          </a:pPr>
          <a:r>
            <a:rPr lang="en-US" altLang="en-US" sz="1000" kern="1200" dirty="0">
              <a:sym typeface="+mn-lt"/>
            </a:rPr>
            <a:t>1999</a:t>
          </a:r>
          <a:r>
            <a:rPr lang="zh-CN" altLang="en-US" sz="1000" kern="1200" dirty="0">
              <a:sym typeface="+mn-lt"/>
            </a:rPr>
            <a:t>年创立</a:t>
          </a:r>
          <a:r>
            <a:rPr lang="en-US" altLang="en-US" sz="1000" kern="1200" dirty="0">
              <a:sym typeface="+mn-lt"/>
            </a:rPr>
            <a:t>《</a:t>
          </a:r>
          <a:r>
            <a:rPr lang="zh-CN" altLang="en-US" sz="1000" kern="1200" dirty="0">
              <a:sym typeface="+mn-lt"/>
            </a:rPr>
            <a:t>热线传呼</a:t>
          </a:r>
          <a:r>
            <a:rPr lang="en-US" altLang="en-US" sz="1000" kern="1200" dirty="0">
              <a:sym typeface="+mn-lt"/>
            </a:rPr>
            <a:t>》</a:t>
          </a:r>
          <a:r>
            <a:rPr lang="zh-CN" altLang="en-US" sz="1000" kern="1200" dirty="0">
              <a:sym typeface="+mn-lt"/>
            </a:rPr>
            <a:t>，播出后每期收视率基本都超过</a:t>
          </a:r>
          <a:r>
            <a:rPr lang="en-US" altLang="en-US" sz="1000" kern="1200" dirty="0">
              <a:sym typeface="+mn-lt"/>
            </a:rPr>
            <a:t>《</a:t>
          </a:r>
          <a:r>
            <a:rPr lang="zh-CN" altLang="en-US" sz="1000" kern="1200" dirty="0">
              <a:sym typeface="+mn-lt"/>
            </a:rPr>
            <a:t>新闻透视</a:t>
          </a:r>
          <a:r>
            <a:rPr lang="en-US" altLang="en-US" sz="1000" kern="1200" dirty="0">
              <a:sym typeface="+mn-lt"/>
            </a:rPr>
            <a:t>》</a:t>
          </a:r>
          <a:r>
            <a:rPr lang="zh-CN" altLang="en-US" sz="1000" kern="1200" dirty="0">
              <a:sym typeface="+mn-lt"/>
            </a:rPr>
            <a:t>，成了东方电视台收视率第一的节目。</a:t>
          </a:r>
        </a:p>
      </dsp:txBody>
      <dsp:txXfrm>
        <a:off x="2778819" y="1147606"/>
        <a:ext cx="1722106" cy="534793"/>
      </dsp:txXfrm>
    </dsp:sp>
    <dsp:sp modelId="{71C2A516-0B08-4D86-A3F6-5C7216ED046C}">
      <dsp:nvSpPr>
        <dsp:cNvPr id="0" name=""/>
        <dsp:cNvSpPr/>
      </dsp:nvSpPr>
      <dsp:spPr>
        <a:xfrm>
          <a:off x="4647970" y="32691"/>
          <a:ext cx="520186" cy="52018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E34DE-5710-4511-A303-65CE6DC033BB}">
      <dsp:nvSpPr>
        <dsp:cNvPr id="0" name=""/>
        <dsp:cNvSpPr/>
      </dsp:nvSpPr>
      <dsp:spPr>
        <a:xfrm>
          <a:off x="4699988" y="84709"/>
          <a:ext cx="416149" cy="416149"/>
        </a:xfrm>
        <a:prstGeom prst="chord">
          <a:avLst>
            <a:gd name="adj1" fmla="val 20907780"/>
            <a:gd name="adj2" fmla="val 1149222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A73371-95FF-46CD-A6B8-AA9E5CDB823A}">
      <dsp:nvSpPr>
        <dsp:cNvPr id="0" name=""/>
        <dsp:cNvSpPr/>
      </dsp:nvSpPr>
      <dsp:spPr>
        <a:xfrm>
          <a:off x="5296381" y="1096834"/>
          <a:ext cx="1538886" cy="585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l" defTabSz="444500">
            <a:lnSpc>
              <a:spcPct val="90000"/>
            </a:lnSpc>
            <a:spcBef>
              <a:spcPct val="0"/>
            </a:spcBef>
            <a:spcAft>
              <a:spcPct val="35000"/>
            </a:spcAft>
            <a:buNone/>
          </a:pPr>
          <a:r>
            <a:rPr lang="en-US" altLang="en-US" sz="1000" kern="1200" dirty="0">
              <a:sym typeface="+mn-lt"/>
            </a:rPr>
            <a:t>2006</a:t>
          </a:r>
          <a:r>
            <a:rPr lang="zh-CN" altLang="en-US" sz="1000" kern="1200" dirty="0">
              <a:sym typeface="+mn-lt"/>
            </a:rPr>
            <a:t>年，田明出任东方卫视综艺部总监。上任第一年，田明帮助东方卫视的广告收入上番了一倍。</a:t>
          </a:r>
        </a:p>
      </dsp:txBody>
      <dsp:txXfrm>
        <a:off x="5296381" y="1096834"/>
        <a:ext cx="1538886" cy="585569"/>
      </dsp:txXfrm>
    </dsp:sp>
    <dsp:sp modelId="{A88F580E-1230-4E7D-BB3F-754D7ED6E363}">
      <dsp:nvSpPr>
        <dsp:cNvPr id="0" name=""/>
        <dsp:cNvSpPr/>
      </dsp:nvSpPr>
      <dsp:spPr>
        <a:xfrm>
          <a:off x="6923788" y="16345"/>
          <a:ext cx="520186" cy="52018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E485E-C290-4897-BCA0-75ABB06C76FF}">
      <dsp:nvSpPr>
        <dsp:cNvPr id="0" name=""/>
        <dsp:cNvSpPr/>
      </dsp:nvSpPr>
      <dsp:spPr>
        <a:xfrm>
          <a:off x="6975806" y="68364"/>
          <a:ext cx="416149" cy="416149"/>
        </a:xfrm>
        <a:prstGeom prst="chord">
          <a:avLst>
            <a:gd name="adj1" fmla="val 19267806"/>
            <a:gd name="adj2" fmla="val 13012194"/>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1A003B-D489-4A5A-98F5-0E95193A24EC}">
      <dsp:nvSpPr>
        <dsp:cNvPr id="0" name=""/>
        <dsp:cNvSpPr/>
      </dsp:nvSpPr>
      <dsp:spPr>
        <a:xfrm>
          <a:off x="7483343" y="1107094"/>
          <a:ext cx="1538886" cy="52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l" defTabSz="444500">
            <a:lnSpc>
              <a:spcPct val="90000"/>
            </a:lnSpc>
            <a:spcBef>
              <a:spcPct val="0"/>
            </a:spcBef>
            <a:spcAft>
              <a:spcPct val="35000"/>
            </a:spcAft>
            <a:buNone/>
          </a:pPr>
          <a:r>
            <a:rPr lang="en-US" altLang="en-US" sz="1000" kern="1200" dirty="0"/>
            <a:t>2010</a:t>
          </a:r>
          <a:r>
            <a:rPr lang="zh-CN" altLang="en-US" sz="1000" kern="1200" dirty="0"/>
            <a:t>年，出任</a:t>
          </a:r>
          <a:r>
            <a:rPr lang="en-US" altLang="en-US" sz="1000" kern="1200" dirty="0"/>
            <a:t>SMG</a:t>
          </a:r>
          <a:r>
            <a:rPr lang="zh-CN" altLang="en-US" sz="1000" kern="1200" dirty="0"/>
            <a:t>副总裁，时任总裁的黎瑞刚出任华人文化产业投资基金（即“</a:t>
          </a:r>
          <a:r>
            <a:rPr lang="en-US" altLang="en-US" sz="1000" kern="1200" dirty="0"/>
            <a:t>CMC”</a:t>
          </a:r>
          <a:r>
            <a:rPr lang="zh-CN" altLang="en-US" sz="1000" kern="1200" dirty="0"/>
            <a:t>）的董事长。</a:t>
          </a:r>
        </a:p>
      </dsp:txBody>
      <dsp:txXfrm>
        <a:off x="7483343" y="1107094"/>
        <a:ext cx="1538886" cy="520186"/>
      </dsp:txXfrm>
    </dsp:sp>
    <dsp:sp modelId="{1ED650E8-9735-4A82-A36E-697D9B5BB37B}">
      <dsp:nvSpPr>
        <dsp:cNvPr id="0" name=""/>
        <dsp:cNvSpPr/>
      </dsp:nvSpPr>
      <dsp:spPr>
        <a:xfrm>
          <a:off x="9199605" y="16345"/>
          <a:ext cx="520186" cy="52018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F94-7978-443F-A2A9-6A7D75AE12B3}">
      <dsp:nvSpPr>
        <dsp:cNvPr id="0" name=""/>
        <dsp:cNvSpPr/>
      </dsp:nvSpPr>
      <dsp:spPr>
        <a:xfrm>
          <a:off x="9251624" y="68364"/>
          <a:ext cx="416149" cy="416149"/>
        </a:xfrm>
        <a:prstGeom prst="chord">
          <a:avLst>
            <a:gd name="adj1" fmla="val 16200000"/>
            <a:gd name="adj2" fmla="val 16200000"/>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CBF40-942C-44F9-97B3-608187982A77}">
      <dsp:nvSpPr>
        <dsp:cNvPr id="0" name=""/>
        <dsp:cNvSpPr/>
      </dsp:nvSpPr>
      <dsp:spPr>
        <a:xfrm>
          <a:off x="9787600" y="1107094"/>
          <a:ext cx="1538886" cy="520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l" defTabSz="444500">
            <a:lnSpc>
              <a:spcPct val="90000"/>
            </a:lnSpc>
            <a:spcBef>
              <a:spcPct val="0"/>
            </a:spcBef>
            <a:spcAft>
              <a:spcPct val="35000"/>
            </a:spcAft>
            <a:buNone/>
          </a:pPr>
          <a:r>
            <a:rPr lang="en-US" altLang="en-US" sz="1000" kern="1200" dirty="0"/>
            <a:t>2011</a:t>
          </a:r>
          <a:r>
            <a:rPr lang="zh-CN" altLang="en-US" sz="1000" kern="1200" dirty="0"/>
            <a:t>年</a:t>
          </a:r>
          <a:r>
            <a:rPr lang="en-US" altLang="en-US" sz="1000" kern="1200" dirty="0"/>
            <a:t>5</a:t>
          </a:r>
          <a:r>
            <a:rPr lang="zh-CN" altLang="en-US" sz="1000" kern="1200" dirty="0"/>
            <a:t>月，田明带着十多人的团队离开</a:t>
          </a:r>
          <a:r>
            <a:rPr lang="en-US" altLang="en-US" sz="1000" kern="1200" dirty="0"/>
            <a:t>SMG</a:t>
          </a:r>
          <a:r>
            <a:rPr lang="zh-CN" altLang="en-US" sz="1000" kern="1200" dirty="0"/>
            <a:t>离开。他走马上任星空传媒</a:t>
          </a:r>
          <a:r>
            <a:rPr lang="en-US" altLang="en-US" sz="1000" kern="1200" dirty="0"/>
            <a:t>CEO</a:t>
          </a:r>
          <a:r>
            <a:rPr lang="zh-CN" altLang="en-US" sz="1000" kern="1200" dirty="0"/>
            <a:t>兼灿星文化总裁。</a:t>
          </a:r>
        </a:p>
      </dsp:txBody>
      <dsp:txXfrm>
        <a:off x="9787600" y="1107094"/>
        <a:ext cx="1538886" cy="52018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1">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IncreasingCircleProcess#2">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IncreasingCircleProcess#3">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vertAlign" val="t"/>
          <dgm:param type="horzAlign" val="ctr"/>
        </dgm:alg>
      </dgm:if>
      <dgm:else name="Name3">
        <dgm:alg type="lin">
          <dgm:param type="linDir" val="fromR"/>
          <dgm:param type="vertAlign" val="t"/>
          <dgm:param type="horzAlign" val="ctr"/>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Ch" val="b"/>
                <dgm:param type="txAnchorVert" val="b"/>
              </dgm:alg>
            </dgm:if>
            <dgm:else name="Name59">
              <dgm:alg type="tx">
                <dgm:param type="parTxLTRAlign" val="r"/>
                <dgm:param type="parTxRTLAlign" val="r"/>
                <dgm:param type="shpTxLTRAlignCh" val="r"/>
                <dgm:param type="shpTxRTLAlignCh" val="r"/>
                <dgm:param type="txAnchorVertCh" val="b"/>
                <dgm:param type="txAnchorVert"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drawing1.xml><?xml version="1.0" encoding="utf-8"?>
<c:userShapes xmlns:c="http://schemas.openxmlformats.org/drawingml/2006/chart">
  <cdr:relSizeAnchor xmlns:cdr="http://schemas.openxmlformats.org/drawingml/2006/chartDrawing">
    <cdr:from>
      <cdr:x>0.42868</cdr:x>
      <cdr:y>0.49806</cdr:y>
    </cdr:from>
    <cdr:to>
      <cdr:x>0.56993</cdr:x>
      <cdr:y>0.54505</cdr:y>
    </cdr:to>
    <cdr:sp macro="" textlink="">
      <cdr:nvSpPr>
        <cdr:cNvPr id="2" name="矩形 1"/>
        <cdr:cNvSpPr/>
      </cdr:nvSpPr>
      <cdr:spPr>
        <a:xfrm xmlns:a="http://schemas.openxmlformats.org/drawingml/2006/main">
          <a:off x="2586361" y="2935620"/>
          <a:ext cx="852256" cy="276999"/>
        </a:xfrm>
        <a:prstGeom xmlns:a="http://schemas.openxmlformats.org/drawingml/2006/main" prst="rect">
          <a:avLst/>
        </a:prstGeom>
        <a:noFill xmlns:a="http://schemas.openxmlformats.org/drawingml/2006/main"/>
      </cdr:spPr>
      <cdr:txBody>
        <a:bodyPr xmlns:a="http://schemas.openxmlformats.org/drawingml/2006/main" vertOverflow="clip" vert="horz" wrap="square" lIns="45720" tIns="45720" rIns="45720" bIns="45720" rtlCol="0" anchor="t" anchorCtr="0">
          <a:spAutoFit/>
        </a:bodyPr>
        <a:lstStyle xmlns:a="http://schemas.openxmlformats.org/drawingml/2006/main"/>
        <a:p xmlns:a="http://schemas.openxmlformats.org/drawingml/2006/main">
          <a:r>
            <a:rPr lang="zh-CN" altLang="en-US" sz="1200" dirty="0">
              <a:solidFill>
                <a:schemeClr val="bg2">
                  <a:lumMod val="50000"/>
                </a:schemeClr>
              </a:solidFill>
              <a:latin typeface="微软雅黑" panose="020B0503020204020204" pitchFamily="34" charset="-122"/>
              <a:ea typeface="微软雅黑" panose="020B0503020204020204" pitchFamily="34" charset="-122"/>
            </a:rPr>
            <a:t>视频服务</a:t>
          </a:r>
        </a:p>
      </cdr:txBody>
    </cdr:sp>
  </cdr:relSizeAnchor>
  <cdr:relSizeAnchor xmlns:cdr="http://schemas.openxmlformats.org/drawingml/2006/chartDrawing">
    <cdr:from>
      <cdr:x>0.56846</cdr:x>
      <cdr:y>0.48548</cdr:y>
    </cdr:from>
    <cdr:to>
      <cdr:x>0.58612</cdr:x>
      <cdr:y>0.56275</cdr:y>
    </cdr:to>
    <cdr:sp macro="" textlink="">
      <cdr:nvSpPr>
        <cdr:cNvPr id="3" name="上箭头 2"/>
        <cdr:cNvSpPr/>
      </cdr:nvSpPr>
      <cdr:spPr>
        <a:xfrm xmlns:a="http://schemas.openxmlformats.org/drawingml/2006/main">
          <a:off x="3429741" y="2861508"/>
          <a:ext cx="106531" cy="455426"/>
        </a:xfrm>
        <a:prstGeom xmlns:a="http://schemas.openxmlformats.org/drawingml/2006/main" prst="upArrow">
          <a:avLst/>
        </a:prstGeom>
        <a:solidFill xmlns:a="http://schemas.openxmlformats.org/drawingml/2006/main">
          <a:srgbClr val="45697B"/>
        </a:solidFill>
        <a:ln xmlns:a="http://schemas.openxmlformats.org/drawingml/2006/main">
          <a:solidFill>
            <a:srgbClr val="45697B"/>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vert="horz" wrap="none" lIns="45720" tIns="45720" rIns="45720" bIns="45720" anchor="t" anchorCtr="0">
          <a:normAutofit/>
        </a:bodyPr>
        <a:lstStyle xmlns:a="http://schemas.openxmlformats.org/drawingml/2006/main"/>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35A04-A619-489B-A9A5-963F30AB3D8D}"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0B6F7-9426-4EA8-9320-D6FB1765BD6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客户能够控制企业履约过程中在建的商品。</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综艺节目的主题曲</a:t>
            </a:r>
          </a:p>
        </p:txBody>
      </p:sp>
      <p:sp>
        <p:nvSpPr>
          <p:cNvPr id="4" name="灯片编号占位符 3"/>
          <p:cNvSpPr>
            <a:spLocks noGrp="1"/>
          </p:cNvSpPr>
          <p:nvPr>
            <p:ph type="sldNum" sz="quarter" idx="10"/>
          </p:nvPr>
        </p:nvSpPr>
        <p:spPr/>
        <p:txBody>
          <a:bodyPr/>
          <a:lstStyle/>
          <a:p>
            <a:fld id="{8430B6F7-9426-4EA8-9320-D6FB1765BD61}" type="slidenum">
              <a:rPr lang="zh-CN" altLang="en-US" smtClean="0"/>
              <a:t>51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30B6F7-9426-4EA8-9320-D6FB1765BD61}" type="slidenum">
              <a:rPr lang="zh-CN" altLang="en-US" smtClean="0"/>
              <a:t>52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30B6F7-9426-4EA8-9320-D6FB1765BD6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移后面</a:t>
            </a:r>
          </a:p>
        </p:txBody>
      </p:sp>
      <p:sp>
        <p:nvSpPr>
          <p:cNvPr id="4" name="灯片编号占位符 3"/>
          <p:cNvSpPr>
            <a:spLocks noGrp="1"/>
          </p:cNvSpPr>
          <p:nvPr>
            <p:ph type="sldNum" sz="quarter" idx="5"/>
          </p:nvPr>
        </p:nvSpPr>
        <p:spPr/>
        <p:txBody>
          <a:bodyPr/>
          <a:lstStyle/>
          <a:p>
            <a:fld id="{8430B6F7-9426-4EA8-9320-D6FB1765BD61}" type="slidenum">
              <a:rPr lang="zh-CN" altLang="en-US" smtClean="0"/>
              <a:t>115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30B6F7-9426-4EA8-9320-D6FB1765BD61}" type="slidenum">
              <a:rPr lang="zh-CN" altLang="en-US" smtClean="0"/>
              <a:t>12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30B6F7-9426-4EA8-9320-D6FB1765BD61}" type="slidenum">
              <a:rPr lang="zh-CN" altLang="en-US" smtClean="0"/>
              <a:t>36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矩形 6"/>
          <p:cNvSpPr/>
          <p:nvPr userDrawn="1"/>
        </p:nvSpPr>
        <p:spPr>
          <a:xfrm>
            <a:off x="9360363" y="6405331"/>
            <a:ext cx="1033515" cy="296876"/>
          </a:xfrm>
          <a:prstGeom prst="rect">
            <a:avLst/>
          </a:prstGeom>
        </p:spPr>
        <p:txBody>
          <a:bodyPr wrap="square">
            <a:spAutoFit/>
          </a:bodyPr>
          <a:lstStyle/>
          <a:p>
            <a:r>
              <a:rPr lang="en-US" altLang="zh-CN" sz="135" dirty="0">
                <a:solidFill>
                  <a:schemeClr val="bg1">
                    <a:lumMod val="95000"/>
                  </a:schemeClr>
                </a:solidFill>
                <a:latin typeface="Calibri" panose="020F0502020204030204"/>
                <a:ea typeface="宋体" panose="02010600030101010101" pitchFamily="2" charset="-122"/>
              </a:rPr>
              <a:t>PPT</a:t>
            </a:r>
            <a:r>
              <a:rPr lang="zh-CN" altLang="en-US" sz="135" dirty="0">
                <a:solidFill>
                  <a:schemeClr val="bg1">
                    <a:lumMod val="95000"/>
                  </a:schemeClr>
                </a:solidFill>
                <a:latin typeface="Calibri" panose="020F0502020204030204"/>
                <a:ea typeface="宋体" panose="02010600030101010101" pitchFamily="2" charset="-122"/>
              </a:rPr>
              <a:t>模板下载：</a:t>
            </a:r>
            <a:r>
              <a:rPr lang="en-US" altLang="zh-CN" sz="135" dirty="0">
                <a:solidFill>
                  <a:schemeClr val="bg1">
                    <a:lumMod val="95000"/>
                  </a:schemeClr>
                </a:solidFill>
                <a:latin typeface="Calibri" panose="020F0502020204030204"/>
                <a:ea typeface="宋体" panose="02010600030101010101" pitchFamily="2" charset="-122"/>
              </a:rPr>
              <a:t>www.1ppt.com/moban/     </a:t>
            </a:r>
            <a:r>
              <a:rPr lang="zh-CN" altLang="en-US" sz="135" dirty="0">
                <a:solidFill>
                  <a:schemeClr val="bg1">
                    <a:lumMod val="95000"/>
                  </a:schemeClr>
                </a:solidFill>
                <a:latin typeface="Calibri" panose="020F0502020204030204"/>
                <a:ea typeface="宋体" panose="02010600030101010101" pitchFamily="2" charset="-122"/>
              </a:rPr>
              <a:t>行业</a:t>
            </a:r>
            <a:r>
              <a:rPr lang="en-US" altLang="zh-CN" sz="135" dirty="0">
                <a:solidFill>
                  <a:schemeClr val="bg1">
                    <a:lumMod val="95000"/>
                  </a:schemeClr>
                </a:solidFill>
                <a:latin typeface="Calibri" panose="020F0502020204030204"/>
                <a:ea typeface="宋体" panose="02010600030101010101" pitchFamily="2" charset="-122"/>
              </a:rPr>
              <a:t>PPT</a:t>
            </a:r>
            <a:r>
              <a:rPr lang="zh-CN" altLang="en-US" sz="135" dirty="0">
                <a:solidFill>
                  <a:schemeClr val="bg1">
                    <a:lumMod val="95000"/>
                  </a:schemeClr>
                </a:solidFill>
                <a:latin typeface="Calibri" panose="020F0502020204030204"/>
                <a:ea typeface="宋体" panose="02010600030101010101" pitchFamily="2" charset="-122"/>
              </a:rPr>
              <a:t>模板：</a:t>
            </a:r>
            <a:r>
              <a:rPr lang="en-US" altLang="zh-CN" sz="135" dirty="0">
                <a:solidFill>
                  <a:schemeClr val="bg1">
                    <a:lumMod val="95000"/>
                  </a:schemeClr>
                </a:solidFill>
                <a:latin typeface="Calibri" panose="020F0502020204030204"/>
                <a:ea typeface="宋体" panose="02010600030101010101" pitchFamily="2" charset="-122"/>
              </a:rPr>
              <a:t>www.1ppt.com/hangye/ </a:t>
            </a:r>
          </a:p>
          <a:p>
            <a:r>
              <a:rPr lang="zh-CN" altLang="en-US" sz="135" dirty="0">
                <a:solidFill>
                  <a:schemeClr val="bg1">
                    <a:lumMod val="95000"/>
                  </a:schemeClr>
                </a:solidFill>
                <a:latin typeface="Calibri" panose="020F0502020204030204"/>
                <a:ea typeface="宋体" panose="02010600030101010101" pitchFamily="2" charset="-122"/>
              </a:rPr>
              <a:t>节日</a:t>
            </a:r>
            <a:r>
              <a:rPr lang="en-US" altLang="zh-CN" sz="135" dirty="0">
                <a:solidFill>
                  <a:schemeClr val="bg1">
                    <a:lumMod val="95000"/>
                  </a:schemeClr>
                </a:solidFill>
                <a:latin typeface="Calibri" panose="020F0502020204030204"/>
                <a:ea typeface="宋体" panose="02010600030101010101" pitchFamily="2" charset="-122"/>
              </a:rPr>
              <a:t>PPT</a:t>
            </a:r>
            <a:r>
              <a:rPr lang="zh-CN" altLang="en-US" sz="135" dirty="0">
                <a:solidFill>
                  <a:schemeClr val="bg1">
                    <a:lumMod val="95000"/>
                  </a:schemeClr>
                </a:solidFill>
                <a:latin typeface="Calibri" panose="020F0502020204030204"/>
                <a:ea typeface="宋体" panose="02010600030101010101" pitchFamily="2" charset="-122"/>
              </a:rPr>
              <a:t>模板：</a:t>
            </a:r>
            <a:r>
              <a:rPr lang="en-US" altLang="zh-CN" sz="135" dirty="0">
                <a:solidFill>
                  <a:schemeClr val="bg1">
                    <a:lumMod val="95000"/>
                  </a:schemeClr>
                </a:solidFill>
                <a:latin typeface="Calibri" panose="020F0502020204030204"/>
                <a:ea typeface="宋体" panose="02010600030101010101" pitchFamily="2" charset="-122"/>
              </a:rPr>
              <a:t>www.1ppt.com/jieri/           PPT</a:t>
            </a:r>
            <a:r>
              <a:rPr lang="zh-CN" altLang="en-US" sz="135" dirty="0">
                <a:solidFill>
                  <a:schemeClr val="bg1">
                    <a:lumMod val="95000"/>
                  </a:schemeClr>
                </a:solidFill>
                <a:latin typeface="Calibri" panose="020F0502020204030204"/>
                <a:ea typeface="宋体" panose="02010600030101010101" pitchFamily="2" charset="-122"/>
              </a:rPr>
              <a:t>素材下载：</a:t>
            </a:r>
            <a:r>
              <a:rPr lang="en-US" altLang="zh-CN" sz="135" dirty="0">
                <a:solidFill>
                  <a:schemeClr val="bg1">
                    <a:lumMod val="95000"/>
                  </a:schemeClr>
                </a:solidFill>
                <a:latin typeface="Calibri" panose="020F0502020204030204"/>
                <a:ea typeface="宋体" panose="02010600030101010101" pitchFamily="2" charset="-122"/>
              </a:rPr>
              <a:t>www.1ppt.com/sucai/</a:t>
            </a:r>
          </a:p>
          <a:p>
            <a:r>
              <a:rPr lang="en-US" altLang="zh-CN" sz="135" dirty="0">
                <a:solidFill>
                  <a:schemeClr val="bg1">
                    <a:lumMod val="95000"/>
                  </a:schemeClr>
                </a:solidFill>
                <a:latin typeface="Calibri" panose="020F0502020204030204"/>
                <a:ea typeface="宋体" panose="02010600030101010101" pitchFamily="2" charset="-122"/>
              </a:rPr>
              <a:t>PPT</a:t>
            </a:r>
            <a:r>
              <a:rPr lang="zh-CN" altLang="en-US" sz="135" dirty="0">
                <a:solidFill>
                  <a:schemeClr val="bg1">
                    <a:lumMod val="95000"/>
                  </a:schemeClr>
                </a:solidFill>
                <a:latin typeface="Calibri" panose="020F0502020204030204"/>
                <a:ea typeface="宋体" panose="02010600030101010101" pitchFamily="2" charset="-122"/>
              </a:rPr>
              <a:t>背景图片：</a:t>
            </a:r>
            <a:r>
              <a:rPr lang="en-US" altLang="zh-CN" sz="135" dirty="0">
                <a:solidFill>
                  <a:schemeClr val="bg1">
                    <a:lumMod val="95000"/>
                  </a:schemeClr>
                </a:solidFill>
                <a:latin typeface="Calibri" panose="020F0502020204030204"/>
                <a:ea typeface="宋体" panose="02010600030101010101" pitchFamily="2" charset="-122"/>
              </a:rPr>
              <a:t>www.1ppt.com/beijing/      PPT</a:t>
            </a:r>
            <a:r>
              <a:rPr lang="zh-CN" altLang="en-US" sz="135" dirty="0">
                <a:solidFill>
                  <a:schemeClr val="bg1">
                    <a:lumMod val="95000"/>
                  </a:schemeClr>
                </a:solidFill>
                <a:latin typeface="Calibri" panose="020F0502020204030204"/>
                <a:ea typeface="宋体" panose="02010600030101010101" pitchFamily="2" charset="-122"/>
              </a:rPr>
              <a:t>图表下载：</a:t>
            </a:r>
            <a:r>
              <a:rPr lang="en-US" altLang="zh-CN" sz="135" dirty="0">
                <a:solidFill>
                  <a:schemeClr val="bg1">
                    <a:lumMod val="95000"/>
                  </a:schemeClr>
                </a:solidFill>
                <a:latin typeface="Calibri" panose="020F0502020204030204"/>
                <a:ea typeface="宋体" panose="02010600030101010101" pitchFamily="2" charset="-122"/>
              </a:rPr>
              <a:t>www.1ppt.com/tubiao/      </a:t>
            </a:r>
          </a:p>
          <a:p>
            <a:r>
              <a:rPr lang="zh-CN" altLang="en-US" sz="135" dirty="0">
                <a:solidFill>
                  <a:schemeClr val="bg1">
                    <a:lumMod val="95000"/>
                  </a:schemeClr>
                </a:solidFill>
                <a:latin typeface="Calibri" panose="020F0502020204030204"/>
                <a:ea typeface="宋体" panose="02010600030101010101" pitchFamily="2" charset="-122"/>
              </a:rPr>
              <a:t>优秀</a:t>
            </a:r>
            <a:r>
              <a:rPr lang="en-US" altLang="zh-CN" sz="135" dirty="0">
                <a:solidFill>
                  <a:schemeClr val="bg1">
                    <a:lumMod val="95000"/>
                  </a:schemeClr>
                </a:solidFill>
                <a:latin typeface="Calibri" panose="020F0502020204030204"/>
                <a:ea typeface="宋体" panose="02010600030101010101" pitchFamily="2" charset="-122"/>
              </a:rPr>
              <a:t>PPT</a:t>
            </a:r>
            <a:r>
              <a:rPr lang="zh-CN" altLang="en-US" sz="135" dirty="0">
                <a:solidFill>
                  <a:schemeClr val="bg1">
                    <a:lumMod val="95000"/>
                  </a:schemeClr>
                </a:solidFill>
                <a:latin typeface="Calibri" panose="020F0502020204030204"/>
                <a:ea typeface="宋体" panose="02010600030101010101" pitchFamily="2" charset="-122"/>
              </a:rPr>
              <a:t>下载：</a:t>
            </a:r>
            <a:r>
              <a:rPr lang="en-US" altLang="zh-CN" sz="135" dirty="0">
                <a:solidFill>
                  <a:schemeClr val="bg1">
                    <a:lumMod val="95000"/>
                  </a:schemeClr>
                </a:solidFill>
                <a:latin typeface="Calibri" panose="020F0502020204030204"/>
                <a:ea typeface="宋体" panose="02010600030101010101" pitchFamily="2" charset="-122"/>
              </a:rPr>
              <a:t>www.1ppt.com/xiazai/        PPT</a:t>
            </a:r>
            <a:r>
              <a:rPr lang="zh-CN" altLang="en-US" sz="135" dirty="0">
                <a:solidFill>
                  <a:schemeClr val="bg1">
                    <a:lumMod val="95000"/>
                  </a:schemeClr>
                </a:solidFill>
                <a:latin typeface="Calibri" panose="020F0502020204030204"/>
                <a:ea typeface="宋体" panose="02010600030101010101" pitchFamily="2" charset="-122"/>
              </a:rPr>
              <a:t>教程： </a:t>
            </a:r>
            <a:r>
              <a:rPr lang="en-US" altLang="zh-CN" sz="135" dirty="0">
                <a:solidFill>
                  <a:schemeClr val="bg1">
                    <a:lumMod val="95000"/>
                  </a:schemeClr>
                </a:solidFill>
                <a:latin typeface="Calibri" panose="020F0502020204030204"/>
                <a:ea typeface="宋体" panose="02010600030101010101" pitchFamily="2" charset="-122"/>
              </a:rPr>
              <a:t>www.1ppt.com/powerpoint/      </a:t>
            </a:r>
          </a:p>
          <a:p>
            <a:r>
              <a:rPr lang="en-US" altLang="zh-CN" sz="135" dirty="0">
                <a:solidFill>
                  <a:schemeClr val="bg1">
                    <a:lumMod val="95000"/>
                  </a:schemeClr>
                </a:solidFill>
                <a:latin typeface="Calibri" panose="020F0502020204030204"/>
                <a:ea typeface="宋体" panose="02010600030101010101" pitchFamily="2" charset="-122"/>
              </a:rPr>
              <a:t>Word</a:t>
            </a:r>
            <a:r>
              <a:rPr lang="zh-CN" altLang="en-US" sz="135" dirty="0">
                <a:solidFill>
                  <a:schemeClr val="bg1">
                    <a:lumMod val="95000"/>
                  </a:schemeClr>
                </a:solidFill>
                <a:latin typeface="Calibri" panose="020F0502020204030204"/>
                <a:ea typeface="宋体" panose="02010600030101010101" pitchFamily="2" charset="-122"/>
              </a:rPr>
              <a:t>教程： </a:t>
            </a:r>
            <a:r>
              <a:rPr lang="en-US" altLang="zh-CN" sz="135" dirty="0">
                <a:solidFill>
                  <a:schemeClr val="bg1">
                    <a:lumMod val="95000"/>
                  </a:schemeClr>
                </a:solidFill>
                <a:latin typeface="Calibri" panose="020F0502020204030204"/>
                <a:ea typeface="宋体" panose="02010600030101010101" pitchFamily="2" charset="-122"/>
              </a:rPr>
              <a:t>www.1ppt.com/word/              Excel</a:t>
            </a:r>
            <a:r>
              <a:rPr lang="zh-CN" altLang="en-US" sz="135" dirty="0">
                <a:solidFill>
                  <a:schemeClr val="bg1">
                    <a:lumMod val="95000"/>
                  </a:schemeClr>
                </a:solidFill>
                <a:latin typeface="Calibri" panose="020F0502020204030204"/>
                <a:ea typeface="宋体" panose="02010600030101010101" pitchFamily="2" charset="-122"/>
              </a:rPr>
              <a:t>教程：</a:t>
            </a:r>
            <a:r>
              <a:rPr lang="en-US" altLang="zh-CN" sz="135" dirty="0">
                <a:solidFill>
                  <a:schemeClr val="bg1">
                    <a:lumMod val="95000"/>
                  </a:schemeClr>
                </a:solidFill>
                <a:latin typeface="Calibri" panose="020F0502020204030204"/>
                <a:ea typeface="宋体" panose="02010600030101010101" pitchFamily="2" charset="-122"/>
              </a:rPr>
              <a:t>www.1ppt.com/excel/  </a:t>
            </a:r>
          </a:p>
          <a:p>
            <a:r>
              <a:rPr lang="zh-CN" altLang="en-US" sz="135" dirty="0">
                <a:solidFill>
                  <a:schemeClr val="bg1">
                    <a:lumMod val="95000"/>
                  </a:schemeClr>
                </a:solidFill>
                <a:latin typeface="Calibri" panose="020F0502020204030204"/>
                <a:ea typeface="宋体" panose="02010600030101010101" pitchFamily="2" charset="-122"/>
              </a:rPr>
              <a:t>资料下载：</a:t>
            </a:r>
            <a:r>
              <a:rPr lang="en-US" altLang="zh-CN" sz="135" dirty="0">
                <a:solidFill>
                  <a:schemeClr val="bg1">
                    <a:lumMod val="95000"/>
                  </a:schemeClr>
                </a:solidFill>
                <a:latin typeface="Calibri" panose="020F0502020204030204"/>
                <a:ea typeface="宋体" panose="02010600030101010101" pitchFamily="2" charset="-122"/>
              </a:rPr>
              <a:t>www.1ppt.com/ziliao/                PPT</a:t>
            </a:r>
            <a:r>
              <a:rPr lang="zh-CN" altLang="en-US" sz="135" dirty="0">
                <a:solidFill>
                  <a:schemeClr val="bg1">
                    <a:lumMod val="95000"/>
                  </a:schemeClr>
                </a:solidFill>
                <a:latin typeface="Calibri" panose="020F0502020204030204"/>
                <a:ea typeface="宋体" panose="02010600030101010101" pitchFamily="2" charset="-122"/>
              </a:rPr>
              <a:t>课件下载：</a:t>
            </a:r>
            <a:r>
              <a:rPr lang="en-US" altLang="zh-CN" sz="135" dirty="0">
                <a:solidFill>
                  <a:schemeClr val="bg1">
                    <a:lumMod val="95000"/>
                  </a:schemeClr>
                </a:solidFill>
                <a:latin typeface="Calibri" panose="020F0502020204030204"/>
                <a:ea typeface="宋体" panose="02010600030101010101" pitchFamily="2" charset="-122"/>
              </a:rPr>
              <a:t>www.1ppt.com/kejian/ </a:t>
            </a:r>
          </a:p>
          <a:p>
            <a:r>
              <a:rPr lang="zh-CN" altLang="en-US" sz="135" dirty="0">
                <a:solidFill>
                  <a:schemeClr val="bg1">
                    <a:lumMod val="95000"/>
                  </a:schemeClr>
                </a:solidFill>
                <a:latin typeface="Calibri" panose="020F0502020204030204"/>
                <a:ea typeface="宋体" panose="02010600030101010101" pitchFamily="2" charset="-122"/>
              </a:rPr>
              <a:t>范文下载：</a:t>
            </a:r>
            <a:r>
              <a:rPr lang="en-US" altLang="zh-CN" sz="135" dirty="0">
                <a:solidFill>
                  <a:schemeClr val="bg1">
                    <a:lumMod val="95000"/>
                  </a:schemeClr>
                </a:solidFill>
                <a:latin typeface="Calibri" panose="020F0502020204030204"/>
                <a:ea typeface="宋体" panose="02010600030101010101" pitchFamily="2" charset="-122"/>
              </a:rPr>
              <a:t>www.1ppt.com/fanwen/             </a:t>
            </a:r>
            <a:r>
              <a:rPr lang="zh-CN" altLang="en-US" sz="135" dirty="0">
                <a:solidFill>
                  <a:schemeClr val="bg1">
                    <a:lumMod val="95000"/>
                  </a:schemeClr>
                </a:solidFill>
                <a:latin typeface="Calibri" panose="020F0502020204030204"/>
                <a:ea typeface="宋体" panose="02010600030101010101" pitchFamily="2" charset="-122"/>
              </a:rPr>
              <a:t>试卷下载：</a:t>
            </a:r>
            <a:r>
              <a:rPr lang="en-US" altLang="zh-CN" sz="135" dirty="0">
                <a:solidFill>
                  <a:schemeClr val="bg1">
                    <a:lumMod val="95000"/>
                  </a:schemeClr>
                </a:solidFill>
                <a:latin typeface="Calibri" panose="020F0502020204030204"/>
                <a:ea typeface="宋体" panose="02010600030101010101" pitchFamily="2" charset="-122"/>
              </a:rPr>
              <a:t>www.1ppt.com/shiti/  </a:t>
            </a:r>
          </a:p>
          <a:p>
            <a:r>
              <a:rPr lang="zh-CN" altLang="en-US" sz="135" dirty="0">
                <a:solidFill>
                  <a:schemeClr val="bg1">
                    <a:lumMod val="95000"/>
                  </a:schemeClr>
                </a:solidFill>
                <a:latin typeface="Calibri" panose="020F0502020204030204"/>
                <a:ea typeface="宋体" panose="02010600030101010101" pitchFamily="2" charset="-122"/>
              </a:rPr>
              <a:t>教案下载：</a:t>
            </a:r>
            <a:r>
              <a:rPr lang="en-US" altLang="zh-CN" sz="135" dirty="0">
                <a:solidFill>
                  <a:schemeClr val="bg1">
                    <a:lumMod val="95000"/>
                  </a:schemeClr>
                </a:solidFill>
                <a:latin typeface="Calibri" panose="020F0502020204030204"/>
                <a:ea typeface="宋体" panose="02010600030101010101" pitchFamily="2" charset="-122"/>
              </a:rPr>
              <a:t>www.1ppt.com/jiaoan/        </a:t>
            </a:r>
          </a:p>
          <a:p>
            <a:r>
              <a:rPr lang="zh-CN" altLang="en-US" sz="135" dirty="0">
                <a:solidFill>
                  <a:schemeClr val="bg1">
                    <a:lumMod val="95000"/>
                  </a:schemeClr>
                </a:solidFill>
                <a:latin typeface="Calibri" panose="020F0502020204030204"/>
                <a:ea typeface="宋体" panose="02010600030101010101" pitchFamily="2" charset="-122"/>
              </a:rPr>
              <a:t>字体下载：</a:t>
            </a:r>
            <a:r>
              <a:rPr lang="en-US" altLang="zh-CN" sz="135" dirty="0">
                <a:solidFill>
                  <a:schemeClr val="bg1">
                    <a:lumMod val="95000"/>
                  </a:schemeClr>
                </a:solidFill>
                <a:latin typeface="Calibri" panose="020F0502020204030204"/>
                <a:ea typeface="宋体" panose="02010600030101010101" pitchFamily="2" charset="-122"/>
              </a:rPr>
              <a:t>www.1ppt.com/ziti/</a:t>
            </a:r>
          </a:p>
          <a:p>
            <a:r>
              <a:rPr lang="en-US" altLang="zh-CN" sz="135" dirty="0">
                <a:solidFill>
                  <a:schemeClr val="bg1">
                    <a:lumMod val="95000"/>
                  </a:schemeClr>
                </a:solidFill>
                <a:latin typeface="Calibri" panose="020F0502020204030204"/>
                <a:ea typeface="宋体" panose="02010600030101010101" pitchFamily="2" charset="-122"/>
              </a:rPr>
              <a:t> </a:t>
            </a:r>
            <a:endParaRPr lang="zh-CN" altLang="en-US" sz="135" dirty="0">
              <a:solidFill>
                <a:schemeClr val="bg1">
                  <a:lumMod val="95000"/>
                </a:schemeClr>
              </a:solidFill>
              <a:latin typeface="Calibri" panose="020F0502020204030204"/>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7CB5C9B-7A2F-495B-827F-598914EF85FC}"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60F2A35-9E72-421A-BED8-BEC8D1804D9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B5C9B-7A2F-495B-827F-598914EF85FC}" type="datetimeFigureOut">
              <a:rPr lang="zh-CN" altLang="en-US" smtClean="0"/>
              <a:t>2019/12/2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F2A35-9E72-421A-BED8-BEC8D1804D9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2019/12/2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2.jpe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13.xml"/><Relationship Id="rId5" Type="http://schemas.openxmlformats.org/officeDocument/2006/relationships/image" Target="../media/image127.png"/><Relationship Id="rId4" Type="http://schemas.openxmlformats.org/officeDocument/2006/relationships/image" Target="../media/image126.jpeg"/></Relationships>
</file>

<file path=ppt/slides/_rels/slide11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chart" Target="../charts/char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image.baidu.com/search/detail?ct=503316480&amp;z=undefined&amp;tn=baiduimagedetail&amp;ipn=d&amp;word=%E7%81%BF%E6%98%9F%E6%96%87%E5%8C%96&amp;step_word=&amp;ie=utf-8&amp;in=&amp;cl=2&amp;lm=-1&amp;st=undefined&amp;hd=undefined&amp;latest=undefined&amp;copyright=undefined&amp;cs=3441129507,577397032&amp;os=52451637,929789205&amp;simid=0,0&amp;pn=1&amp;rn=1&amp;di=101530&amp;ln=559&amp;fr=&amp;fmq=1574580948503_R&amp;fm=&amp;ic=undefined&amp;s=undefined&amp;se=&amp;sme=&amp;tab=0&amp;width=undefined&amp;height=undefined&amp;face=undefined&amp;is=0,0&amp;istype=0&amp;ist=&amp;jit=&amp;bdtype=0&amp;spn=0&amp;pi=0&amp;gsm=0&amp;objurl=http://5b0988e595225.cdn.sohucs.com/images/20180731/8293f09100f141d3a3aaa830593ace80.jpeg&amp;rpstart=0&amp;rpnum=0&amp;adpicid=0&amp;force=undefined" TargetMode="Externa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2.xml"/><Relationship Id="rId5" Type="http://schemas.openxmlformats.org/officeDocument/2006/relationships/image" Target="../media/image45.jpeg"/><Relationship Id="rId4" Type="http://schemas.openxmlformats.org/officeDocument/2006/relationships/hyperlink" Target="https://image.baidu.com/search/detail?ct=503316480&amp;z=&amp;tn=baiduimagedetail&amp;ipn=d&amp;word=%E5%A5%87%E8%91%A9%E8%AF%B4&amp;step_word=&amp;ie=utf-8&amp;in=&amp;cl=2&amp;lm=-1&amp;st=-1&amp;hd=&amp;latest=&amp;copyright=&amp;cs=278694246,2759557522&amp;os=2133950664,2362879911&amp;simid=113256177,671486643&amp;pn=2&amp;rn=1&amp;di=40730&amp;ln=1705&amp;fr=&amp;fmq=1574750155024_R&amp;ic=&amp;s=undefined&amp;se=&amp;sme=&amp;tab=0&amp;width=&amp;height=&amp;face=undefined&amp;is=0,0&amp;istype=2&amp;ist=&amp;jit=&amp;bdtype=11&amp;spn=0&amp;pi=0&amp;gsm=0&amp;objurl=http://wx1.sinaimg.cn/large/5e8f1117ly1fy34s1s8rkj20or0dx47n.jpg&amp;rpstart=0&amp;rpnum=0&amp;adpicid=0&amp;force=undefin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chart" Target="../charts/chart8.xml"/><Relationship Id="rId1" Type="http://schemas.openxmlformats.org/officeDocument/2006/relationships/slideLayout" Target="../slideLayouts/slideLayout12.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2.xml"/><Relationship Id="rId4" Type="http://schemas.openxmlformats.org/officeDocument/2006/relationships/chart" Target="../charts/chart12.xml"/></Relationships>
</file>

<file path=ppt/slides/_rels/slide33.xml.rels><?xml version="1.0" encoding="UTF-8" standalone="yes"?>
<Relationships xmlns="http://schemas.openxmlformats.org/package/2006/relationships"><Relationship Id="rId3" Type="http://schemas.openxmlformats.org/officeDocument/2006/relationships/hyperlink" Target="http://image.baidu.com/search/detail?ct=503316480&amp;z=undefined&amp;tn=baiduimagedetail&amp;ipn=d&amp;word=%E4%B8%AD%E5%9B%BD%E5%A5%BD%E5%A3%B0%E9%9F%B3%E4%B9%8B%E4%B8%BA%E4%BD%A0%E8%BD%AC%E8%BA%AB&amp;step_word=&amp;ie=utf-8&amp;in=&amp;cl=2&amp;lm=-1&amp;st=undefined&amp;hd=undefined&amp;latest=undefined&amp;copyright=undefined&amp;cs=907805045,370194250&amp;os=4274283445,1594002223&amp;simid=4109300049,493381462&amp;pn=0&amp;rn=1&amp;di=1870&amp;ln=410&amp;fr=&amp;fmq=1574750870496_R&amp;fm=&amp;ic=undefined&amp;s=undefined&amp;se=&amp;sme=&amp;tab=0&amp;width=undefined&amp;height=undefined&amp;face=undefined&amp;is=0,0&amp;istype=0&amp;ist=&amp;jit=&amp;bdtype=0&amp;spn=0&amp;pi=0&amp;gsm=0&amp;objurl=http://img.9ku.com/geshoutuji/singertuji/4/49030/49030_1.jpg&amp;rpstart=0&amp;rpnum=0&amp;adpicid=0&amp;force=undefined" TargetMode="External"/><Relationship Id="rId2" Type="http://schemas.openxmlformats.org/officeDocument/2006/relationships/image" Target="../media/image48.jpeg"/><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jpe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2.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jpe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1.png"/><Relationship Id="rId3" Type="http://schemas.openxmlformats.org/officeDocument/2006/relationships/diagramLayout" Target="../diagrams/layout2.xml"/><Relationship Id="rId7" Type="http://schemas.openxmlformats.org/officeDocument/2006/relationships/image" Target="../media/image78.png"/><Relationship Id="rId12" Type="http://schemas.openxmlformats.org/officeDocument/2006/relationships/image" Target="../media/image70.png"/><Relationship Id="rId2" Type="http://schemas.openxmlformats.org/officeDocument/2006/relationships/diagramData" Target="../diagrams/data2.xml"/><Relationship Id="rId16" Type="http://schemas.openxmlformats.org/officeDocument/2006/relationships/image" Target="../media/image83.png"/><Relationship Id="rId1" Type="http://schemas.openxmlformats.org/officeDocument/2006/relationships/slideLayout" Target="../slideLayouts/slideLayout12.xml"/><Relationship Id="rId6" Type="http://schemas.microsoft.com/office/2007/relationships/diagramDrawing" Target="../diagrams/drawing2.xml"/><Relationship Id="rId11" Type="http://schemas.openxmlformats.org/officeDocument/2006/relationships/image" Target="../media/image69.png"/><Relationship Id="rId5" Type="http://schemas.openxmlformats.org/officeDocument/2006/relationships/diagramColors" Target="../diagrams/colors2.xml"/><Relationship Id="rId15" Type="http://schemas.openxmlformats.org/officeDocument/2006/relationships/image" Target="../media/image82.png"/><Relationship Id="rId10" Type="http://schemas.openxmlformats.org/officeDocument/2006/relationships/image" Target="../media/image81.png"/><Relationship Id="rId4" Type="http://schemas.openxmlformats.org/officeDocument/2006/relationships/diagramQuickStyle" Target="../diagrams/quickStyle2.xml"/><Relationship Id="rId9" Type="http://schemas.openxmlformats.org/officeDocument/2006/relationships/image" Target="../media/image80.png"/><Relationship Id="rId14" Type="http://schemas.openxmlformats.org/officeDocument/2006/relationships/image" Target="../media/image72.jpeg"/></Relationships>
</file>

<file path=ppt/slides/_rels/slide4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5.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image" Target="../media/image83.png"/><Relationship Id="rId5" Type="http://schemas.openxmlformats.org/officeDocument/2006/relationships/diagramQuickStyle" Target="../diagrams/quickStyle3.xml"/><Relationship Id="rId15" Type="http://schemas.openxmlformats.org/officeDocument/2006/relationships/image" Target="../media/image86.png"/><Relationship Id="rId10" Type="http://schemas.openxmlformats.org/officeDocument/2006/relationships/image" Target="../media/image82.png"/><Relationship Id="rId4" Type="http://schemas.openxmlformats.org/officeDocument/2006/relationships/diagramLayout" Target="../diagrams/layout3.xml"/><Relationship Id="rId9" Type="http://schemas.openxmlformats.org/officeDocument/2006/relationships/image" Target="../media/image72.jpeg"/><Relationship Id="rId1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0.png"/><Relationship Id="rId7" Type="http://schemas.openxmlformats.org/officeDocument/2006/relationships/image" Target="../media/image71.png"/><Relationship Id="rId12"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89.png"/><Relationship Id="rId5" Type="http://schemas.openxmlformats.org/officeDocument/2006/relationships/image" Target="../media/image69.png"/><Relationship Id="rId10"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68.pn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1.png"/><Relationship Id="rId7"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p:cNvSpPr/>
          <p:nvPr/>
        </p:nvSpPr>
        <p:spPr>
          <a:xfrm rot="2675650">
            <a:off x="-3120093" y="-625481"/>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7" name="任意多边形: 形状 6"/>
          <p:cNvSpPr/>
          <p:nvPr/>
        </p:nvSpPr>
        <p:spPr>
          <a:xfrm rot="2675650">
            <a:off x="2096153" y="-4511701"/>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8" name="任意多边形: 形状 7"/>
          <p:cNvSpPr/>
          <p:nvPr/>
        </p:nvSpPr>
        <p:spPr>
          <a:xfrm rot="2675650">
            <a:off x="3950620" y="512924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9" name="任意多边形: 形状 8"/>
          <p:cNvSpPr/>
          <p:nvPr/>
        </p:nvSpPr>
        <p:spPr>
          <a:xfrm rot="2675650">
            <a:off x="6734928" y="554319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 name="矩形: 圆角 9"/>
          <p:cNvSpPr/>
          <p:nvPr/>
        </p:nvSpPr>
        <p:spPr>
          <a:xfrm rot="2554597">
            <a:off x="-2276732" y="1881024"/>
            <a:ext cx="3936437" cy="3744416"/>
          </a:xfrm>
          <a:prstGeom prst="roundRect">
            <a:avLst>
              <a:gd name="adj" fmla="val 15577"/>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3" name="矩形 12"/>
          <p:cNvSpPr/>
          <p:nvPr/>
        </p:nvSpPr>
        <p:spPr>
          <a:xfrm>
            <a:off x="6044491" y="2852936"/>
            <a:ext cx="6669949" cy="913007"/>
          </a:xfrm>
          <a:prstGeom prst="rect">
            <a:avLst/>
          </a:prstGeom>
        </p:spPr>
        <p:txBody>
          <a:bodyPr wrap="square">
            <a:spAutoFit/>
          </a:bodyPr>
          <a:lstStyle/>
          <a:p>
            <a:pPr>
              <a:defRPr/>
            </a:pPr>
            <a:r>
              <a:rPr lang="zh-CN" altLang="en-US" sz="5335" b="1" spc="400" dirty="0">
                <a:solidFill>
                  <a:srgbClr val="39425D"/>
                </a:solidFill>
                <a:latin typeface="微软雅黑" panose="020B0503020204020204" pitchFamily="34" charset="-122"/>
                <a:ea typeface="微软雅黑" panose="020B0503020204020204" pitchFamily="34" charset="-122"/>
                <a:cs typeface="+mn-ea"/>
                <a:sym typeface="+mn-lt"/>
              </a:rPr>
              <a:t>灿星文化审计分析</a:t>
            </a:r>
          </a:p>
        </p:txBody>
      </p:sp>
      <p:sp>
        <p:nvSpPr>
          <p:cNvPr id="11" name="Rectangle 17">
            <a:extLst>
              <a:ext uri="{FF2B5EF4-FFF2-40B4-BE49-F238E27FC236}">
                <a16:creationId xmlns:a16="http://schemas.microsoft.com/office/drawing/2014/main" id="{DCC7E865-A47A-41E7-AD87-281EA579CD42}"/>
              </a:ext>
            </a:extLst>
          </p:cNvPr>
          <p:cNvSpPr/>
          <p:nvPr/>
        </p:nvSpPr>
        <p:spPr>
          <a:xfrm>
            <a:off x="6839063" y="3912509"/>
            <a:ext cx="2935605" cy="461645"/>
          </a:xfrm>
          <a:prstGeom prst="rect">
            <a:avLst/>
          </a:prstGeom>
        </p:spPr>
        <p:txBody>
          <a:bodyPr wrap="none" lIns="192000" tIns="0" rIns="192000" bIns="0"/>
          <a:lstStyle/>
          <a:p>
            <a:pPr marL="342900" indent="-342900" defTabSz="1219200">
              <a:buFont typeface="Wingdings" panose="05000000000000000000" pitchFamily="2" charset="2"/>
              <a:buChar char="l"/>
            </a:pPr>
            <a:r>
              <a:rPr lang="zh-CN" altLang="en-US" sz="2000" b="1" dirty="0">
                <a:solidFill>
                  <a:schemeClr val="accent1"/>
                </a:solidFill>
                <a:latin typeface="微软雅黑" panose="020B0503020204020204" pitchFamily="34" charset="-122"/>
                <a:ea typeface="微软雅黑" panose="020B0503020204020204" pitchFamily="34" charset="-122"/>
                <a:cs typeface="+mn-ea"/>
                <a:sym typeface="+mn-lt"/>
              </a:rPr>
              <a:t>陈剑锋 管勇 蒋一民 刘婧 王馨瑶 杨舒晨</a:t>
            </a:r>
          </a:p>
        </p:txBody>
      </p:sp>
      <p:cxnSp>
        <p:nvCxnSpPr>
          <p:cNvPr id="3" name="直接连接符 2">
            <a:extLst>
              <a:ext uri="{FF2B5EF4-FFF2-40B4-BE49-F238E27FC236}">
                <a16:creationId xmlns:a16="http://schemas.microsoft.com/office/drawing/2014/main" id="{69AAF536-3B2E-4027-AB70-493706A35879}"/>
              </a:ext>
            </a:extLst>
          </p:cNvPr>
          <p:cNvCxnSpPr/>
          <p:nvPr/>
        </p:nvCxnSpPr>
        <p:spPr>
          <a:xfrm>
            <a:off x="8025320" y="3777010"/>
            <a:ext cx="378406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02 </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平台因素</a:t>
            </a:r>
          </a:p>
        </p:txBody>
      </p:sp>
      <p:graphicFrame>
        <p:nvGraphicFramePr>
          <p:cNvPr id="11" name="图表 10"/>
          <p:cNvGraphicFramePr/>
          <p:nvPr/>
        </p:nvGraphicFramePr>
        <p:xfrm>
          <a:off x="1386840" y="1188720"/>
          <a:ext cx="9197975" cy="5215255"/>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p:cNvSpPr txBox="1"/>
          <p:nvPr/>
        </p:nvSpPr>
        <p:spPr>
          <a:xfrm>
            <a:off x="3655060" y="471170"/>
            <a:ext cx="5154930" cy="460375"/>
          </a:xfrm>
          <a:prstGeom prst="rect">
            <a:avLst/>
          </a:prstGeom>
          <a:noFill/>
        </p:spPr>
        <p:txBody>
          <a:bodyPr wrap="square" rtlCol="0" anchor="t">
            <a:spAutoFit/>
          </a:bodyPr>
          <a:lstStyle/>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网络视频用户规模大，对文化内容需求大。</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19388" y="1266614"/>
            <a:ext cx="9326033" cy="472565"/>
          </a:xfrm>
          <a:prstGeom prst="rect">
            <a:avLst/>
          </a:prstGeom>
          <a:noFill/>
        </p:spPr>
        <p:txBody>
          <a:bodyPr wrap="square" rtlCol="0" anchor="t">
            <a:spAutoFit/>
          </a:bodyPr>
          <a:lstStyle/>
          <a:p>
            <a:pPr fontAlgn="auto">
              <a:lnSpc>
                <a:spcPct val="150000"/>
              </a:lnSpc>
            </a:pPr>
            <a:r>
              <a:rPr lang="zh-CN" altLang="en-US" sz="1865" dirty="0">
                <a:latin typeface="微软雅黑" panose="020B0503020204020204" pitchFamily="34" charset="-122"/>
                <a:ea typeface="微软雅黑" panose="020B0503020204020204" pitchFamily="34" charset="-122"/>
              </a:rPr>
              <a:t>据媒体报道，目前明星</a:t>
            </a:r>
            <a:r>
              <a:rPr lang="zh-CN" altLang="en-US" sz="1865" b="1" dirty="0">
                <a:solidFill>
                  <a:srgbClr val="C00000"/>
                </a:solidFill>
                <a:latin typeface="微软雅黑" panose="020B0503020204020204" pitchFamily="34" charset="-122"/>
                <a:ea typeface="微软雅黑" panose="020B0503020204020204" pitchFamily="34" charset="-122"/>
              </a:rPr>
              <a:t>综艺通告费</a:t>
            </a:r>
            <a:r>
              <a:rPr lang="zh-CN" altLang="en-US" sz="1865" dirty="0">
                <a:latin typeface="微软雅黑" panose="020B0503020204020204" pitchFamily="34" charset="-122"/>
                <a:ea typeface="微软雅黑" panose="020B0503020204020204" pitchFamily="34" charset="-122"/>
              </a:rPr>
              <a:t>一般分为4档：</a:t>
            </a:r>
          </a:p>
        </p:txBody>
      </p:sp>
      <p:sp>
        <p:nvSpPr>
          <p:cNvPr id="20" name="矩形 19"/>
          <p:cNvSpPr/>
          <p:nvPr/>
        </p:nvSpPr>
        <p:spPr>
          <a:xfrm>
            <a:off x="1019387" y="1723814"/>
            <a:ext cx="10796693" cy="2196627"/>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第一档是超一线明星，综艺片酬每期500万以上，一季的片酬就相当于拍了一部电影或者电视剧，大概是5000-8000万元；</a:t>
            </a:r>
          </a:p>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第二档是一线明星，一季的片酬1000-2000万，相当于两个广告代言；</a:t>
            </a:r>
          </a:p>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第三档是二线明星，参加一季综艺录制大概200-1000万；</a:t>
            </a:r>
          </a:p>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最后一档是三线或三线以下明星，参加一季综艺片酬大概是几十万。</a:t>
            </a:r>
          </a:p>
        </p:txBody>
      </p:sp>
      <p:sp>
        <p:nvSpPr>
          <p:cNvPr id="8" name="文本框 7"/>
          <p:cNvSpPr txBox="1"/>
          <p:nvPr/>
        </p:nvSpPr>
        <p:spPr>
          <a:xfrm>
            <a:off x="1480821" y="4449234"/>
            <a:ext cx="9681633" cy="903581"/>
          </a:xfrm>
          <a:prstGeom prst="rect">
            <a:avLst/>
          </a:prstGeom>
          <a:noFill/>
        </p:spPr>
        <p:txBody>
          <a:bodyPr wrap="square" rtlCol="0" anchor="t">
            <a:spAutoFit/>
          </a:bodyPr>
          <a:lstStyle/>
          <a:p>
            <a:pPr fontAlgn="auto">
              <a:lnSpc>
                <a:spcPct val="150000"/>
              </a:lnSpc>
            </a:pPr>
            <a:r>
              <a:rPr lang="zh-CN" altLang="en-US" sz="1865" dirty="0">
                <a:latin typeface="微软雅黑" panose="020B0503020204020204" pitchFamily="34" charset="-122"/>
                <a:ea typeface="微软雅黑" panose="020B0503020204020204" pitchFamily="34" charset="-122"/>
              </a:rPr>
              <a:t>网上曾爆出一份2013年华语女歌手吸金排行榜。其中，吴莫愁以最多的大牌商品代言排名第一，全年吸金高达</a:t>
            </a:r>
            <a:r>
              <a:rPr lang="zh-CN" altLang="en-US" sz="1865" b="1" dirty="0">
                <a:solidFill>
                  <a:srgbClr val="C00000"/>
                </a:solidFill>
                <a:latin typeface="微软雅黑" panose="020B0503020204020204" pitchFamily="34" charset="-122"/>
                <a:ea typeface="微软雅黑" panose="020B0503020204020204" pitchFamily="34" charset="-122"/>
              </a:rPr>
              <a:t>1.3亿</a:t>
            </a:r>
            <a:r>
              <a:rPr lang="zh-CN" altLang="en-US" sz="1865" dirty="0">
                <a:latin typeface="微软雅黑" panose="020B0503020204020204" pitchFamily="34" charset="-122"/>
                <a:ea typeface="微软雅黑" panose="020B0503020204020204" pitchFamily="34" charset="-122"/>
              </a:rPr>
              <a:t>元，超越王菲蔡依林，至少为公司带来了5000万元利润。</a:t>
            </a:r>
          </a:p>
        </p:txBody>
      </p:sp>
      <p:sp>
        <p:nvSpPr>
          <p:cNvPr id="9" name="Oval 59"/>
          <p:cNvSpPr/>
          <p:nvPr/>
        </p:nvSpPr>
        <p:spPr>
          <a:xfrm>
            <a:off x="806647" y="4449449"/>
            <a:ext cx="609600" cy="609600"/>
          </a:xfrm>
          <a:prstGeom prst="ellipse">
            <a:avLst/>
          </a:prstGeom>
          <a:solidFill>
            <a:schemeClr val="bg1"/>
          </a:solidFill>
          <a:ln w="12700" cap="flat" cmpd="sng" algn="ctr">
            <a:solidFill>
              <a:schemeClr val="accent1">
                <a:lumMod val="100000"/>
              </a:schemeClr>
            </a:solidFill>
            <a:prstDash val="solid"/>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1" name="Oval 60"/>
          <p:cNvSpPr/>
          <p:nvPr/>
        </p:nvSpPr>
        <p:spPr>
          <a:xfrm>
            <a:off x="892821" y="4535626"/>
            <a:ext cx="437252" cy="437252"/>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0" name="Title 1"/>
          <p:cNvSpPr txBox="1"/>
          <p:nvPr/>
        </p:nvSpPr>
        <p:spPr>
          <a:xfrm>
            <a:off x="806647" y="288036"/>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艺人经纪存在的审计风险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艺人合同价格</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63708" y="1210709"/>
            <a:ext cx="4239269" cy="461665"/>
          </a:xfrm>
          <a:prstGeom prst="rect">
            <a:avLst/>
          </a:prstGeom>
          <a:solidFill>
            <a:srgbClr val="39425D"/>
          </a:solidFill>
        </p:spPr>
        <p:txBody>
          <a:bodyPr wrap="square" rtlCol="0">
            <a:spAutoFit/>
          </a:bodyPr>
          <a:lstStyle/>
          <a:p>
            <a:pPr algn="ctr"/>
            <a:r>
              <a:rPr lang="zh-CN" altLang="en-US" sz="2400" b="1" dirty="0">
                <a:solidFill>
                  <a:schemeClr val="bg1"/>
                </a:solidFill>
              </a:rPr>
              <a:t>阴阳合同</a:t>
            </a:r>
          </a:p>
        </p:txBody>
      </p:sp>
      <p:sp>
        <p:nvSpPr>
          <p:cNvPr id="13" name="矩形 12"/>
          <p:cNvSpPr/>
          <p:nvPr/>
        </p:nvSpPr>
        <p:spPr>
          <a:xfrm>
            <a:off x="6140874" y="944034"/>
            <a:ext cx="5803053" cy="3920689"/>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“阴阳合同”是指合同当事人签订了两份不同的合同，一份“</a:t>
            </a:r>
            <a:r>
              <a:rPr lang="zh-CN" altLang="en-US" sz="1865" b="1" dirty="0">
                <a:solidFill>
                  <a:schemeClr val="tx1">
                    <a:lumMod val="75000"/>
                    <a:lumOff val="25000"/>
                  </a:schemeClr>
                </a:solidFill>
                <a:latin typeface="微软雅黑" panose="020B0503020204020204" pitchFamily="34" charset="-122"/>
                <a:ea typeface="微软雅黑" panose="020B0503020204020204" pitchFamily="34" charset="-122"/>
                <a:sym typeface="+mn-ea"/>
              </a:rPr>
              <a:t>明修栈道</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”，用于对外批准、备案等；一份“</a:t>
            </a:r>
            <a:r>
              <a:rPr lang="zh-CN" altLang="en-US" sz="1865" b="1" dirty="0">
                <a:solidFill>
                  <a:schemeClr val="tx1">
                    <a:lumMod val="75000"/>
                    <a:lumOff val="25000"/>
                  </a:schemeClr>
                </a:solidFill>
                <a:latin typeface="微软雅黑" panose="020B0503020204020204" pitchFamily="34" charset="-122"/>
                <a:ea typeface="微软雅黑" panose="020B0503020204020204" pitchFamily="34" charset="-122"/>
                <a:sym typeface="+mn-ea"/>
              </a:rPr>
              <a:t>暗渡陈仓</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”，用于对内真实交易。</a:t>
            </a: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例如，范冰冰在电影《大轰炸》拍摄过程中实际取得片酬3000万元，其中1000万元已经申报纳税，其余2000万元以拆分合同方式偷逃个人所得税618万元，少缴营业税及附加112万元，合计730万元。最终，范冰冰被责令按期缴纳税款、滞纳金、罚款8亿余元。</a:t>
            </a:r>
          </a:p>
        </p:txBody>
      </p:sp>
      <p:pic>
        <p:nvPicPr>
          <p:cNvPr id="2" name="图片 1"/>
          <p:cNvPicPr>
            <a:picLocks noChangeAspect="1"/>
          </p:cNvPicPr>
          <p:nvPr/>
        </p:nvPicPr>
        <p:blipFill>
          <a:blip r:embed="rId3"/>
          <a:stretch>
            <a:fillRect/>
          </a:stretch>
        </p:blipFill>
        <p:spPr>
          <a:xfrm>
            <a:off x="560493" y="2394373"/>
            <a:ext cx="5418667" cy="2489200"/>
          </a:xfrm>
          <a:prstGeom prst="rect">
            <a:avLst/>
          </a:prstGeom>
        </p:spPr>
      </p:pic>
      <p:sp>
        <p:nvSpPr>
          <p:cNvPr id="5" name="箭头: 下 10"/>
          <p:cNvSpPr/>
          <p:nvPr/>
        </p:nvSpPr>
        <p:spPr>
          <a:xfrm>
            <a:off x="8803641" y="4773507"/>
            <a:ext cx="769620" cy="642620"/>
          </a:xfrm>
          <a:prstGeom prst="downArrow">
            <a:avLst/>
          </a:prstGeom>
          <a:solidFill>
            <a:srgbClr val="39425D"/>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文本框 6"/>
          <p:cNvSpPr txBox="1"/>
          <p:nvPr/>
        </p:nvSpPr>
        <p:spPr>
          <a:xfrm>
            <a:off x="6516793" y="5416128"/>
            <a:ext cx="5344160" cy="1019125"/>
          </a:xfrm>
          <a:prstGeom prst="rect">
            <a:avLst/>
          </a:prstGeom>
          <a:noFill/>
          <a:ln w="9525">
            <a:noFill/>
          </a:ln>
        </p:spPr>
        <p:txBody>
          <a:bodyPr wrap="square">
            <a:spAutoFit/>
          </a:bodyPr>
          <a:lstStyle/>
          <a:p>
            <a:pPr>
              <a:lnSpc>
                <a:spcPct val="150000"/>
              </a:lnSpc>
            </a:pPr>
            <a:r>
              <a:rPr lang="zh-CN" altLang="en-US" sz="2135" b="1"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135"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：公司艺人是否存在类似</a:t>
            </a:r>
            <a:r>
              <a:rPr lang="en-US" altLang="zh-CN" sz="2135"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阴阳合同</a:t>
            </a:r>
            <a:r>
              <a:rPr lang="en-US" altLang="zh-CN" sz="2135"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的行为？</a:t>
            </a:r>
          </a:p>
        </p:txBody>
      </p:sp>
      <p:sp>
        <p:nvSpPr>
          <p:cNvPr id="8" name="Title 1"/>
          <p:cNvSpPr txBox="1"/>
          <p:nvPr/>
        </p:nvSpPr>
        <p:spPr>
          <a:xfrm>
            <a:off x="815413" y="144137"/>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艺人经纪存在的审计风险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阴阳合同</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11860" y="1216661"/>
            <a:ext cx="6163733" cy="4423833"/>
          </a:xfrm>
          <a:prstGeom prst="rect">
            <a:avLst/>
          </a:prstGeom>
          <a:noFill/>
          <a:ln>
            <a:noFill/>
          </a:ln>
        </p:spPr>
      </p:pic>
      <p:sp>
        <p:nvSpPr>
          <p:cNvPr id="2" name="椭圆 1"/>
          <p:cNvSpPr/>
          <p:nvPr/>
        </p:nvSpPr>
        <p:spPr>
          <a:xfrm>
            <a:off x="3567854" y="2241974"/>
            <a:ext cx="418253" cy="1086273"/>
          </a:xfrm>
          <a:prstGeom prst="ellipse">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p:cNvSpPr/>
          <p:nvPr/>
        </p:nvSpPr>
        <p:spPr>
          <a:xfrm>
            <a:off x="2554394" y="4018281"/>
            <a:ext cx="418253" cy="1086273"/>
          </a:xfrm>
          <a:prstGeom prst="ellipse">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1982894" y="2241974"/>
            <a:ext cx="418253" cy="1086273"/>
          </a:xfrm>
          <a:prstGeom prst="ellipse">
            <a:avLst/>
          </a:prstGeom>
          <a:noFill/>
          <a:ln>
            <a:solidFill>
              <a:srgbClr val="0070C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3567854" y="4018281"/>
            <a:ext cx="418253" cy="1086273"/>
          </a:xfrm>
          <a:prstGeom prst="ellipse">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1473200" y="4018281"/>
            <a:ext cx="418253" cy="1086273"/>
          </a:xfrm>
          <a:prstGeom prst="ellipse">
            <a:avLst/>
          </a:prstGeom>
          <a:noFill/>
          <a:ln>
            <a:solidFill>
              <a:srgbClr val="0070C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p:cNvSpPr/>
          <p:nvPr/>
        </p:nvSpPr>
        <p:spPr>
          <a:xfrm>
            <a:off x="7183120" y="1296247"/>
            <a:ext cx="4936067" cy="3920689"/>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梦响强音文化传播（上海）有限公司</a:t>
            </a: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上海灿腾文化传媒有限公司：2018 年6 月14 日成立，未开展业务</a:t>
            </a: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gn="just" defTabSz="609600">
              <a:lnSpc>
                <a:spcPct val="150000"/>
              </a:lnSpc>
              <a:buFont typeface="Arial" panose="020B0604020202020204" pitchFamily="34" charset="0"/>
              <a:buChar char="•"/>
              <a:defRPr/>
            </a:pP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梦响当然音乐文化传播（上海）有限公司  </a:t>
            </a: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星空时尚文化传播（上海）有限公司</a:t>
            </a: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晟星传媒（澳门）一人有限公司：2018 年5 月23 日成立，未开展业务</a:t>
            </a:r>
          </a:p>
        </p:txBody>
      </p:sp>
      <p:sp>
        <p:nvSpPr>
          <p:cNvPr id="15" name="文本框 14"/>
          <p:cNvSpPr txBox="1"/>
          <p:nvPr/>
        </p:nvSpPr>
        <p:spPr>
          <a:xfrm>
            <a:off x="7075594" y="1405467"/>
            <a:ext cx="2016899" cy="420564"/>
          </a:xfrm>
          <a:prstGeom prst="rect">
            <a:avLst/>
          </a:prstGeom>
          <a:noFill/>
        </p:spPr>
        <p:txBody>
          <a:bodyPr wrap="none" rtlCol="0" anchor="t">
            <a:spAutoFit/>
          </a:bodyPr>
          <a:lstStyle/>
          <a:p>
            <a:pPr marL="457200" indent="-457200" defTabSz="609600">
              <a:buFont typeface="Wingdings" panose="05000000000000000000" pitchFamily="2" charset="2"/>
              <a:buChar char="u"/>
              <a:defRPr/>
            </a:pPr>
            <a:r>
              <a:rPr lang="zh-CN" altLang="en-US" sz="2135" b="1"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sym typeface="+mn-ea"/>
              </a:rPr>
              <a:t>一级子公司</a:t>
            </a:r>
          </a:p>
        </p:txBody>
      </p:sp>
      <p:sp>
        <p:nvSpPr>
          <p:cNvPr id="17" name="文本框 16"/>
          <p:cNvSpPr txBox="1"/>
          <p:nvPr/>
        </p:nvSpPr>
        <p:spPr>
          <a:xfrm>
            <a:off x="7075594" y="3071707"/>
            <a:ext cx="2016899" cy="420564"/>
          </a:xfrm>
          <a:prstGeom prst="rect">
            <a:avLst/>
          </a:prstGeom>
          <a:noFill/>
        </p:spPr>
        <p:txBody>
          <a:bodyPr wrap="none" rtlCol="0" anchor="t">
            <a:spAutoFit/>
          </a:bodyPr>
          <a:lstStyle/>
          <a:p>
            <a:pPr marL="457200" indent="-457200" defTabSz="609600">
              <a:buFont typeface="Wingdings" panose="05000000000000000000" pitchFamily="2" charset="2"/>
              <a:buChar char="u"/>
              <a:defRPr/>
            </a:pPr>
            <a:r>
              <a:rPr lang="zh-CN" altLang="en-US" sz="2135" b="1"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sym typeface="+mn-ea"/>
              </a:rPr>
              <a:t>二级子公司</a:t>
            </a:r>
          </a:p>
        </p:txBody>
      </p:sp>
      <p:sp>
        <p:nvSpPr>
          <p:cNvPr id="12" name="Title 1"/>
          <p:cNvSpPr txBox="1"/>
          <p:nvPr/>
        </p:nvSpPr>
        <p:spPr>
          <a:xfrm>
            <a:off x="815414" y="234192"/>
            <a:ext cx="378429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艺人经纪存在的审计风险</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4" y="234192"/>
            <a:ext cx="378429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艺人经纪存在的审计风险</a:t>
            </a:r>
          </a:p>
        </p:txBody>
      </p:sp>
      <p:pic>
        <p:nvPicPr>
          <p:cNvPr id="2" name="图片 1"/>
          <p:cNvPicPr>
            <a:picLocks noChangeAspect="1"/>
          </p:cNvPicPr>
          <p:nvPr/>
        </p:nvPicPr>
        <p:blipFill>
          <a:blip r:embed="rId3"/>
          <a:stretch>
            <a:fillRect/>
          </a:stretch>
        </p:blipFill>
        <p:spPr>
          <a:xfrm>
            <a:off x="756074" y="1776307"/>
            <a:ext cx="5513493" cy="884767"/>
          </a:xfrm>
          <a:prstGeom prst="rect">
            <a:avLst/>
          </a:prstGeom>
        </p:spPr>
      </p:pic>
      <p:pic>
        <p:nvPicPr>
          <p:cNvPr id="3" name="图片 2"/>
          <p:cNvPicPr>
            <a:picLocks noChangeAspect="1"/>
          </p:cNvPicPr>
          <p:nvPr/>
        </p:nvPicPr>
        <p:blipFill>
          <a:blip r:embed="rId4"/>
          <a:stretch>
            <a:fillRect/>
          </a:stretch>
        </p:blipFill>
        <p:spPr>
          <a:xfrm>
            <a:off x="766234" y="2661074"/>
            <a:ext cx="5503333" cy="2849033"/>
          </a:xfrm>
          <a:prstGeom prst="rect">
            <a:avLst/>
          </a:prstGeom>
        </p:spPr>
      </p:pic>
      <p:sp>
        <p:nvSpPr>
          <p:cNvPr id="10" name="文本框 9"/>
          <p:cNvSpPr txBox="1"/>
          <p:nvPr/>
        </p:nvSpPr>
        <p:spPr>
          <a:xfrm>
            <a:off x="756074" y="1163263"/>
            <a:ext cx="4239269" cy="461665"/>
          </a:xfrm>
          <a:prstGeom prst="rect">
            <a:avLst/>
          </a:prstGeom>
          <a:solidFill>
            <a:srgbClr val="39425D"/>
          </a:solidFill>
        </p:spPr>
        <p:txBody>
          <a:bodyPr wrap="square" rtlCol="0">
            <a:spAutoFit/>
          </a:bodyPr>
          <a:lstStyle/>
          <a:p>
            <a:pPr algn="ctr"/>
            <a:r>
              <a:rPr lang="zh-CN" altLang="en-US" sz="2400" b="1" dirty="0">
                <a:solidFill>
                  <a:schemeClr val="bg1"/>
                </a:solidFill>
              </a:rPr>
              <a:t>星空华文</a:t>
            </a:r>
          </a:p>
        </p:txBody>
      </p:sp>
      <p:sp>
        <p:nvSpPr>
          <p:cNvPr id="11" name="箭头: 下 10"/>
          <p:cNvSpPr/>
          <p:nvPr/>
        </p:nvSpPr>
        <p:spPr>
          <a:xfrm>
            <a:off x="8352367" y="3700781"/>
            <a:ext cx="769620" cy="642620"/>
          </a:xfrm>
          <a:prstGeom prst="downArrow">
            <a:avLst/>
          </a:prstGeom>
          <a:solidFill>
            <a:srgbClr val="39425D"/>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6088381" y="4564381"/>
            <a:ext cx="5775113" cy="526747"/>
          </a:xfrm>
          <a:prstGeom prst="rect">
            <a:avLst/>
          </a:prstGeom>
          <a:noFill/>
          <a:ln w="9525">
            <a:noFill/>
          </a:ln>
        </p:spPr>
        <p:txBody>
          <a:bodyPr wrap="square">
            <a:spAutoFit/>
          </a:bodyPr>
          <a:lstStyle/>
          <a:p>
            <a:pPr indent="372745">
              <a:lnSpc>
                <a:spcPct val="150000"/>
              </a:lnSpc>
            </a:pPr>
            <a:r>
              <a:rPr lang="zh-CN" altLang="en-US" sz="2135" b="1"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135"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：星空华文是“空壳”公司吗？</a:t>
            </a:r>
            <a:endParaRPr lang="en-US" altLang="zh-CN" sz="213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6269567" y="890694"/>
            <a:ext cx="4936067" cy="2496261"/>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381000" indent="-381000" algn="just" defTabSz="609600">
              <a:lnSpc>
                <a:spcPct val="150000"/>
              </a:lnSpc>
              <a:buFont typeface="Arial" panose="020B0604020202020204" pitchFamily="34" charset="0"/>
              <a:buChar char="•"/>
              <a:defRPr/>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2014年成立却未开展业务</a:t>
            </a:r>
          </a:p>
          <a:p>
            <a:pPr marL="381000" indent="-381000" algn="just" defTabSz="609600">
              <a:lnSpc>
                <a:spcPct val="150000"/>
              </a:lnSpc>
              <a:buFont typeface="Arial" panose="020B0604020202020204" pitchFamily="34" charset="0"/>
              <a:buChar char="•"/>
              <a:defRPr/>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注册资本为子公司最低，仅100万</a:t>
            </a:r>
          </a:p>
          <a:p>
            <a:pPr marL="381000" indent="-381000" algn="just" defTabSz="609600">
              <a:lnSpc>
                <a:spcPct val="150000"/>
              </a:lnSpc>
              <a:buFont typeface="Arial" panose="020B0604020202020204" pitchFamily="34" charset="0"/>
              <a:buChar char="•"/>
              <a:defRPr/>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总资产数额低于</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20</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万，净资产为负</a:t>
            </a:r>
          </a:p>
          <a:p>
            <a:pPr marL="381000" indent="-381000" algn="just" defTabSz="609600">
              <a:lnSpc>
                <a:spcPct val="150000"/>
              </a:lnSpc>
              <a:buFont typeface="Arial" panose="020B0604020202020204" pitchFamily="34" charset="0"/>
              <a:buChar char="•"/>
              <a:defRPr/>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rPr>
              <a:t>连年净利润为负</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063708" y="1210709"/>
            <a:ext cx="4239269" cy="461665"/>
          </a:xfrm>
          <a:prstGeom prst="rect">
            <a:avLst/>
          </a:prstGeom>
          <a:solidFill>
            <a:srgbClr val="39425D"/>
          </a:solidFill>
        </p:spPr>
        <p:txBody>
          <a:bodyPr wrap="square" rtlCol="0">
            <a:spAutoFit/>
          </a:bodyPr>
          <a:lstStyle/>
          <a:p>
            <a:pPr algn="ctr"/>
            <a:r>
              <a:rPr lang="zh-CN" altLang="en-US" sz="2400" b="1" dirty="0">
                <a:solidFill>
                  <a:schemeClr val="bg1"/>
                </a:solidFill>
              </a:rPr>
              <a:t>晟星传媒</a:t>
            </a:r>
          </a:p>
        </p:txBody>
      </p:sp>
      <p:sp>
        <p:nvSpPr>
          <p:cNvPr id="11" name="箭头: 下 10"/>
          <p:cNvSpPr/>
          <p:nvPr/>
        </p:nvSpPr>
        <p:spPr>
          <a:xfrm>
            <a:off x="8352367" y="3700781"/>
            <a:ext cx="769620" cy="642620"/>
          </a:xfrm>
          <a:prstGeom prst="downArrow">
            <a:avLst/>
          </a:prstGeom>
          <a:solidFill>
            <a:srgbClr val="39425D"/>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6088381" y="4564381"/>
            <a:ext cx="5775113" cy="526747"/>
          </a:xfrm>
          <a:prstGeom prst="rect">
            <a:avLst/>
          </a:prstGeom>
          <a:noFill/>
          <a:ln w="9525">
            <a:noFill/>
          </a:ln>
        </p:spPr>
        <p:txBody>
          <a:bodyPr wrap="square">
            <a:spAutoFit/>
          </a:bodyPr>
          <a:lstStyle/>
          <a:p>
            <a:pPr indent="372745">
              <a:lnSpc>
                <a:spcPct val="150000"/>
              </a:lnSpc>
            </a:pPr>
            <a:r>
              <a:rPr lang="zh-CN" altLang="en-US" sz="2135" b="1"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135"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135" dirty="0">
                <a:sym typeface="+mn-ea"/>
              </a:rPr>
              <a:t>晟星传媒</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为什么要在澳门成立？</a:t>
            </a:r>
            <a:endParaRPr lang="en-US" altLang="zh-CN" sz="213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6349154" y="1701800"/>
            <a:ext cx="5803053" cy="1826975"/>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一人有限公司</a:t>
            </a:r>
          </a:p>
          <a:p>
            <a:pPr marL="381000" indent="-381000" algn="just" defTabSz="609600">
              <a:lnSpc>
                <a:spcPct val="150000"/>
              </a:lnSpc>
              <a:buFont typeface="Arial" panose="020B0604020202020204" pitchFamily="34" charset="0"/>
              <a:buChar char="•"/>
              <a:defRPr/>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注册资本仅</a:t>
            </a:r>
            <a:r>
              <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25000</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rPr>
              <a:t>澳门币，约等于 21815元</a:t>
            </a:r>
          </a:p>
          <a:p>
            <a:pPr marL="381000" indent="-381000" algn="just" defTabSz="609600">
              <a:lnSpc>
                <a:spcPct val="150000"/>
              </a:lnSpc>
              <a:buFont typeface="Arial" panose="020B0604020202020204" pitchFamily="34" charset="0"/>
              <a:buChar char="•"/>
              <a:defRPr/>
            </a:pP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6" name="图片 6"/>
          <p:cNvPicPr>
            <a:picLocks noChangeAspect="1"/>
          </p:cNvPicPr>
          <p:nvPr/>
        </p:nvPicPr>
        <p:blipFill>
          <a:blip r:embed="rId3"/>
          <a:stretch>
            <a:fillRect/>
          </a:stretch>
        </p:blipFill>
        <p:spPr>
          <a:xfrm>
            <a:off x="566420" y="1830493"/>
            <a:ext cx="5782733" cy="3810000"/>
          </a:xfrm>
          <a:prstGeom prst="rect">
            <a:avLst/>
          </a:prstGeom>
          <a:noFill/>
          <a:ln>
            <a:noFill/>
          </a:ln>
        </p:spPr>
      </p:pic>
      <p:sp>
        <p:nvSpPr>
          <p:cNvPr id="8" name="Title 1"/>
          <p:cNvSpPr txBox="1"/>
          <p:nvPr/>
        </p:nvSpPr>
        <p:spPr>
          <a:xfrm>
            <a:off x="621450" y="261901"/>
            <a:ext cx="378429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艺人经纪存在的审计风险</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3" y="144137"/>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艺人经纪存在的审计风险</a:t>
            </a:r>
            <a:r>
              <a:rPr lang="en-US" altLang="zh-CN" sz="2400" dirty="0">
                <a:solidFill>
                  <a:schemeClr val="tx1">
                    <a:lumMod val="65000"/>
                    <a:lumOff val="35000"/>
                  </a:schemeClr>
                </a:solidFill>
                <a:latin typeface="+mn-lt"/>
                <a:ea typeface="+mn-ea"/>
                <a:cs typeface="+mn-ea"/>
                <a:sym typeface="+mn-lt"/>
              </a:rPr>
              <a:t>——</a:t>
            </a:r>
            <a:r>
              <a:rPr lang="zh-CN" altLang="en-US" sz="2400" dirty="0">
                <a:solidFill>
                  <a:schemeClr val="tx1">
                    <a:lumMod val="65000"/>
                    <a:lumOff val="35000"/>
                  </a:schemeClr>
                </a:solidFill>
                <a:latin typeface="+mn-lt"/>
                <a:ea typeface="+mn-ea"/>
                <a:cs typeface="+mn-ea"/>
                <a:sym typeface="+mn-lt"/>
              </a:rPr>
              <a:t>大胆猜想，小心求证</a:t>
            </a:r>
          </a:p>
        </p:txBody>
      </p:sp>
      <p:grpSp>
        <p:nvGrpSpPr>
          <p:cNvPr id="3" name="12090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238951" y="2667101"/>
            <a:ext cx="1960767" cy="2014279"/>
            <a:chOff x="5115617" y="3339874"/>
            <a:chExt cx="1960767" cy="2014279"/>
          </a:xfrm>
        </p:grpSpPr>
        <p:sp>
          <p:nvSpPr>
            <p:cNvPr id="6" name="îṩ1íḍe"/>
            <p:cNvSpPr/>
            <p:nvPr/>
          </p:nvSpPr>
          <p:spPr>
            <a:xfrm>
              <a:off x="5115617" y="3339874"/>
              <a:ext cx="1960767" cy="1960765"/>
            </a:xfrm>
            <a:prstGeom prst="ellipse">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字魂59号-创粗黑" panose="00000500000000000000" charset="-122"/>
              </a:endParaRPr>
            </a:p>
          </p:txBody>
        </p:sp>
        <p:sp>
          <p:nvSpPr>
            <p:cNvPr id="8" name="íŝ1íḍè"/>
            <p:cNvSpPr/>
            <p:nvPr/>
          </p:nvSpPr>
          <p:spPr bwMode="auto">
            <a:xfrm>
              <a:off x="6760264" y="3350171"/>
              <a:ext cx="313798" cy="302243"/>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cs typeface="字魂59号-创粗黑" panose="00000500000000000000" charset="-122"/>
              </a:endParaRPr>
            </a:p>
          </p:txBody>
        </p:sp>
        <p:sp>
          <p:nvSpPr>
            <p:cNvPr id="10" name="ïšļíḓé"/>
            <p:cNvSpPr/>
            <p:nvPr/>
          </p:nvSpPr>
          <p:spPr bwMode="auto">
            <a:xfrm>
              <a:off x="5117941" y="3350171"/>
              <a:ext cx="313798" cy="302243"/>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cs typeface="字魂59号-创粗黑" panose="00000500000000000000" charset="-122"/>
              </a:endParaRPr>
            </a:p>
          </p:txBody>
        </p:sp>
        <p:sp>
          <p:nvSpPr>
            <p:cNvPr id="14" name="ïśļíḑê"/>
            <p:cNvSpPr/>
            <p:nvPr/>
          </p:nvSpPr>
          <p:spPr bwMode="auto">
            <a:xfrm>
              <a:off x="5117945" y="5051910"/>
              <a:ext cx="313798" cy="302243"/>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a:endParaRPr>
                <a:cs typeface="字魂59号-创粗黑" panose="00000500000000000000" charset="-122"/>
              </a:endParaRPr>
            </a:p>
          </p:txBody>
        </p:sp>
        <p:sp>
          <p:nvSpPr>
            <p:cNvPr id="15" name="iṩḻîḍè"/>
            <p:cNvSpPr/>
            <p:nvPr/>
          </p:nvSpPr>
          <p:spPr>
            <a:xfrm>
              <a:off x="5555940" y="4140727"/>
              <a:ext cx="1080120" cy="422866"/>
            </a:xfrm>
            <a:prstGeom prst="roundRect">
              <a:avLst>
                <a:gd name="adj" fmla="val 13693"/>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zh-CN" altLang="en-US" b="1" dirty="0">
                  <a:cs typeface="字魂59号-创粗黑" panose="00000500000000000000" charset="-122"/>
                </a:rPr>
                <a:t>目的</a:t>
              </a:r>
            </a:p>
          </p:txBody>
        </p:sp>
      </p:grpSp>
      <p:sp>
        <p:nvSpPr>
          <p:cNvPr id="47" name="Oval 23"/>
          <p:cNvSpPr>
            <a:spLocks noChangeAspect="1"/>
          </p:cNvSpPr>
          <p:nvPr/>
        </p:nvSpPr>
        <p:spPr bwMode="auto">
          <a:xfrm>
            <a:off x="4268842" y="3037561"/>
            <a:ext cx="1187235" cy="1186863"/>
          </a:xfrm>
          <a:prstGeom prst="ellipse">
            <a:avLst/>
          </a:prstGeom>
          <a:solidFill>
            <a:srgbClr val="2C37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contourW="12700"/>
          </a:bodyPr>
          <a:lstStyle/>
          <a:p>
            <a:pPr algn="ctr" defTabSz="1463040">
              <a:defRPr/>
            </a:pPr>
            <a:endParaRPr lang="bg-BG" sz="1200" dirty="0">
              <a:solidFill>
                <a:srgbClr val="FAFAFA"/>
              </a:solidFill>
              <a:latin typeface="字魂59号-创粗黑" panose="00000500000000000000" charset="-122"/>
              <a:ea typeface="字魂59号-创粗黑" panose="00000500000000000000" charset="-122"/>
              <a:cs typeface="字魂59号-创粗黑" panose="00000500000000000000" charset="-122"/>
            </a:endParaRPr>
          </a:p>
        </p:txBody>
      </p:sp>
      <p:sp>
        <p:nvSpPr>
          <p:cNvPr id="48" name="Oval 23"/>
          <p:cNvSpPr>
            <a:spLocks noChangeAspect="1"/>
          </p:cNvSpPr>
          <p:nvPr/>
        </p:nvSpPr>
        <p:spPr bwMode="auto">
          <a:xfrm>
            <a:off x="6923757" y="2997222"/>
            <a:ext cx="1187235" cy="1186863"/>
          </a:xfrm>
          <a:prstGeom prst="ellipse">
            <a:avLst/>
          </a:prstGeom>
          <a:solidFill>
            <a:srgbClr val="2C37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scene3d>
              <a:camera prst="orthographicFront"/>
              <a:lightRig rig="threePt" dir="t"/>
            </a:scene3d>
            <a:sp3d contourW="12700"/>
          </a:bodyPr>
          <a:lstStyle/>
          <a:p>
            <a:pPr algn="ctr" defTabSz="1463040">
              <a:defRPr/>
            </a:pPr>
            <a:endParaRPr lang="bg-BG" sz="1200" dirty="0">
              <a:solidFill>
                <a:srgbClr val="FAFAFA"/>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44" name="组合 8"/>
          <p:cNvGrpSpPr/>
          <p:nvPr/>
        </p:nvGrpSpPr>
        <p:grpSpPr bwMode="auto">
          <a:xfrm>
            <a:off x="1464570" y="2847706"/>
            <a:ext cx="2637134" cy="1181036"/>
            <a:chOff x="6738308" y="4313566"/>
            <a:chExt cx="1975240" cy="1182614"/>
          </a:xfrm>
        </p:grpSpPr>
        <p:sp>
          <p:nvSpPr>
            <p:cNvPr id="45" name="矩形 44"/>
            <p:cNvSpPr/>
            <p:nvPr/>
          </p:nvSpPr>
          <p:spPr>
            <a:xfrm>
              <a:off x="6738308" y="4623624"/>
              <a:ext cx="1975240" cy="872556"/>
            </a:xfrm>
            <a:prstGeom prst="rect">
              <a:avLst/>
            </a:prstGeom>
          </p:spPr>
          <p:txBody>
            <a:bodyPr wrap="square">
              <a:spAutoFit/>
              <a:scene3d>
                <a:camera prst="orthographicFront"/>
                <a:lightRig rig="threePt" dir="t"/>
              </a:scene3d>
              <a:sp3d contourW="12700"/>
            </a:bodyPr>
            <a:lstStyle/>
            <a:p>
              <a:pPr algn="just" defTabSz="609600">
                <a:lnSpc>
                  <a:spcPct val="150000"/>
                </a:lnSpc>
                <a:defRPr/>
              </a:pPr>
              <a:r>
                <a:rPr lang="zh-CN" altLang="en-US" dirty="0">
                  <a:latin typeface="+mn-ea"/>
                  <a:sym typeface="+mn-ea"/>
                </a:rPr>
                <a:t>其一，转移收入、虚列成本，最终规避税收等</a:t>
              </a:r>
              <a:r>
                <a:rPr lang="zh-CN" altLang="zh-CN" dirty="0">
                  <a:latin typeface="+mn-ea"/>
                </a:rPr>
                <a:t> 。</a:t>
              </a:r>
              <a:endParaRPr lang="zh-CN" altLang="en-US" sz="1100" dirty="0">
                <a:solidFill>
                  <a:schemeClr val="tx1">
                    <a:lumMod val="75000"/>
                    <a:lumOff val="25000"/>
                  </a:schemeClr>
                </a:solidFill>
                <a:latin typeface="+mn-ea"/>
                <a:cs typeface="字魂59号-创粗黑" panose="00000500000000000000" charset="-122"/>
              </a:endParaRPr>
            </a:p>
          </p:txBody>
        </p:sp>
        <p:sp>
          <p:nvSpPr>
            <p:cNvPr id="46" name="矩形 45"/>
            <p:cNvSpPr/>
            <p:nvPr/>
          </p:nvSpPr>
          <p:spPr>
            <a:xfrm>
              <a:off x="6996860" y="4313566"/>
              <a:ext cx="1714678" cy="400645"/>
            </a:xfrm>
            <a:prstGeom prst="rect">
              <a:avLst/>
            </a:prstGeom>
          </p:spPr>
          <p:txBody>
            <a:bodyPr>
              <a:spAutoFit/>
              <a:scene3d>
                <a:camera prst="orthographicFront"/>
                <a:lightRig rig="threePt" dir="t"/>
              </a:scene3d>
              <a:sp3d contourW="12700"/>
            </a:bodyPr>
            <a:lstStyle/>
            <a:p>
              <a:pPr algn="r" defTabSz="609600">
                <a:defRPr/>
              </a:pPr>
              <a:r>
                <a:rPr lang="zh-CN" altLang="en-US" sz="2000" b="1"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规避税收</a:t>
              </a:r>
            </a:p>
          </p:txBody>
        </p:sp>
      </p:grpSp>
      <p:grpSp>
        <p:nvGrpSpPr>
          <p:cNvPr id="35" name="组合 8"/>
          <p:cNvGrpSpPr/>
          <p:nvPr/>
        </p:nvGrpSpPr>
        <p:grpSpPr bwMode="auto">
          <a:xfrm>
            <a:off x="8444202" y="2856247"/>
            <a:ext cx="2726114" cy="1258838"/>
            <a:chOff x="6003923" y="4322116"/>
            <a:chExt cx="2047278" cy="1260521"/>
          </a:xfrm>
        </p:grpSpPr>
        <p:sp>
          <p:nvSpPr>
            <p:cNvPr id="36" name="矩形 35"/>
            <p:cNvSpPr/>
            <p:nvPr/>
          </p:nvSpPr>
          <p:spPr>
            <a:xfrm>
              <a:off x="6025931" y="4710080"/>
              <a:ext cx="2025270" cy="872557"/>
            </a:xfrm>
            <a:prstGeom prst="rect">
              <a:avLst/>
            </a:prstGeom>
          </p:spPr>
          <p:txBody>
            <a:bodyPr wrap="square">
              <a:spAutoFit/>
              <a:scene3d>
                <a:camera prst="orthographicFront"/>
                <a:lightRig rig="threePt" dir="t"/>
              </a:scene3d>
              <a:sp3d contourW="12700"/>
            </a:bodyPr>
            <a:lstStyle/>
            <a:p>
              <a:pPr defTabSz="609600">
                <a:lnSpc>
                  <a:spcPct val="150000"/>
                </a:lnSpc>
                <a:defRPr/>
              </a:pPr>
              <a:r>
                <a:rPr lang="zh-CN" altLang="en-US" dirty="0">
                  <a:latin typeface="+mn-ea"/>
                  <a:sym typeface="+mn-ea"/>
                </a:rPr>
                <a:t>其二，洗一下不合法不合规定的钱。</a:t>
              </a:r>
              <a:endParaRPr lang="zh-CN" altLang="en-US" dirty="0">
                <a:solidFill>
                  <a:schemeClr val="tx1">
                    <a:lumMod val="75000"/>
                    <a:lumOff val="25000"/>
                  </a:schemeClr>
                </a:solidFill>
                <a:latin typeface="+mn-ea"/>
                <a:cs typeface="字魂59号-创粗黑" panose="00000500000000000000" charset="-122"/>
              </a:endParaRPr>
            </a:p>
          </p:txBody>
        </p:sp>
        <p:sp>
          <p:nvSpPr>
            <p:cNvPr id="37" name="矩形 36"/>
            <p:cNvSpPr/>
            <p:nvPr/>
          </p:nvSpPr>
          <p:spPr>
            <a:xfrm>
              <a:off x="6003923" y="4322116"/>
              <a:ext cx="1714678" cy="400645"/>
            </a:xfrm>
            <a:prstGeom prst="rect">
              <a:avLst/>
            </a:prstGeom>
          </p:spPr>
          <p:txBody>
            <a:bodyPr>
              <a:spAutoFit/>
              <a:scene3d>
                <a:camera prst="orthographicFront"/>
                <a:lightRig rig="threePt" dir="t"/>
              </a:scene3d>
              <a:sp3d contourW="12700"/>
            </a:bodyPr>
            <a:lstStyle/>
            <a:p>
              <a:pPr defTabSz="609600">
                <a:defRPr/>
              </a:pPr>
              <a:r>
                <a:rPr lang="zh-CN" altLang="en-US" sz="2000" b="1" dirty="0">
                  <a:solidFill>
                    <a:schemeClr val="tx1">
                      <a:lumMod val="85000"/>
                      <a:lumOff val="15000"/>
                    </a:schemeClr>
                  </a:solidFill>
                  <a:latin typeface="+mn-ea"/>
                  <a:cs typeface="字魂59号-创粗黑" panose="00000500000000000000" charset="-122"/>
                </a:rPr>
                <a:t>洗钱</a:t>
              </a:r>
            </a:p>
          </p:txBody>
        </p:sp>
      </p:grpSp>
      <p:sp>
        <p:nvSpPr>
          <p:cNvPr id="21" name="矩形 20"/>
          <p:cNvSpPr/>
          <p:nvPr/>
        </p:nvSpPr>
        <p:spPr>
          <a:xfrm>
            <a:off x="4310535" y="1117394"/>
            <a:ext cx="3696547" cy="502766"/>
          </a:xfrm>
          <a:prstGeom prst="rect">
            <a:avLst/>
          </a:prstGeom>
        </p:spPr>
        <p:txBody>
          <a:bodyPr wrap="square">
            <a:spAutoFit/>
            <a:scene3d>
              <a:camera prst="orthographicFront"/>
              <a:lightRig rig="threePt" dir="t"/>
            </a:scene3d>
            <a:sp3d contourW="12700"/>
          </a:bodyPr>
          <a:lstStyle/>
          <a:p>
            <a:pPr marL="457200" indent="-457200" defTabSz="609600">
              <a:buFont typeface="Wingdings" panose="05000000000000000000" pitchFamily="2" charset="2"/>
              <a:buChar char="u"/>
              <a:defRPr/>
            </a:pPr>
            <a:r>
              <a:rPr lang="zh-CN" altLang="en-US"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演艺圈的空壳公司</a:t>
            </a:r>
            <a:endParaRPr lang="zh-CN" altLang="en-US" sz="2665" b="1"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13646" y="1538732"/>
            <a:ext cx="10796693" cy="1765612"/>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演艺圈的空壳公司，可能比其他行业要更为常见。</a:t>
            </a:r>
          </a:p>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艺人与某公司签合同，薪酬600</a:t>
            </a:r>
            <a:r>
              <a:rPr lang="en-US" altLang="zh-CN"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万。</a:t>
            </a:r>
          </a:p>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艺人</a:t>
            </a: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不用自己身份证和名字，而是注册一家连工作人员可能都没有的空壳公司，然后通过这个公司签合同。</a:t>
            </a:r>
          </a:p>
        </p:txBody>
      </p:sp>
      <p:sp>
        <p:nvSpPr>
          <p:cNvPr id="21" name="矩形 20"/>
          <p:cNvSpPr/>
          <p:nvPr/>
        </p:nvSpPr>
        <p:spPr>
          <a:xfrm>
            <a:off x="717973" y="957083"/>
            <a:ext cx="4525433" cy="502766"/>
          </a:xfrm>
          <a:prstGeom prst="rect">
            <a:avLst/>
          </a:prstGeom>
        </p:spPr>
        <p:txBody>
          <a:bodyPr wrap="square">
            <a:spAutoFit/>
            <a:scene3d>
              <a:camera prst="orthographicFront"/>
              <a:lightRig rig="threePt" dir="t"/>
            </a:scene3d>
            <a:sp3d contourW="12700"/>
          </a:bodyPr>
          <a:lstStyle/>
          <a:p>
            <a:pPr marL="457200" indent="-457200" defTabSz="609600">
              <a:buFont typeface="Wingdings" panose="05000000000000000000" pitchFamily="2" charset="2"/>
              <a:buChar char="u"/>
              <a:defRPr/>
            </a:pPr>
            <a:r>
              <a:rPr lang="zh-CN" altLang="en-US"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演艺圈的空壳公司</a:t>
            </a:r>
            <a:r>
              <a:rPr lang="en-US" altLang="zh-CN"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避税</a:t>
            </a:r>
          </a:p>
        </p:txBody>
      </p:sp>
      <p:sp>
        <p:nvSpPr>
          <p:cNvPr id="3" name="文本框 2"/>
          <p:cNvSpPr txBox="1"/>
          <p:nvPr/>
        </p:nvSpPr>
        <p:spPr>
          <a:xfrm>
            <a:off x="4681220" y="4754034"/>
            <a:ext cx="2352040" cy="338554"/>
          </a:xfrm>
          <a:prstGeom prst="rect">
            <a:avLst/>
          </a:prstGeom>
          <a:noFill/>
          <a:ln>
            <a:solidFill>
              <a:srgbClr val="39425D"/>
            </a:solidFill>
          </a:ln>
        </p:spPr>
        <p:txBody>
          <a:bodyPr wrap="square" rtlCol="0" anchor="t">
            <a:spAutoFit/>
          </a:bodyPr>
          <a:lstStyle/>
          <a:p>
            <a:pPr algn="just" defTabSz="609600">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公司收入扣除相关费用</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72640" y="3525520"/>
            <a:ext cx="1210588" cy="338554"/>
          </a:xfrm>
          <a:prstGeom prst="rect">
            <a:avLst/>
          </a:prstGeom>
          <a:noFill/>
          <a:ln>
            <a:solidFill>
              <a:srgbClr val="39425D"/>
            </a:solidFill>
          </a:ln>
          <a:extLst>
            <a:ext uri="{909E8E84-426E-40DD-AFC4-6F175D3DCCD1}">
              <a14:hiddenFill xmlns:a14="http://schemas.microsoft.com/office/drawing/2010/main">
                <a:solidFill>
                  <a:srgbClr val="39425D"/>
                </a:solidFill>
              </a14:hiddenFill>
            </a:ext>
          </a:extLst>
        </p:spPr>
        <p:txBody>
          <a:bodyPr wrap="none" rtlCol="0" anchor="t">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直接签合同</a:t>
            </a:r>
          </a:p>
        </p:txBody>
      </p:sp>
      <p:cxnSp>
        <p:nvCxnSpPr>
          <p:cNvPr id="5" name="直接箭头连接符 4"/>
          <p:cNvCxnSpPr/>
          <p:nvPr/>
        </p:nvCxnSpPr>
        <p:spPr>
          <a:xfrm flipV="1">
            <a:off x="3332481" y="3721100"/>
            <a:ext cx="942340" cy="50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4274820" y="3525521"/>
            <a:ext cx="1937173" cy="338554"/>
          </a:xfrm>
          <a:prstGeom prst="rect">
            <a:avLst/>
          </a:prstGeom>
          <a:noFill/>
          <a:ln>
            <a:solidFill>
              <a:srgbClr val="39425D"/>
            </a:solidFill>
          </a:ln>
        </p:spPr>
        <p:txBody>
          <a:bodyPr wrap="square" rtlCol="0" anchor="t">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劳务报酬扣除</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072641" y="4754034"/>
            <a:ext cx="1620957" cy="338554"/>
          </a:xfrm>
          <a:prstGeom prst="rect">
            <a:avLst/>
          </a:prstGeom>
          <a:noFill/>
          <a:ln>
            <a:solidFill>
              <a:srgbClr val="39425D"/>
            </a:solidFill>
          </a:ln>
        </p:spPr>
        <p:txBody>
          <a:bodyPr wrap="none" rtlCol="0" anchor="t">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通过公司签合同</a:t>
            </a:r>
          </a:p>
        </p:txBody>
      </p:sp>
      <p:sp>
        <p:nvSpPr>
          <p:cNvPr id="11" name="箭头: 下 7"/>
          <p:cNvSpPr/>
          <p:nvPr/>
        </p:nvSpPr>
        <p:spPr>
          <a:xfrm flipV="1">
            <a:off x="5660814" y="5121488"/>
            <a:ext cx="392007" cy="568113"/>
          </a:xfrm>
          <a:prstGeom prst="downArrow">
            <a:avLst/>
          </a:prstGeom>
          <a:solidFill>
            <a:srgbClr val="39425D"/>
          </a:solidFill>
          <a:ln w="6350">
            <a:solidFill>
              <a:srgbClr val="39425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文本框 11"/>
          <p:cNvSpPr txBox="1"/>
          <p:nvPr/>
        </p:nvSpPr>
        <p:spPr>
          <a:xfrm>
            <a:off x="966047" y="4164754"/>
            <a:ext cx="595035" cy="338554"/>
          </a:xfrm>
          <a:prstGeom prst="rect">
            <a:avLst/>
          </a:prstGeom>
          <a:noFill/>
          <a:ln>
            <a:solidFill>
              <a:srgbClr val="39425D"/>
            </a:solidFill>
          </a:ln>
        </p:spPr>
        <p:txBody>
          <a:bodyPr wrap="none" rtlCol="0" anchor="t">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艺人</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左大括号 12"/>
          <p:cNvSpPr/>
          <p:nvPr/>
        </p:nvSpPr>
        <p:spPr>
          <a:xfrm>
            <a:off x="1616288" y="3676227"/>
            <a:ext cx="456353" cy="1344507"/>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 name="文本框 13"/>
          <p:cNvSpPr txBox="1"/>
          <p:nvPr/>
        </p:nvSpPr>
        <p:spPr>
          <a:xfrm>
            <a:off x="4157134" y="5770034"/>
            <a:ext cx="3399367" cy="787523"/>
          </a:xfrm>
          <a:prstGeom prst="rect">
            <a:avLst/>
          </a:prstGeom>
          <a:noFill/>
          <a:ln w="3175">
            <a:solidFill>
              <a:schemeClr val="tx1"/>
            </a:solidFill>
            <a:prstDash val="sysDash"/>
          </a:ln>
        </p:spPr>
        <p:txBody>
          <a:bodyPr wrap="square" rtlCol="0" anchor="t">
            <a:spAutoFit/>
          </a:bodyPr>
          <a:lstStyle/>
          <a:p>
            <a:pPr fontAlgn="auto">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比如材料费、员工薪酬等相关费用，尽管这些费用可能没有发生。</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flipV="1">
            <a:off x="6216227" y="3726180"/>
            <a:ext cx="942340" cy="50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7158567" y="3539914"/>
            <a:ext cx="2335107" cy="338554"/>
          </a:xfrm>
          <a:prstGeom prst="rect">
            <a:avLst/>
          </a:prstGeom>
          <a:noFill/>
          <a:ln>
            <a:solidFill>
              <a:srgbClr val="39425D"/>
            </a:solidFill>
          </a:ln>
        </p:spPr>
        <p:txBody>
          <a:bodyPr wrap="square" rtlCol="0" anchor="t">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应纳税额1919</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a:t>
            </a:r>
          </a:p>
        </p:txBody>
      </p:sp>
      <p:cxnSp>
        <p:nvCxnSpPr>
          <p:cNvPr id="18" name="直接箭头连接符 17"/>
          <p:cNvCxnSpPr/>
          <p:nvPr/>
        </p:nvCxnSpPr>
        <p:spPr>
          <a:xfrm flipV="1">
            <a:off x="3738881" y="4935220"/>
            <a:ext cx="942340" cy="50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7033261" y="4940300"/>
            <a:ext cx="942340" cy="50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7975600" y="4759114"/>
            <a:ext cx="1937173" cy="338554"/>
          </a:xfrm>
          <a:prstGeom prst="rect">
            <a:avLst/>
          </a:prstGeom>
          <a:noFill/>
          <a:ln>
            <a:solidFill>
              <a:srgbClr val="39425D"/>
            </a:solidFill>
          </a:ln>
        </p:spPr>
        <p:txBody>
          <a:bodyPr wrap="square" rtlCol="0" anchor="t">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应纳税额</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a:t>
            </a:r>
          </a:p>
        </p:txBody>
      </p:sp>
      <p:sp>
        <p:nvSpPr>
          <p:cNvPr id="23" name="箭头: 下 7"/>
          <p:cNvSpPr/>
          <p:nvPr/>
        </p:nvSpPr>
        <p:spPr>
          <a:xfrm rot="10800000">
            <a:off x="7308427" y="4597401"/>
            <a:ext cx="252307" cy="337820"/>
          </a:xfrm>
          <a:prstGeom prst="downArrow">
            <a:avLst/>
          </a:prstGeom>
          <a:solidFill>
            <a:srgbClr val="39425D"/>
          </a:solidFill>
          <a:ln w="6350">
            <a:solidFill>
              <a:srgbClr val="39425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文本框 24"/>
          <p:cNvSpPr txBox="1"/>
          <p:nvPr/>
        </p:nvSpPr>
        <p:spPr>
          <a:xfrm>
            <a:off x="6754707" y="4164754"/>
            <a:ext cx="1615440" cy="338554"/>
          </a:xfrm>
          <a:prstGeom prst="rect">
            <a:avLst/>
          </a:prstGeom>
          <a:noFill/>
          <a:ln>
            <a:solidFill>
              <a:srgbClr val="39425D"/>
            </a:solidFill>
            <a:prstDash val="sysDash"/>
          </a:ln>
        </p:spPr>
        <p:txBody>
          <a:bodyPr wrap="square" rtlCol="0" anchor="t">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假设剩余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万</a:t>
            </a:r>
          </a:p>
        </p:txBody>
      </p:sp>
      <p:sp>
        <p:nvSpPr>
          <p:cNvPr id="27" name="右大括号 26"/>
          <p:cNvSpPr/>
          <p:nvPr/>
        </p:nvSpPr>
        <p:spPr>
          <a:xfrm>
            <a:off x="10033847" y="3600873"/>
            <a:ext cx="287867" cy="13445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文本框 27"/>
          <p:cNvSpPr txBox="1"/>
          <p:nvPr/>
        </p:nvSpPr>
        <p:spPr>
          <a:xfrm>
            <a:off x="10321714" y="3966633"/>
            <a:ext cx="1634913" cy="666977"/>
          </a:xfrm>
          <a:prstGeom prst="rect">
            <a:avLst/>
          </a:prstGeom>
          <a:noFill/>
          <a:ln>
            <a:noFill/>
          </a:ln>
        </p:spPr>
        <p:txBody>
          <a:bodyPr wrap="square" rtlCol="0" anchor="t">
            <a:spAutoFit/>
          </a:bodyPr>
          <a:lstStyle/>
          <a:p>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少交税费</a:t>
            </a:r>
            <a:r>
              <a:rPr lang="en-US" altLang="zh-CN" sz="1865" dirty="0">
                <a:solidFill>
                  <a:srgbClr val="C00000"/>
                </a:solidFill>
                <a:latin typeface="微软雅黑" panose="020B0503020204020204" pitchFamily="34" charset="-122"/>
                <a:ea typeface="微软雅黑" panose="020B0503020204020204" pitchFamily="34" charset="-122"/>
              </a:rPr>
              <a:t>1916.8</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万元</a:t>
            </a:r>
          </a:p>
        </p:txBody>
      </p:sp>
      <p:sp>
        <p:nvSpPr>
          <p:cNvPr id="26" name="Title 1"/>
          <p:cNvSpPr txBox="1"/>
          <p:nvPr/>
        </p:nvSpPr>
        <p:spPr>
          <a:xfrm>
            <a:off x="813646" y="295229"/>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艺人经纪存在的审计风险</a:t>
            </a:r>
            <a:r>
              <a:rPr lang="en-US" altLang="zh-CN" sz="2400" dirty="0">
                <a:solidFill>
                  <a:schemeClr val="tx1">
                    <a:lumMod val="65000"/>
                    <a:lumOff val="35000"/>
                  </a:schemeClr>
                </a:solidFill>
                <a:latin typeface="+mn-lt"/>
                <a:ea typeface="+mn-ea"/>
                <a:cs typeface="+mn-ea"/>
                <a:sym typeface="+mn-lt"/>
              </a:rPr>
              <a:t>——</a:t>
            </a:r>
            <a:r>
              <a:rPr lang="zh-CN" altLang="en-US" sz="2400" dirty="0">
                <a:solidFill>
                  <a:schemeClr val="tx1">
                    <a:lumMod val="65000"/>
                    <a:lumOff val="35000"/>
                  </a:schemeClr>
                </a:solidFill>
                <a:latin typeface="+mn-lt"/>
                <a:ea typeface="+mn-ea"/>
                <a:cs typeface="+mn-ea"/>
                <a:sym typeface="+mn-lt"/>
              </a:rPr>
              <a:t>大胆猜想，小心求证</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077441" y="884017"/>
            <a:ext cx="4557607" cy="502766"/>
          </a:xfrm>
          <a:prstGeom prst="rect">
            <a:avLst/>
          </a:prstGeom>
        </p:spPr>
        <p:txBody>
          <a:bodyPr wrap="square">
            <a:spAutoFit/>
            <a:scene3d>
              <a:camera prst="orthographicFront"/>
              <a:lightRig rig="threePt" dir="t"/>
            </a:scene3d>
            <a:sp3d contourW="12700"/>
          </a:bodyPr>
          <a:lstStyle/>
          <a:p>
            <a:pPr marL="457200" indent="-457200" defTabSz="609600">
              <a:buFont typeface="Wingdings" panose="05000000000000000000" pitchFamily="2" charset="2"/>
              <a:buChar char="u"/>
              <a:defRPr/>
            </a:pPr>
            <a:r>
              <a:rPr lang="zh-CN" altLang="en-US"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演艺圈的空壳公司</a:t>
            </a:r>
            <a:r>
              <a:rPr lang="en-US" altLang="zh-CN"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6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洗钱</a:t>
            </a:r>
          </a:p>
        </p:txBody>
      </p:sp>
      <p:grpSp>
        <p:nvGrpSpPr>
          <p:cNvPr id="9" name="Group 3"/>
          <p:cNvGrpSpPr/>
          <p:nvPr/>
        </p:nvGrpSpPr>
        <p:grpSpPr>
          <a:xfrm>
            <a:off x="590973" y="2294467"/>
            <a:ext cx="2812627" cy="3351107"/>
            <a:chOff x="8093000" y="1688629"/>
            <a:chExt cx="3506788" cy="4271691"/>
          </a:xfrm>
        </p:grpSpPr>
        <p:sp>
          <p:nvSpPr>
            <p:cNvPr id="10" name="Freeform 68"/>
            <p:cNvSpPr/>
            <p:nvPr/>
          </p:nvSpPr>
          <p:spPr bwMode="auto">
            <a:xfrm>
              <a:off x="9993238" y="2958358"/>
              <a:ext cx="1066800" cy="895350"/>
            </a:xfrm>
            <a:custGeom>
              <a:avLst/>
              <a:gdLst>
                <a:gd name="T0" fmla="*/ 189 w 672"/>
                <a:gd name="T1" fmla="*/ 564 h 564"/>
                <a:gd name="T2" fmla="*/ 189 w 672"/>
                <a:gd name="T3" fmla="*/ 564 h 564"/>
                <a:gd name="T4" fmla="*/ 0 w 672"/>
                <a:gd name="T5" fmla="*/ 564 h 564"/>
                <a:gd name="T6" fmla="*/ 0 w 672"/>
                <a:gd name="T7" fmla="*/ 415 h 564"/>
                <a:gd name="T8" fmla="*/ 0 w 672"/>
                <a:gd name="T9" fmla="*/ 415 h 564"/>
                <a:gd name="T10" fmla="*/ 250 w 672"/>
                <a:gd name="T11" fmla="*/ 415 h 564"/>
                <a:gd name="T12" fmla="*/ 250 w 672"/>
                <a:gd name="T13" fmla="*/ 415 h 564"/>
                <a:gd name="T14" fmla="*/ 256 w 672"/>
                <a:gd name="T15" fmla="*/ 410 h 564"/>
                <a:gd name="T16" fmla="*/ 266 w 672"/>
                <a:gd name="T17" fmla="*/ 401 h 564"/>
                <a:gd name="T18" fmla="*/ 281 w 672"/>
                <a:gd name="T19" fmla="*/ 388 h 564"/>
                <a:gd name="T20" fmla="*/ 299 w 672"/>
                <a:gd name="T21" fmla="*/ 367 h 564"/>
                <a:gd name="T22" fmla="*/ 322 w 672"/>
                <a:gd name="T23" fmla="*/ 340 h 564"/>
                <a:gd name="T24" fmla="*/ 349 w 672"/>
                <a:gd name="T25" fmla="*/ 304 h 564"/>
                <a:gd name="T26" fmla="*/ 382 w 672"/>
                <a:gd name="T27" fmla="*/ 259 h 564"/>
                <a:gd name="T28" fmla="*/ 419 w 672"/>
                <a:gd name="T29" fmla="*/ 202 h 564"/>
                <a:gd name="T30" fmla="*/ 419 w 672"/>
                <a:gd name="T31" fmla="*/ 202 h 564"/>
                <a:gd name="T32" fmla="*/ 466 w 672"/>
                <a:gd name="T33" fmla="*/ 128 h 564"/>
                <a:gd name="T34" fmla="*/ 505 w 672"/>
                <a:gd name="T35" fmla="*/ 63 h 564"/>
                <a:gd name="T36" fmla="*/ 541 w 672"/>
                <a:gd name="T37" fmla="*/ 0 h 564"/>
                <a:gd name="T38" fmla="*/ 672 w 672"/>
                <a:gd name="T39" fmla="*/ 72 h 564"/>
                <a:gd name="T40" fmla="*/ 672 w 672"/>
                <a:gd name="T41" fmla="*/ 72 h 564"/>
                <a:gd name="T42" fmla="*/ 660 w 672"/>
                <a:gd name="T43" fmla="*/ 95 h 564"/>
                <a:gd name="T44" fmla="*/ 629 w 672"/>
                <a:gd name="T45" fmla="*/ 147 h 564"/>
                <a:gd name="T46" fmla="*/ 584 w 672"/>
                <a:gd name="T47" fmla="*/ 220 h 564"/>
                <a:gd name="T48" fmla="*/ 558 w 672"/>
                <a:gd name="T49" fmla="*/ 261 h 564"/>
                <a:gd name="T50" fmla="*/ 531 w 672"/>
                <a:gd name="T51" fmla="*/ 304 h 564"/>
                <a:gd name="T52" fmla="*/ 531 w 672"/>
                <a:gd name="T53" fmla="*/ 304 h 564"/>
                <a:gd name="T54" fmla="*/ 505 w 672"/>
                <a:gd name="T55" fmla="*/ 343 h 564"/>
                <a:gd name="T56" fmla="*/ 481 w 672"/>
                <a:gd name="T57" fmla="*/ 378 h 564"/>
                <a:gd name="T58" fmla="*/ 457 w 672"/>
                <a:gd name="T59" fmla="*/ 408 h 564"/>
                <a:gd name="T60" fmla="*/ 437 w 672"/>
                <a:gd name="T61" fmla="*/ 435 h 564"/>
                <a:gd name="T62" fmla="*/ 417 w 672"/>
                <a:gd name="T63" fmla="*/ 460 h 564"/>
                <a:gd name="T64" fmla="*/ 397 w 672"/>
                <a:gd name="T65" fmla="*/ 482 h 564"/>
                <a:gd name="T66" fmla="*/ 380 w 672"/>
                <a:gd name="T67" fmla="*/ 500 h 564"/>
                <a:gd name="T68" fmla="*/ 363 w 672"/>
                <a:gd name="T69" fmla="*/ 515 h 564"/>
                <a:gd name="T70" fmla="*/ 349 w 672"/>
                <a:gd name="T71" fmla="*/ 528 h 564"/>
                <a:gd name="T72" fmla="*/ 334 w 672"/>
                <a:gd name="T73" fmla="*/ 538 h 564"/>
                <a:gd name="T74" fmla="*/ 319 w 672"/>
                <a:gd name="T75" fmla="*/ 547 h 564"/>
                <a:gd name="T76" fmla="*/ 307 w 672"/>
                <a:gd name="T77" fmla="*/ 554 h 564"/>
                <a:gd name="T78" fmla="*/ 294 w 672"/>
                <a:gd name="T79" fmla="*/ 559 h 564"/>
                <a:gd name="T80" fmla="*/ 282 w 672"/>
                <a:gd name="T81" fmla="*/ 562 h 564"/>
                <a:gd name="T82" fmla="*/ 271 w 672"/>
                <a:gd name="T83" fmla="*/ 563 h 564"/>
                <a:gd name="T84" fmla="*/ 258 w 672"/>
                <a:gd name="T85" fmla="*/ 564 h 564"/>
                <a:gd name="T86" fmla="*/ 258 w 672"/>
                <a:gd name="T87" fmla="*/ 564 h 564"/>
                <a:gd name="T88" fmla="*/ 189 w 672"/>
                <a:gd name="T89" fmla="*/ 564 h 564"/>
                <a:gd name="T90" fmla="*/ 189 w 672"/>
                <a:gd name="T9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2" h="564">
                  <a:moveTo>
                    <a:pt x="189" y="564"/>
                  </a:moveTo>
                  <a:lnTo>
                    <a:pt x="189" y="564"/>
                  </a:lnTo>
                  <a:lnTo>
                    <a:pt x="0" y="564"/>
                  </a:lnTo>
                  <a:lnTo>
                    <a:pt x="0" y="415"/>
                  </a:lnTo>
                  <a:lnTo>
                    <a:pt x="0" y="415"/>
                  </a:lnTo>
                  <a:lnTo>
                    <a:pt x="250" y="415"/>
                  </a:lnTo>
                  <a:lnTo>
                    <a:pt x="250" y="415"/>
                  </a:lnTo>
                  <a:lnTo>
                    <a:pt x="256" y="410"/>
                  </a:lnTo>
                  <a:lnTo>
                    <a:pt x="266" y="401"/>
                  </a:lnTo>
                  <a:lnTo>
                    <a:pt x="281" y="388"/>
                  </a:lnTo>
                  <a:lnTo>
                    <a:pt x="299" y="367"/>
                  </a:lnTo>
                  <a:lnTo>
                    <a:pt x="322" y="340"/>
                  </a:lnTo>
                  <a:lnTo>
                    <a:pt x="349" y="304"/>
                  </a:lnTo>
                  <a:lnTo>
                    <a:pt x="382" y="259"/>
                  </a:lnTo>
                  <a:lnTo>
                    <a:pt x="419" y="202"/>
                  </a:lnTo>
                  <a:lnTo>
                    <a:pt x="419" y="202"/>
                  </a:lnTo>
                  <a:lnTo>
                    <a:pt x="466" y="128"/>
                  </a:lnTo>
                  <a:lnTo>
                    <a:pt x="505" y="63"/>
                  </a:lnTo>
                  <a:lnTo>
                    <a:pt x="541" y="0"/>
                  </a:lnTo>
                  <a:lnTo>
                    <a:pt x="672" y="72"/>
                  </a:lnTo>
                  <a:lnTo>
                    <a:pt x="672" y="72"/>
                  </a:lnTo>
                  <a:lnTo>
                    <a:pt x="660" y="95"/>
                  </a:lnTo>
                  <a:lnTo>
                    <a:pt x="629" y="147"/>
                  </a:lnTo>
                  <a:lnTo>
                    <a:pt x="584" y="220"/>
                  </a:lnTo>
                  <a:lnTo>
                    <a:pt x="558" y="261"/>
                  </a:lnTo>
                  <a:lnTo>
                    <a:pt x="531" y="304"/>
                  </a:lnTo>
                  <a:lnTo>
                    <a:pt x="531" y="304"/>
                  </a:lnTo>
                  <a:lnTo>
                    <a:pt x="505" y="343"/>
                  </a:lnTo>
                  <a:lnTo>
                    <a:pt x="481" y="378"/>
                  </a:lnTo>
                  <a:lnTo>
                    <a:pt x="457" y="408"/>
                  </a:lnTo>
                  <a:lnTo>
                    <a:pt x="437" y="435"/>
                  </a:lnTo>
                  <a:lnTo>
                    <a:pt x="417" y="460"/>
                  </a:lnTo>
                  <a:lnTo>
                    <a:pt x="397" y="482"/>
                  </a:lnTo>
                  <a:lnTo>
                    <a:pt x="380" y="500"/>
                  </a:lnTo>
                  <a:lnTo>
                    <a:pt x="363" y="515"/>
                  </a:lnTo>
                  <a:lnTo>
                    <a:pt x="349" y="528"/>
                  </a:lnTo>
                  <a:lnTo>
                    <a:pt x="334" y="538"/>
                  </a:lnTo>
                  <a:lnTo>
                    <a:pt x="319" y="547"/>
                  </a:lnTo>
                  <a:lnTo>
                    <a:pt x="307" y="554"/>
                  </a:lnTo>
                  <a:lnTo>
                    <a:pt x="294" y="559"/>
                  </a:lnTo>
                  <a:lnTo>
                    <a:pt x="282" y="562"/>
                  </a:lnTo>
                  <a:lnTo>
                    <a:pt x="271" y="563"/>
                  </a:lnTo>
                  <a:lnTo>
                    <a:pt x="258" y="564"/>
                  </a:lnTo>
                  <a:lnTo>
                    <a:pt x="258" y="564"/>
                  </a:lnTo>
                  <a:lnTo>
                    <a:pt x="189" y="564"/>
                  </a:lnTo>
                  <a:lnTo>
                    <a:pt x="189" y="564"/>
                  </a:lnTo>
                  <a:close/>
                </a:path>
              </a:pathLst>
            </a:custGeom>
            <a:solidFill>
              <a:srgbClr val="E8B18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15" name="Freeform 69"/>
            <p:cNvSpPr/>
            <p:nvPr/>
          </p:nvSpPr>
          <p:spPr bwMode="auto">
            <a:xfrm>
              <a:off x="8093000" y="5487245"/>
              <a:ext cx="3275013" cy="473075"/>
            </a:xfrm>
            <a:custGeom>
              <a:avLst/>
              <a:gdLst>
                <a:gd name="T0" fmla="*/ 2063 w 2063"/>
                <a:gd name="T1" fmla="*/ 149 h 298"/>
                <a:gd name="T2" fmla="*/ 2058 w 2063"/>
                <a:gd name="T3" fmla="*/ 165 h 298"/>
                <a:gd name="T4" fmla="*/ 2043 w 2063"/>
                <a:gd name="T5" fmla="*/ 180 h 298"/>
                <a:gd name="T6" fmla="*/ 2017 w 2063"/>
                <a:gd name="T7" fmla="*/ 193 h 298"/>
                <a:gd name="T8" fmla="*/ 1983 w 2063"/>
                <a:gd name="T9" fmla="*/ 207 h 298"/>
                <a:gd name="T10" fmla="*/ 1938 w 2063"/>
                <a:gd name="T11" fmla="*/ 220 h 298"/>
                <a:gd name="T12" fmla="*/ 1828 w 2063"/>
                <a:gd name="T13" fmla="*/ 244 h 298"/>
                <a:gd name="T14" fmla="*/ 1688 w 2063"/>
                <a:gd name="T15" fmla="*/ 264 h 298"/>
                <a:gd name="T16" fmla="*/ 1523 w 2063"/>
                <a:gd name="T17" fmla="*/ 280 h 298"/>
                <a:gd name="T18" fmla="*/ 1339 w 2063"/>
                <a:gd name="T19" fmla="*/ 292 h 298"/>
                <a:gd name="T20" fmla="*/ 1137 w 2063"/>
                <a:gd name="T21" fmla="*/ 298 h 298"/>
                <a:gd name="T22" fmla="*/ 1032 w 2063"/>
                <a:gd name="T23" fmla="*/ 298 h 298"/>
                <a:gd name="T24" fmla="*/ 824 w 2063"/>
                <a:gd name="T25" fmla="*/ 296 h 298"/>
                <a:gd name="T26" fmla="*/ 630 w 2063"/>
                <a:gd name="T27" fmla="*/ 287 h 298"/>
                <a:gd name="T28" fmla="*/ 455 w 2063"/>
                <a:gd name="T29" fmla="*/ 273 h 298"/>
                <a:gd name="T30" fmla="*/ 302 w 2063"/>
                <a:gd name="T31" fmla="*/ 255 h 298"/>
                <a:gd name="T32" fmla="*/ 177 w 2063"/>
                <a:gd name="T33" fmla="*/ 233 h 298"/>
                <a:gd name="T34" fmla="*/ 102 w 2063"/>
                <a:gd name="T35" fmla="*/ 213 h 298"/>
                <a:gd name="T36" fmla="*/ 63 w 2063"/>
                <a:gd name="T37" fmla="*/ 200 h 298"/>
                <a:gd name="T38" fmla="*/ 33 w 2063"/>
                <a:gd name="T39" fmla="*/ 186 h 298"/>
                <a:gd name="T40" fmla="*/ 12 w 2063"/>
                <a:gd name="T41" fmla="*/ 172 h 298"/>
                <a:gd name="T42" fmla="*/ 1 w 2063"/>
                <a:gd name="T43" fmla="*/ 157 h 298"/>
                <a:gd name="T44" fmla="*/ 0 w 2063"/>
                <a:gd name="T45" fmla="*/ 149 h 298"/>
                <a:gd name="T46" fmla="*/ 6 w 2063"/>
                <a:gd name="T47" fmla="*/ 133 h 298"/>
                <a:gd name="T48" fmla="*/ 22 w 2063"/>
                <a:gd name="T49" fmla="*/ 118 h 298"/>
                <a:gd name="T50" fmla="*/ 46 w 2063"/>
                <a:gd name="T51" fmla="*/ 105 h 298"/>
                <a:gd name="T52" fmla="*/ 82 w 2063"/>
                <a:gd name="T53" fmla="*/ 90 h 298"/>
                <a:gd name="T54" fmla="*/ 125 w 2063"/>
                <a:gd name="T55" fmla="*/ 78 h 298"/>
                <a:gd name="T56" fmla="*/ 235 w 2063"/>
                <a:gd name="T57" fmla="*/ 54 h 298"/>
                <a:gd name="T58" fmla="*/ 376 w 2063"/>
                <a:gd name="T59" fmla="*/ 34 h 298"/>
                <a:gd name="T60" fmla="*/ 540 w 2063"/>
                <a:gd name="T61" fmla="*/ 18 h 298"/>
                <a:gd name="T62" fmla="*/ 725 w 2063"/>
                <a:gd name="T63" fmla="*/ 6 h 298"/>
                <a:gd name="T64" fmla="*/ 927 w 2063"/>
                <a:gd name="T65" fmla="*/ 0 h 298"/>
                <a:gd name="T66" fmla="*/ 1032 w 2063"/>
                <a:gd name="T67" fmla="*/ 0 h 298"/>
                <a:gd name="T68" fmla="*/ 1239 w 2063"/>
                <a:gd name="T69" fmla="*/ 2 h 298"/>
                <a:gd name="T70" fmla="*/ 1434 w 2063"/>
                <a:gd name="T71" fmla="*/ 11 h 298"/>
                <a:gd name="T72" fmla="*/ 1608 w 2063"/>
                <a:gd name="T73" fmla="*/ 25 h 298"/>
                <a:gd name="T74" fmla="*/ 1761 w 2063"/>
                <a:gd name="T75" fmla="*/ 43 h 298"/>
                <a:gd name="T76" fmla="*/ 1888 w 2063"/>
                <a:gd name="T77" fmla="*/ 65 h 298"/>
                <a:gd name="T78" fmla="*/ 1961 w 2063"/>
                <a:gd name="T79" fmla="*/ 85 h 298"/>
                <a:gd name="T80" fmla="*/ 2001 w 2063"/>
                <a:gd name="T81" fmla="*/ 97 h 298"/>
                <a:gd name="T82" fmla="*/ 2031 w 2063"/>
                <a:gd name="T83" fmla="*/ 112 h 298"/>
                <a:gd name="T84" fmla="*/ 2052 w 2063"/>
                <a:gd name="T85" fmla="*/ 126 h 298"/>
                <a:gd name="T86" fmla="*/ 2062 w 2063"/>
                <a:gd name="T87" fmla="*/ 141 h 298"/>
                <a:gd name="T88" fmla="*/ 2063 w 2063"/>
                <a:gd name="T89" fmla="*/ 14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63" h="298">
                  <a:moveTo>
                    <a:pt x="2063" y="149"/>
                  </a:moveTo>
                  <a:lnTo>
                    <a:pt x="2063" y="149"/>
                  </a:lnTo>
                  <a:lnTo>
                    <a:pt x="2062" y="157"/>
                  </a:lnTo>
                  <a:lnTo>
                    <a:pt x="2058" y="165"/>
                  </a:lnTo>
                  <a:lnTo>
                    <a:pt x="2052" y="172"/>
                  </a:lnTo>
                  <a:lnTo>
                    <a:pt x="2043" y="180"/>
                  </a:lnTo>
                  <a:lnTo>
                    <a:pt x="2031" y="186"/>
                  </a:lnTo>
                  <a:lnTo>
                    <a:pt x="2017" y="193"/>
                  </a:lnTo>
                  <a:lnTo>
                    <a:pt x="2001" y="200"/>
                  </a:lnTo>
                  <a:lnTo>
                    <a:pt x="1983" y="207"/>
                  </a:lnTo>
                  <a:lnTo>
                    <a:pt x="1961" y="213"/>
                  </a:lnTo>
                  <a:lnTo>
                    <a:pt x="1938" y="220"/>
                  </a:lnTo>
                  <a:lnTo>
                    <a:pt x="1888" y="233"/>
                  </a:lnTo>
                  <a:lnTo>
                    <a:pt x="1828" y="244"/>
                  </a:lnTo>
                  <a:lnTo>
                    <a:pt x="1761" y="255"/>
                  </a:lnTo>
                  <a:lnTo>
                    <a:pt x="1688" y="264"/>
                  </a:lnTo>
                  <a:lnTo>
                    <a:pt x="1608" y="273"/>
                  </a:lnTo>
                  <a:lnTo>
                    <a:pt x="1523" y="280"/>
                  </a:lnTo>
                  <a:lnTo>
                    <a:pt x="1434" y="287"/>
                  </a:lnTo>
                  <a:lnTo>
                    <a:pt x="1339" y="292"/>
                  </a:lnTo>
                  <a:lnTo>
                    <a:pt x="1239" y="296"/>
                  </a:lnTo>
                  <a:lnTo>
                    <a:pt x="1137" y="298"/>
                  </a:lnTo>
                  <a:lnTo>
                    <a:pt x="1032" y="298"/>
                  </a:lnTo>
                  <a:lnTo>
                    <a:pt x="1032" y="298"/>
                  </a:lnTo>
                  <a:lnTo>
                    <a:pt x="927" y="298"/>
                  </a:lnTo>
                  <a:lnTo>
                    <a:pt x="824" y="296"/>
                  </a:lnTo>
                  <a:lnTo>
                    <a:pt x="725" y="292"/>
                  </a:lnTo>
                  <a:lnTo>
                    <a:pt x="630" y="287"/>
                  </a:lnTo>
                  <a:lnTo>
                    <a:pt x="540" y="280"/>
                  </a:lnTo>
                  <a:lnTo>
                    <a:pt x="455" y="273"/>
                  </a:lnTo>
                  <a:lnTo>
                    <a:pt x="376" y="264"/>
                  </a:lnTo>
                  <a:lnTo>
                    <a:pt x="302" y="255"/>
                  </a:lnTo>
                  <a:lnTo>
                    <a:pt x="235" y="244"/>
                  </a:lnTo>
                  <a:lnTo>
                    <a:pt x="177" y="233"/>
                  </a:lnTo>
                  <a:lnTo>
                    <a:pt x="125" y="220"/>
                  </a:lnTo>
                  <a:lnTo>
                    <a:pt x="102" y="213"/>
                  </a:lnTo>
                  <a:lnTo>
                    <a:pt x="82" y="207"/>
                  </a:lnTo>
                  <a:lnTo>
                    <a:pt x="63" y="200"/>
                  </a:lnTo>
                  <a:lnTo>
                    <a:pt x="46" y="193"/>
                  </a:lnTo>
                  <a:lnTo>
                    <a:pt x="33" y="186"/>
                  </a:lnTo>
                  <a:lnTo>
                    <a:pt x="22" y="180"/>
                  </a:lnTo>
                  <a:lnTo>
                    <a:pt x="12" y="172"/>
                  </a:lnTo>
                  <a:lnTo>
                    <a:pt x="6" y="165"/>
                  </a:lnTo>
                  <a:lnTo>
                    <a:pt x="1" y="157"/>
                  </a:lnTo>
                  <a:lnTo>
                    <a:pt x="0" y="149"/>
                  </a:lnTo>
                  <a:lnTo>
                    <a:pt x="0" y="149"/>
                  </a:lnTo>
                  <a:lnTo>
                    <a:pt x="1" y="141"/>
                  </a:lnTo>
                  <a:lnTo>
                    <a:pt x="6" y="133"/>
                  </a:lnTo>
                  <a:lnTo>
                    <a:pt x="12" y="126"/>
                  </a:lnTo>
                  <a:lnTo>
                    <a:pt x="22" y="118"/>
                  </a:lnTo>
                  <a:lnTo>
                    <a:pt x="33" y="112"/>
                  </a:lnTo>
                  <a:lnTo>
                    <a:pt x="46" y="105"/>
                  </a:lnTo>
                  <a:lnTo>
                    <a:pt x="63" y="97"/>
                  </a:lnTo>
                  <a:lnTo>
                    <a:pt x="82" y="90"/>
                  </a:lnTo>
                  <a:lnTo>
                    <a:pt x="102" y="85"/>
                  </a:lnTo>
                  <a:lnTo>
                    <a:pt x="125" y="78"/>
                  </a:lnTo>
                  <a:lnTo>
                    <a:pt x="177" y="65"/>
                  </a:lnTo>
                  <a:lnTo>
                    <a:pt x="235" y="54"/>
                  </a:lnTo>
                  <a:lnTo>
                    <a:pt x="302" y="43"/>
                  </a:lnTo>
                  <a:lnTo>
                    <a:pt x="376" y="34"/>
                  </a:lnTo>
                  <a:lnTo>
                    <a:pt x="455" y="25"/>
                  </a:lnTo>
                  <a:lnTo>
                    <a:pt x="540" y="18"/>
                  </a:lnTo>
                  <a:lnTo>
                    <a:pt x="630" y="11"/>
                  </a:lnTo>
                  <a:lnTo>
                    <a:pt x="725" y="6"/>
                  </a:lnTo>
                  <a:lnTo>
                    <a:pt x="824" y="2"/>
                  </a:lnTo>
                  <a:lnTo>
                    <a:pt x="927" y="0"/>
                  </a:lnTo>
                  <a:lnTo>
                    <a:pt x="1032" y="0"/>
                  </a:lnTo>
                  <a:lnTo>
                    <a:pt x="1032" y="0"/>
                  </a:lnTo>
                  <a:lnTo>
                    <a:pt x="1137" y="0"/>
                  </a:lnTo>
                  <a:lnTo>
                    <a:pt x="1239" y="2"/>
                  </a:lnTo>
                  <a:lnTo>
                    <a:pt x="1339" y="6"/>
                  </a:lnTo>
                  <a:lnTo>
                    <a:pt x="1434" y="11"/>
                  </a:lnTo>
                  <a:lnTo>
                    <a:pt x="1523" y="18"/>
                  </a:lnTo>
                  <a:lnTo>
                    <a:pt x="1608" y="25"/>
                  </a:lnTo>
                  <a:lnTo>
                    <a:pt x="1688" y="34"/>
                  </a:lnTo>
                  <a:lnTo>
                    <a:pt x="1761" y="43"/>
                  </a:lnTo>
                  <a:lnTo>
                    <a:pt x="1828" y="54"/>
                  </a:lnTo>
                  <a:lnTo>
                    <a:pt x="1888" y="65"/>
                  </a:lnTo>
                  <a:lnTo>
                    <a:pt x="1938" y="78"/>
                  </a:lnTo>
                  <a:lnTo>
                    <a:pt x="1961" y="85"/>
                  </a:lnTo>
                  <a:lnTo>
                    <a:pt x="1983" y="90"/>
                  </a:lnTo>
                  <a:lnTo>
                    <a:pt x="2001" y="97"/>
                  </a:lnTo>
                  <a:lnTo>
                    <a:pt x="2017" y="105"/>
                  </a:lnTo>
                  <a:lnTo>
                    <a:pt x="2031" y="112"/>
                  </a:lnTo>
                  <a:lnTo>
                    <a:pt x="2043" y="118"/>
                  </a:lnTo>
                  <a:lnTo>
                    <a:pt x="2052" y="126"/>
                  </a:lnTo>
                  <a:lnTo>
                    <a:pt x="2058" y="133"/>
                  </a:lnTo>
                  <a:lnTo>
                    <a:pt x="2062" y="141"/>
                  </a:lnTo>
                  <a:lnTo>
                    <a:pt x="2063" y="149"/>
                  </a:lnTo>
                  <a:lnTo>
                    <a:pt x="2063" y="149"/>
                  </a:lnTo>
                  <a:close/>
                </a:path>
              </a:pathLst>
            </a:custGeom>
            <a:solidFill>
              <a:schemeClr val="tx2">
                <a:lumMod val="20000"/>
                <a:lumOff val="80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26" name="Freeform 70"/>
            <p:cNvSpPr/>
            <p:nvPr/>
          </p:nvSpPr>
          <p:spPr bwMode="auto">
            <a:xfrm>
              <a:off x="9812263" y="5428508"/>
              <a:ext cx="912813" cy="269875"/>
            </a:xfrm>
            <a:custGeom>
              <a:avLst/>
              <a:gdLst>
                <a:gd name="T0" fmla="*/ 551 w 575"/>
                <a:gd name="T1" fmla="*/ 0 h 170"/>
                <a:gd name="T2" fmla="*/ 575 w 575"/>
                <a:gd name="T3" fmla="*/ 79 h 170"/>
                <a:gd name="T4" fmla="*/ 575 w 575"/>
                <a:gd name="T5" fmla="*/ 79 h 170"/>
                <a:gd name="T6" fmla="*/ 575 w 575"/>
                <a:gd name="T7" fmla="*/ 90 h 170"/>
                <a:gd name="T8" fmla="*/ 574 w 575"/>
                <a:gd name="T9" fmla="*/ 102 h 170"/>
                <a:gd name="T10" fmla="*/ 571 w 575"/>
                <a:gd name="T11" fmla="*/ 116 h 170"/>
                <a:gd name="T12" fmla="*/ 568 w 575"/>
                <a:gd name="T13" fmla="*/ 131 h 170"/>
                <a:gd name="T14" fmla="*/ 565 w 575"/>
                <a:gd name="T15" fmla="*/ 138 h 170"/>
                <a:gd name="T16" fmla="*/ 561 w 575"/>
                <a:gd name="T17" fmla="*/ 145 h 170"/>
                <a:gd name="T18" fmla="*/ 557 w 575"/>
                <a:gd name="T19" fmla="*/ 151 h 170"/>
                <a:gd name="T20" fmla="*/ 551 w 575"/>
                <a:gd name="T21" fmla="*/ 157 h 170"/>
                <a:gd name="T22" fmla="*/ 544 w 575"/>
                <a:gd name="T23" fmla="*/ 161 h 170"/>
                <a:gd name="T24" fmla="*/ 537 w 575"/>
                <a:gd name="T25" fmla="*/ 165 h 170"/>
                <a:gd name="T26" fmla="*/ 537 w 575"/>
                <a:gd name="T27" fmla="*/ 165 h 170"/>
                <a:gd name="T28" fmla="*/ 525 w 575"/>
                <a:gd name="T29" fmla="*/ 167 h 170"/>
                <a:gd name="T30" fmla="*/ 504 w 575"/>
                <a:gd name="T31" fmla="*/ 168 h 170"/>
                <a:gd name="T32" fmla="*/ 474 w 575"/>
                <a:gd name="T33" fmla="*/ 169 h 170"/>
                <a:gd name="T34" fmla="*/ 440 w 575"/>
                <a:gd name="T35" fmla="*/ 170 h 170"/>
                <a:gd name="T36" fmla="*/ 358 w 575"/>
                <a:gd name="T37" fmla="*/ 170 h 170"/>
                <a:gd name="T38" fmla="*/ 266 w 575"/>
                <a:gd name="T39" fmla="*/ 169 h 170"/>
                <a:gd name="T40" fmla="*/ 101 w 575"/>
                <a:gd name="T41" fmla="*/ 165 h 170"/>
                <a:gd name="T42" fmla="*/ 27 w 575"/>
                <a:gd name="T43" fmla="*/ 162 h 170"/>
                <a:gd name="T44" fmla="*/ 0 w 575"/>
                <a:gd name="T45" fmla="*/ 24 h 170"/>
                <a:gd name="T46" fmla="*/ 551 w 575"/>
                <a:gd name="T4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5" h="170">
                  <a:moveTo>
                    <a:pt x="551" y="0"/>
                  </a:moveTo>
                  <a:lnTo>
                    <a:pt x="575" y="79"/>
                  </a:lnTo>
                  <a:lnTo>
                    <a:pt x="575" y="79"/>
                  </a:lnTo>
                  <a:lnTo>
                    <a:pt x="575" y="90"/>
                  </a:lnTo>
                  <a:lnTo>
                    <a:pt x="574" y="102"/>
                  </a:lnTo>
                  <a:lnTo>
                    <a:pt x="571" y="116"/>
                  </a:lnTo>
                  <a:lnTo>
                    <a:pt x="568" y="131"/>
                  </a:lnTo>
                  <a:lnTo>
                    <a:pt x="565" y="138"/>
                  </a:lnTo>
                  <a:lnTo>
                    <a:pt x="561" y="145"/>
                  </a:lnTo>
                  <a:lnTo>
                    <a:pt x="557" y="151"/>
                  </a:lnTo>
                  <a:lnTo>
                    <a:pt x="551" y="157"/>
                  </a:lnTo>
                  <a:lnTo>
                    <a:pt x="544" y="161"/>
                  </a:lnTo>
                  <a:lnTo>
                    <a:pt x="537" y="165"/>
                  </a:lnTo>
                  <a:lnTo>
                    <a:pt x="537" y="165"/>
                  </a:lnTo>
                  <a:lnTo>
                    <a:pt x="525" y="167"/>
                  </a:lnTo>
                  <a:lnTo>
                    <a:pt x="504" y="168"/>
                  </a:lnTo>
                  <a:lnTo>
                    <a:pt x="474" y="169"/>
                  </a:lnTo>
                  <a:lnTo>
                    <a:pt x="440" y="170"/>
                  </a:lnTo>
                  <a:lnTo>
                    <a:pt x="358" y="170"/>
                  </a:lnTo>
                  <a:lnTo>
                    <a:pt x="266" y="169"/>
                  </a:lnTo>
                  <a:lnTo>
                    <a:pt x="101" y="165"/>
                  </a:lnTo>
                  <a:lnTo>
                    <a:pt x="27" y="162"/>
                  </a:lnTo>
                  <a:lnTo>
                    <a:pt x="0" y="24"/>
                  </a:lnTo>
                  <a:lnTo>
                    <a:pt x="551" y="0"/>
                  </a:lnTo>
                  <a:close/>
                </a:path>
              </a:pathLst>
            </a:custGeom>
            <a:solidFill>
              <a:schemeClr val="bg1">
                <a:lumMod val="50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29" name="Freeform 71"/>
            <p:cNvSpPr/>
            <p:nvPr/>
          </p:nvSpPr>
          <p:spPr bwMode="auto">
            <a:xfrm>
              <a:off x="9774163" y="5198320"/>
              <a:ext cx="954088" cy="498475"/>
            </a:xfrm>
            <a:custGeom>
              <a:avLst/>
              <a:gdLst>
                <a:gd name="T0" fmla="*/ 24 w 601"/>
                <a:gd name="T1" fmla="*/ 286 h 314"/>
                <a:gd name="T2" fmla="*/ 13 w 601"/>
                <a:gd name="T3" fmla="*/ 263 h 314"/>
                <a:gd name="T4" fmla="*/ 5 w 601"/>
                <a:gd name="T5" fmla="*/ 242 h 314"/>
                <a:gd name="T6" fmla="*/ 1 w 601"/>
                <a:gd name="T7" fmla="*/ 222 h 314"/>
                <a:gd name="T8" fmla="*/ 0 w 601"/>
                <a:gd name="T9" fmla="*/ 204 h 314"/>
                <a:gd name="T10" fmla="*/ 2 w 601"/>
                <a:gd name="T11" fmla="*/ 187 h 314"/>
                <a:gd name="T12" fmla="*/ 7 w 601"/>
                <a:gd name="T13" fmla="*/ 171 h 314"/>
                <a:gd name="T14" fmla="*/ 24 w 601"/>
                <a:gd name="T15" fmla="*/ 145 h 314"/>
                <a:gd name="T16" fmla="*/ 47 w 601"/>
                <a:gd name="T17" fmla="*/ 123 h 314"/>
                <a:gd name="T18" fmla="*/ 74 w 601"/>
                <a:gd name="T19" fmla="*/ 105 h 314"/>
                <a:gd name="T20" fmla="*/ 102 w 601"/>
                <a:gd name="T21" fmla="*/ 90 h 314"/>
                <a:gd name="T22" fmla="*/ 130 w 601"/>
                <a:gd name="T23" fmla="*/ 78 h 314"/>
                <a:gd name="T24" fmla="*/ 160 w 601"/>
                <a:gd name="T25" fmla="*/ 69 h 314"/>
                <a:gd name="T26" fmla="*/ 204 w 601"/>
                <a:gd name="T27" fmla="*/ 62 h 314"/>
                <a:gd name="T28" fmla="*/ 229 w 601"/>
                <a:gd name="T29" fmla="*/ 55 h 314"/>
                <a:gd name="T30" fmla="*/ 239 w 601"/>
                <a:gd name="T31" fmla="*/ 50 h 314"/>
                <a:gd name="T32" fmla="*/ 288 w 601"/>
                <a:gd name="T33" fmla="*/ 23 h 314"/>
                <a:gd name="T34" fmla="*/ 325 w 601"/>
                <a:gd name="T35" fmla="*/ 7 h 314"/>
                <a:gd name="T36" fmla="*/ 360 w 601"/>
                <a:gd name="T37" fmla="*/ 1 h 314"/>
                <a:gd name="T38" fmla="*/ 399 w 601"/>
                <a:gd name="T39" fmla="*/ 0 h 314"/>
                <a:gd name="T40" fmla="*/ 422 w 601"/>
                <a:gd name="T41" fmla="*/ 1 h 314"/>
                <a:gd name="T42" fmla="*/ 460 w 601"/>
                <a:gd name="T43" fmla="*/ 6 h 314"/>
                <a:gd name="T44" fmla="*/ 486 w 601"/>
                <a:gd name="T45" fmla="*/ 13 h 314"/>
                <a:gd name="T46" fmla="*/ 512 w 601"/>
                <a:gd name="T47" fmla="*/ 24 h 314"/>
                <a:gd name="T48" fmla="*/ 535 w 601"/>
                <a:gd name="T49" fmla="*/ 40 h 314"/>
                <a:gd name="T50" fmla="*/ 556 w 601"/>
                <a:gd name="T51" fmla="*/ 62 h 314"/>
                <a:gd name="T52" fmla="*/ 573 w 601"/>
                <a:gd name="T53" fmla="*/ 88 h 314"/>
                <a:gd name="T54" fmla="*/ 580 w 601"/>
                <a:gd name="T55" fmla="*/ 104 h 314"/>
                <a:gd name="T56" fmla="*/ 593 w 601"/>
                <a:gd name="T57" fmla="*/ 153 h 314"/>
                <a:gd name="T58" fmla="*/ 599 w 601"/>
                <a:gd name="T59" fmla="*/ 185 h 314"/>
                <a:gd name="T60" fmla="*/ 601 w 601"/>
                <a:gd name="T61" fmla="*/ 213 h 314"/>
                <a:gd name="T62" fmla="*/ 598 w 601"/>
                <a:gd name="T63" fmla="*/ 241 h 314"/>
                <a:gd name="T64" fmla="*/ 591 w 601"/>
                <a:gd name="T65" fmla="*/ 263 h 314"/>
                <a:gd name="T66" fmla="*/ 577 w 601"/>
                <a:gd name="T67" fmla="*/ 282 h 314"/>
                <a:gd name="T68" fmla="*/ 557 w 601"/>
                <a:gd name="T69" fmla="*/ 296 h 314"/>
                <a:gd name="T70" fmla="*/ 544 w 601"/>
                <a:gd name="T71" fmla="*/ 300 h 314"/>
                <a:gd name="T72" fmla="*/ 515 w 601"/>
                <a:gd name="T73" fmla="*/ 308 h 314"/>
                <a:gd name="T74" fmla="*/ 487 w 601"/>
                <a:gd name="T75" fmla="*/ 313 h 314"/>
                <a:gd name="T76" fmla="*/ 460 w 601"/>
                <a:gd name="T77" fmla="*/ 314 h 314"/>
                <a:gd name="T78" fmla="*/ 409 w 601"/>
                <a:gd name="T79" fmla="*/ 310 h 314"/>
                <a:gd name="T80" fmla="*/ 361 w 601"/>
                <a:gd name="T81" fmla="*/ 297 h 314"/>
                <a:gd name="T82" fmla="*/ 294 w 601"/>
                <a:gd name="T83" fmla="*/ 273 h 314"/>
                <a:gd name="T84" fmla="*/ 251 w 601"/>
                <a:gd name="T85" fmla="*/ 257 h 314"/>
                <a:gd name="T86" fmla="*/ 207 w 601"/>
                <a:gd name="T87" fmla="*/ 245 h 314"/>
                <a:gd name="T88" fmla="*/ 162 w 601"/>
                <a:gd name="T89" fmla="*/ 241 h 314"/>
                <a:gd name="T90" fmla="*/ 154 w 601"/>
                <a:gd name="T91" fmla="*/ 242 h 314"/>
                <a:gd name="T92" fmla="*/ 136 w 601"/>
                <a:gd name="T93" fmla="*/ 250 h 314"/>
                <a:gd name="T94" fmla="*/ 108 w 601"/>
                <a:gd name="T95" fmla="*/ 270 h 314"/>
                <a:gd name="T96" fmla="*/ 81 w 601"/>
                <a:gd name="T97" fmla="*/ 291 h 314"/>
                <a:gd name="T98" fmla="*/ 62 w 601"/>
                <a:gd name="T99" fmla="*/ 302 h 314"/>
                <a:gd name="T100" fmla="*/ 45 w 601"/>
                <a:gd name="T101" fmla="*/ 304 h 314"/>
                <a:gd name="T102" fmla="*/ 38 w 601"/>
                <a:gd name="T103" fmla="*/ 300 h 314"/>
                <a:gd name="T104" fmla="*/ 31 w 601"/>
                <a:gd name="T105" fmla="*/ 295 h 314"/>
                <a:gd name="T106" fmla="*/ 24 w 601"/>
                <a:gd name="T107" fmla="*/ 28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314">
                  <a:moveTo>
                    <a:pt x="24" y="286"/>
                  </a:moveTo>
                  <a:lnTo>
                    <a:pt x="24" y="286"/>
                  </a:lnTo>
                  <a:lnTo>
                    <a:pt x="18" y="274"/>
                  </a:lnTo>
                  <a:lnTo>
                    <a:pt x="13" y="263"/>
                  </a:lnTo>
                  <a:lnTo>
                    <a:pt x="8" y="252"/>
                  </a:lnTo>
                  <a:lnTo>
                    <a:pt x="5" y="242"/>
                  </a:lnTo>
                  <a:lnTo>
                    <a:pt x="2" y="231"/>
                  </a:lnTo>
                  <a:lnTo>
                    <a:pt x="1" y="222"/>
                  </a:lnTo>
                  <a:lnTo>
                    <a:pt x="0" y="213"/>
                  </a:lnTo>
                  <a:lnTo>
                    <a:pt x="0" y="204"/>
                  </a:lnTo>
                  <a:lnTo>
                    <a:pt x="1" y="195"/>
                  </a:lnTo>
                  <a:lnTo>
                    <a:pt x="2" y="187"/>
                  </a:lnTo>
                  <a:lnTo>
                    <a:pt x="5" y="179"/>
                  </a:lnTo>
                  <a:lnTo>
                    <a:pt x="7" y="171"/>
                  </a:lnTo>
                  <a:lnTo>
                    <a:pt x="15" y="158"/>
                  </a:lnTo>
                  <a:lnTo>
                    <a:pt x="24" y="145"/>
                  </a:lnTo>
                  <a:lnTo>
                    <a:pt x="34" y="133"/>
                  </a:lnTo>
                  <a:lnTo>
                    <a:pt x="47" y="123"/>
                  </a:lnTo>
                  <a:lnTo>
                    <a:pt x="60" y="113"/>
                  </a:lnTo>
                  <a:lnTo>
                    <a:pt x="74" y="105"/>
                  </a:lnTo>
                  <a:lnTo>
                    <a:pt x="88" y="97"/>
                  </a:lnTo>
                  <a:lnTo>
                    <a:pt x="102" y="90"/>
                  </a:lnTo>
                  <a:lnTo>
                    <a:pt x="130" y="78"/>
                  </a:lnTo>
                  <a:lnTo>
                    <a:pt x="130" y="78"/>
                  </a:lnTo>
                  <a:lnTo>
                    <a:pt x="144" y="72"/>
                  </a:lnTo>
                  <a:lnTo>
                    <a:pt x="160" y="69"/>
                  </a:lnTo>
                  <a:lnTo>
                    <a:pt x="189" y="63"/>
                  </a:lnTo>
                  <a:lnTo>
                    <a:pt x="204" y="62"/>
                  </a:lnTo>
                  <a:lnTo>
                    <a:pt x="216" y="58"/>
                  </a:lnTo>
                  <a:lnTo>
                    <a:pt x="229" y="55"/>
                  </a:lnTo>
                  <a:lnTo>
                    <a:pt x="239" y="50"/>
                  </a:lnTo>
                  <a:lnTo>
                    <a:pt x="239" y="50"/>
                  </a:lnTo>
                  <a:lnTo>
                    <a:pt x="265" y="36"/>
                  </a:lnTo>
                  <a:lnTo>
                    <a:pt x="288" y="23"/>
                  </a:lnTo>
                  <a:lnTo>
                    <a:pt x="307" y="14"/>
                  </a:lnTo>
                  <a:lnTo>
                    <a:pt x="325" y="7"/>
                  </a:lnTo>
                  <a:lnTo>
                    <a:pt x="343" y="3"/>
                  </a:lnTo>
                  <a:lnTo>
                    <a:pt x="360" y="1"/>
                  </a:lnTo>
                  <a:lnTo>
                    <a:pt x="379" y="0"/>
                  </a:lnTo>
                  <a:lnTo>
                    <a:pt x="399" y="0"/>
                  </a:lnTo>
                  <a:lnTo>
                    <a:pt x="399" y="0"/>
                  </a:lnTo>
                  <a:lnTo>
                    <a:pt x="422" y="1"/>
                  </a:lnTo>
                  <a:lnTo>
                    <a:pt x="447" y="3"/>
                  </a:lnTo>
                  <a:lnTo>
                    <a:pt x="460" y="6"/>
                  </a:lnTo>
                  <a:lnTo>
                    <a:pt x="473" y="10"/>
                  </a:lnTo>
                  <a:lnTo>
                    <a:pt x="486" y="13"/>
                  </a:lnTo>
                  <a:lnTo>
                    <a:pt x="499" y="19"/>
                  </a:lnTo>
                  <a:lnTo>
                    <a:pt x="512" y="24"/>
                  </a:lnTo>
                  <a:lnTo>
                    <a:pt x="524" y="32"/>
                  </a:lnTo>
                  <a:lnTo>
                    <a:pt x="535" y="40"/>
                  </a:lnTo>
                  <a:lnTo>
                    <a:pt x="546" y="50"/>
                  </a:lnTo>
                  <a:lnTo>
                    <a:pt x="556" y="62"/>
                  </a:lnTo>
                  <a:lnTo>
                    <a:pt x="565" y="74"/>
                  </a:lnTo>
                  <a:lnTo>
                    <a:pt x="573" y="88"/>
                  </a:lnTo>
                  <a:lnTo>
                    <a:pt x="580" y="104"/>
                  </a:lnTo>
                  <a:lnTo>
                    <a:pt x="580" y="104"/>
                  </a:lnTo>
                  <a:lnTo>
                    <a:pt x="590" y="138"/>
                  </a:lnTo>
                  <a:lnTo>
                    <a:pt x="593" y="153"/>
                  </a:lnTo>
                  <a:lnTo>
                    <a:pt x="597" y="169"/>
                  </a:lnTo>
                  <a:lnTo>
                    <a:pt x="599" y="185"/>
                  </a:lnTo>
                  <a:lnTo>
                    <a:pt x="601" y="200"/>
                  </a:lnTo>
                  <a:lnTo>
                    <a:pt x="601" y="213"/>
                  </a:lnTo>
                  <a:lnTo>
                    <a:pt x="600" y="227"/>
                  </a:lnTo>
                  <a:lnTo>
                    <a:pt x="598" y="241"/>
                  </a:lnTo>
                  <a:lnTo>
                    <a:pt x="595" y="252"/>
                  </a:lnTo>
                  <a:lnTo>
                    <a:pt x="591" y="263"/>
                  </a:lnTo>
                  <a:lnTo>
                    <a:pt x="584" y="273"/>
                  </a:lnTo>
                  <a:lnTo>
                    <a:pt x="577" y="282"/>
                  </a:lnTo>
                  <a:lnTo>
                    <a:pt x="568" y="289"/>
                  </a:lnTo>
                  <a:lnTo>
                    <a:pt x="557" y="296"/>
                  </a:lnTo>
                  <a:lnTo>
                    <a:pt x="544" y="300"/>
                  </a:lnTo>
                  <a:lnTo>
                    <a:pt x="544" y="300"/>
                  </a:lnTo>
                  <a:lnTo>
                    <a:pt x="530" y="305"/>
                  </a:lnTo>
                  <a:lnTo>
                    <a:pt x="515" y="308"/>
                  </a:lnTo>
                  <a:lnTo>
                    <a:pt x="500" y="311"/>
                  </a:lnTo>
                  <a:lnTo>
                    <a:pt x="487" y="313"/>
                  </a:lnTo>
                  <a:lnTo>
                    <a:pt x="473" y="314"/>
                  </a:lnTo>
                  <a:lnTo>
                    <a:pt x="460" y="314"/>
                  </a:lnTo>
                  <a:lnTo>
                    <a:pt x="434" y="313"/>
                  </a:lnTo>
                  <a:lnTo>
                    <a:pt x="409" y="310"/>
                  </a:lnTo>
                  <a:lnTo>
                    <a:pt x="385" y="304"/>
                  </a:lnTo>
                  <a:lnTo>
                    <a:pt x="361" y="297"/>
                  </a:lnTo>
                  <a:lnTo>
                    <a:pt x="339" y="290"/>
                  </a:lnTo>
                  <a:lnTo>
                    <a:pt x="294" y="273"/>
                  </a:lnTo>
                  <a:lnTo>
                    <a:pt x="273" y="264"/>
                  </a:lnTo>
                  <a:lnTo>
                    <a:pt x="251" y="257"/>
                  </a:lnTo>
                  <a:lnTo>
                    <a:pt x="230" y="251"/>
                  </a:lnTo>
                  <a:lnTo>
                    <a:pt x="207" y="245"/>
                  </a:lnTo>
                  <a:lnTo>
                    <a:pt x="186" y="242"/>
                  </a:lnTo>
                  <a:lnTo>
                    <a:pt x="162" y="241"/>
                  </a:lnTo>
                  <a:lnTo>
                    <a:pt x="162" y="241"/>
                  </a:lnTo>
                  <a:lnTo>
                    <a:pt x="154" y="242"/>
                  </a:lnTo>
                  <a:lnTo>
                    <a:pt x="145" y="245"/>
                  </a:lnTo>
                  <a:lnTo>
                    <a:pt x="136" y="250"/>
                  </a:lnTo>
                  <a:lnTo>
                    <a:pt x="127" y="256"/>
                  </a:lnTo>
                  <a:lnTo>
                    <a:pt x="108" y="270"/>
                  </a:lnTo>
                  <a:lnTo>
                    <a:pt x="90" y="286"/>
                  </a:lnTo>
                  <a:lnTo>
                    <a:pt x="81" y="291"/>
                  </a:lnTo>
                  <a:lnTo>
                    <a:pt x="71" y="297"/>
                  </a:lnTo>
                  <a:lnTo>
                    <a:pt x="62" y="302"/>
                  </a:lnTo>
                  <a:lnTo>
                    <a:pt x="53" y="304"/>
                  </a:lnTo>
                  <a:lnTo>
                    <a:pt x="45" y="304"/>
                  </a:lnTo>
                  <a:lnTo>
                    <a:pt x="42" y="303"/>
                  </a:lnTo>
                  <a:lnTo>
                    <a:pt x="38" y="300"/>
                  </a:lnTo>
                  <a:lnTo>
                    <a:pt x="34" y="298"/>
                  </a:lnTo>
                  <a:lnTo>
                    <a:pt x="31" y="295"/>
                  </a:lnTo>
                  <a:lnTo>
                    <a:pt x="24" y="286"/>
                  </a:lnTo>
                  <a:lnTo>
                    <a:pt x="24" y="286"/>
                  </a:lnTo>
                  <a:close/>
                </a:path>
              </a:pathLst>
            </a:custGeom>
            <a:solidFill>
              <a:schemeClr val="bg1">
                <a:lumMod val="65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30" name="Freeform 72"/>
            <p:cNvSpPr/>
            <p:nvPr/>
          </p:nvSpPr>
          <p:spPr bwMode="auto">
            <a:xfrm>
              <a:off x="8789913" y="3520333"/>
              <a:ext cx="1416050" cy="1135063"/>
            </a:xfrm>
            <a:custGeom>
              <a:avLst/>
              <a:gdLst>
                <a:gd name="T0" fmla="*/ 777 w 892"/>
                <a:gd name="T1" fmla="*/ 680 h 715"/>
                <a:gd name="T2" fmla="*/ 780 w 892"/>
                <a:gd name="T3" fmla="*/ 469 h 715"/>
                <a:gd name="T4" fmla="*/ 785 w 892"/>
                <a:gd name="T5" fmla="*/ 321 h 715"/>
                <a:gd name="T6" fmla="*/ 789 w 892"/>
                <a:gd name="T7" fmla="*/ 269 h 715"/>
                <a:gd name="T8" fmla="*/ 793 w 892"/>
                <a:gd name="T9" fmla="*/ 247 h 715"/>
                <a:gd name="T10" fmla="*/ 794 w 892"/>
                <a:gd name="T11" fmla="*/ 244 h 715"/>
                <a:gd name="T12" fmla="*/ 801 w 892"/>
                <a:gd name="T13" fmla="*/ 237 h 715"/>
                <a:gd name="T14" fmla="*/ 809 w 892"/>
                <a:gd name="T15" fmla="*/ 234 h 715"/>
                <a:gd name="T16" fmla="*/ 828 w 892"/>
                <a:gd name="T17" fmla="*/ 233 h 715"/>
                <a:gd name="T18" fmla="*/ 860 w 892"/>
                <a:gd name="T19" fmla="*/ 234 h 715"/>
                <a:gd name="T20" fmla="*/ 870 w 892"/>
                <a:gd name="T21" fmla="*/ 232 h 715"/>
                <a:gd name="T22" fmla="*/ 876 w 892"/>
                <a:gd name="T23" fmla="*/ 224 h 715"/>
                <a:gd name="T24" fmla="*/ 880 w 892"/>
                <a:gd name="T25" fmla="*/ 207 h 715"/>
                <a:gd name="T26" fmla="*/ 890 w 892"/>
                <a:gd name="T27" fmla="*/ 154 h 715"/>
                <a:gd name="T28" fmla="*/ 892 w 892"/>
                <a:gd name="T29" fmla="*/ 96 h 715"/>
                <a:gd name="T30" fmla="*/ 890 w 892"/>
                <a:gd name="T31" fmla="*/ 71 h 715"/>
                <a:gd name="T32" fmla="*/ 886 w 892"/>
                <a:gd name="T33" fmla="*/ 53 h 715"/>
                <a:gd name="T34" fmla="*/ 882 w 892"/>
                <a:gd name="T35" fmla="*/ 47 h 715"/>
                <a:gd name="T36" fmla="*/ 870 w 892"/>
                <a:gd name="T37" fmla="*/ 36 h 715"/>
                <a:gd name="T38" fmla="*/ 852 w 892"/>
                <a:gd name="T39" fmla="*/ 28 h 715"/>
                <a:gd name="T40" fmla="*/ 828 w 892"/>
                <a:gd name="T41" fmla="*/ 23 h 715"/>
                <a:gd name="T42" fmla="*/ 782 w 892"/>
                <a:gd name="T43" fmla="*/ 16 h 715"/>
                <a:gd name="T44" fmla="*/ 652 w 892"/>
                <a:gd name="T45" fmla="*/ 8 h 715"/>
                <a:gd name="T46" fmla="*/ 634 w 892"/>
                <a:gd name="T47" fmla="*/ 9 h 715"/>
                <a:gd name="T48" fmla="*/ 565 w 892"/>
                <a:gd name="T49" fmla="*/ 20 h 715"/>
                <a:gd name="T50" fmla="*/ 512 w 892"/>
                <a:gd name="T51" fmla="*/ 29 h 715"/>
                <a:gd name="T52" fmla="*/ 456 w 892"/>
                <a:gd name="T53" fmla="*/ 33 h 715"/>
                <a:gd name="T54" fmla="*/ 422 w 892"/>
                <a:gd name="T55" fmla="*/ 32 h 715"/>
                <a:gd name="T56" fmla="*/ 345 w 892"/>
                <a:gd name="T57" fmla="*/ 25 h 715"/>
                <a:gd name="T58" fmla="*/ 240 w 892"/>
                <a:gd name="T59" fmla="*/ 10 h 715"/>
                <a:gd name="T60" fmla="*/ 199 w 892"/>
                <a:gd name="T61" fmla="*/ 6 h 715"/>
                <a:gd name="T62" fmla="*/ 154 w 892"/>
                <a:gd name="T63" fmla="*/ 4 h 715"/>
                <a:gd name="T64" fmla="*/ 73 w 892"/>
                <a:gd name="T65" fmla="*/ 1 h 715"/>
                <a:gd name="T66" fmla="*/ 45 w 892"/>
                <a:gd name="T67" fmla="*/ 1 h 715"/>
                <a:gd name="T68" fmla="*/ 28 w 892"/>
                <a:gd name="T69" fmla="*/ 6 h 715"/>
                <a:gd name="T70" fmla="*/ 24 w 892"/>
                <a:gd name="T71" fmla="*/ 9 h 715"/>
                <a:gd name="T72" fmla="*/ 16 w 892"/>
                <a:gd name="T73" fmla="*/ 18 h 715"/>
                <a:gd name="T74" fmla="*/ 8 w 892"/>
                <a:gd name="T75" fmla="*/ 32 h 715"/>
                <a:gd name="T76" fmla="*/ 3 w 892"/>
                <a:gd name="T77" fmla="*/ 50 h 715"/>
                <a:gd name="T78" fmla="*/ 0 w 892"/>
                <a:gd name="T79" fmla="*/ 75 h 715"/>
                <a:gd name="T80" fmla="*/ 1 w 892"/>
                <a:gd name="T81" fmla="*/ 104 h 715"/>
                <a:gd name="T82" fmla="*/ 7 w 892"/>
                <a:gd name="T83" fmla="*/ 140 h 715"/>
                <a:gd name="T84" fmla="*/ 17 w 892"/>
                <a:gd name="T85" fmla="*/ 184 h 715"/>
                <a:gd name="T86" fmla="*/ 24 w 892"/>
                <a:gd name="T87" fmla="*/ 208 h 715"/>
                <a:gd name="T88" fmla="*/ 48 w 892"/>
                <a:gd name="T89" fmla="*/ 295 h 715"/>
                <a:gd name="T90" fmla="*/ 65 w 892"/>
                <a:gd name="T91" fmla="*/ 380 h 715"/>
                <a:gd name="T92" fmla="*/ 76 w 892"/>
                <a:gd name="T93" fmla="*/ 461 h 715"/>
                <a:gd name="T94" fmla="*/ 83 w 892"/>
                <a:gd name="T95" fmla="*/ 535 h 715"/>
                <a:gd name="T96" fmla="*/ 86 w 892"/>
                <a:gd name="T97" fmla="*/ 646 h 715"/>
                <a:gd name="T98" fmla="*/ 86 w 892"/>
                <a:gd name="T99" fmla="*/ 689 h 715"/>
                <a:gd name="T100" fmla="*/ 777 w 892"/>
                <a:gd name="T101" fmla="*/ 68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2" h="715">
                  <a:moveTo>
                    <a:pt x="777" y="680"/>
                  </a:moveTo>
                  <a:lnTo>
                    <a:pt x="777" y="680"/>
                  </a:lnTo>
                  <a:lnTo>
                    <a:pt x="777" y="614"/>
                  </a:lnTo>
                  <a:lnTo>
                    <a:pt x="780" y="469"/>
                  </a:lnTo>
                  <a:lnTo>
                    <a:pt x="782" y="391"/>
                  </a:lnTo>
                  <a:lnTo>
                    <a:pt x="785" y="321"/>
                  </a:lnTo>
                  <a:lnTo>
                    <a:pt x="788" y="292"/>
                  </a:lnTo>
                  <a:lnTo>
                    <a:pt x="789" y="269"/>
                  </a:lnTo>
                  <a:lnTo>
                    <a:pt x="792" y="252"/>
                  </a:lnTo>
                  <a:lnTo>
                    <a:pt x="793" y="247"/>
                  </a:lnTo>
                  <a:lnTo>
                    <a:pt x="794" y="244"/>
                  </a:lnTo>
                  <a:lnTo>
                    <a:pt x="794" y="244"/>
                  </a:lnTo>
                  <a:lnTo>
                    <a:pt x="798" y="240"/>
                  </a:lnTo>
                  <a:lnTo>
                    <a:pt x="801" y="237"/>
                  </a:lnTo>
                  <a:lnTo>
                    <a:pt x="805" y="235"/>
                  </a:lnTo>
                  <a:lnTo>
                    <a:pt x="809" y="234"/>
                  </a:lnTo>
                  <a:lnTo>
                    <a:pt x="818" y="233"/>
                  </a:lnTo>
                  <a:lnTo>
                    <a:pt x="828" y="233"/>
                  </a:lnTo>
                  <a:lnTo>
                    <a:pt x="850" y="235"/>
                  </a:lnTo>
                  <a:lnTo>
                    <a:pt x="860" y="234"/>
                  </a:lnTo>
                  <a:lnTo>
                    <a:pt x="870" y="232"/>
                  </a:lnTo>
                  <a:lnTo>
                    <a:pt x="870" y="232"/>
                  </a:lnTo>
                  <a:lnTo>
                    <a:pt x="873" y="230"/>
                  </a:lnTo>
                  <a:lnTo>
                    <a:pt x="876" y="224"/>
                  </a:lnTo>
                  <a:lnTo>
                    <a:pt x="878" y="216"/>
                  </a:lnTo>
                  <a:lnTo>
                    <a:pt x="880" y="207"/>
                  </a:lnTo>
                  <a:lnTo>
                    <a:pt x="885" y="182"/>
                  </a:lnTo>
                  <a:lnTo>
                    <a:pt x="890" y="154"/>
                  </a:lnTo>
                  <a:lnTo>
                    <a:pt x="892" y="124"/>
                  </a:lnTo>
                  <a:lnTo>
                    <a:pt x="892" y="96"/>
                  </a:lnTo>
                  <a:lnTo>
                    <a:pt x="891" y="84"/>
                  </a:lnTo>
                  <a:lnTo>
                    <a:pt x="890" y="71"/>
                  </a:lnTo>
                  <a:lnTo>
                    <a:pt x="888" y="61"/>
                  </a:lnTo>
                  <a:lnTo>
                    <a:pt x="886" y="53"/>
                  </a:lnTo>
                  <a:lnTo>
                    <a:pt x="886" y="53"/>
                  </a:lnTo>
                  <a:lnTo>
                    <a:pt x="882" y="47"/>
                  </a:lnTo>
                  <a:lnTo>
                    <a:pt x="877" y="42"/>
                  </a:lnTo>
                  <a:lnTo>
                    <a:pt x="870" y="36"/>
                  </a:lnTo>
                  <a:lnTo>
                    <a:pt x="862" y="33"/>
                  </a:lnTo>
                  <a:lnTo>
                    <a:pt x="852" y="28"/>
                  </a:lnTo>
                  <a:lnTo>
                    <a:pt x="841" y="25"/>
                  </a:lnTo>
                  <a:lnTo>
                    <a:pt x="828" y="23"/>
                  </a:lnTo>
                  <a:lnTo>
                    <a:pt x="815" y="20"/>
                  </a:lnTo>
                  <a:lnTo>
                    <a:pt x="782" y="16"/>
                  </a:lnTo>
                  <a:lnTo>
                    <a:pt x="744" y="13"/>
                  </a:lnTo>
                  <a:lnTo>
                    <a:pt x="652" y="8"/>
                  </a:lnTo>
                  <a:lnTo>
                    <a:pt x="652" y="8"/>
                  </a:lnTo>
                  <a:lnTo>
                    <a:pt x="634" y="9"/>
                  </a:lnTo>
                  <a:lnTo>
                    <a:pt x="612" y="11"/>
                  </a:lnTo>
                  <a:lnTo>
                    <a:pt x="565" y="20"/>
                  </a:lnTo>
                  <a:lnTo>
                    <a:pt x="539" y="25"/>
                  </a:lnTo>
                  <a:lnTo>
                    <a:pt x="512" y="29"/>
                  </a:lnTo>
                  <a:lnTo>
                    <a:pt x="483" y="33"/>
                  </a:lnTo>
                  <a:lnTo>
                    <a:pt x="456" y="33"/>
                  </a:lnTo>
                  <a:lnTo>
                    <a:pt x="456" y="33"/>
                  </a:lnTo>
                  <a:lnTo>
                    <a:pt x="422" y="32"/>
                  </a:lnTo>
                  <a:lnTo>
                    <a:pt x="385" y="29"/>
                  </a:lnTo>
                  <a:lnTo>
                    <a:pt x="345" y="25"/>
                  </a:lnTo>
                  <a:lnTo>
                    <a:pt x="307" y="19"/>
                  </a:lnTo>
                  <a:lnTo>
                    <a:pt x="240" y="10"/>
                  </a:lnTo>
                  <a:lnTo>
                    <a:pt x="215" y="7"/>
                  </a:lnTo>
                  <a:lnTo>
                    <a:pt x="199" y="6"/>
                  </a:lnTo>
                  <a:lnTo>
                    <a:pt x="199" y="6"/>
                  </a:lnTo>
                  <a:lnTo>
                    <a:pt x="154" y="4"/>
                  </a:lnTo>
                  <a:lnTo>
                    <a:pt x="120" y="3"/>
                  </a:lnTo>
                  <a:lnTo>
                    <a:pt x="73" y="1"/>
                  </a:lnTo>
                  <a:lnTo>
                    <a:pt x="57" y="0"/>
                  </a:lnTo>
                  <a:lnTo>
                    <a:pt x="45" y="1"/>
                  </a:lnTo>
                  <a:lnTo>
                    <a:pt x="36" y="2"/>
                  </a:lnTo>
                  <a:lnTo>
                    <a:pt x="28" y="6"/>
                  </a:lnTo>
                  <a:lnTo>
                    <a:pt x="28" y="6"/>
                  </a:lnTo>
                  <a:lnTo>
                    <a:pt x="24" y="9"/>
                  </a:lnTo>
                  <a:lnTo>
                    <a:pt x="19" y="12"/>
                  </a:lnTo>
                  <a:lnTo>
                    <a:pt x="16" y="18"/>
                  </a:lnTo>
                  <a:lnTo>
                    <a:pt x="11" y="24"/>
                  </a:lnTo>
                  <a:lnTo>
                    <a:pt x="8" y="32"/>
                  </a:lnTo>
                  <a:lnTo>
                    <a:pt x="6" y="39"/>
                  </a:lnTo>
                  <a:lnTo>
                    <a:pt x="3" y="50"/>
                  </a:lnTo>
                  <a:lnTo>
                    <a:pt x="1" y="61"/>
                  </a:lnTo>
                  <a:lnTo>
                    <a:pt x="0" y="75"/>
                  </a:lnTo>
                  <a:lnTo>
                    <a:pt x="0" y="88"/>
                  </a:lnTo>
                  <a:lnTo>
                    <a:pt x="1" y="104"/>
                  </a:lnTo>
                  <a:lnTo>
                    <a:pt x="3" y="122"/>
                  </a:lnTo>
                  <a:lnTo>
                    <a:pt x="7" y="140"/>
                  </a:lnTo>
                  <a:lnTo>
                    <a:pt x="11" y="162"/>
                  </a:lnTo>
                  <a:lnTo>
                    <a:pt x="17" y="184"/>
                  </a:lnTo>
                  <a:lnTo>
                    <a:pt x="24" y="208"/>
                  </a:lnTo>
                  <a:lnTo>
                    <a:pt x="24" y="208"/>
                  </a:lnTo>
                  <a:lnTo>
                    <a:pt x="37" y="251"/>
                  </a:lnTo>
                  <a:lnTo>
                    <a:pt x="48" y="295"/>
                  </a:lnTo>
                  <a:lnTo>
                    <a:pt x="58" y="338"/>
                  </a:lnTo>
                  <a:lnTo>
                    <a:pt x="65" y="380"/>
                  </a:lnTo>
                  <a:lnTo>
                    <a:pt x="71" y="422"/>
                  </a:lnTo>
                  <a:lnTo>
                    <a:pt x="76" y="461"/>
                  </a:lnTo>
                  <a:lnTo>
                    <a:pt x="80" y="499"/>
                  </a:lnTo>
                  <a:lnTo>
                    <a:pt x="83" y="535"/>
                  </a:lnTo>
                  <a:lnTo>
                    <a:pt x="86" y="597"/>
                  </a:lnTo>
                  <a:lnTo>
                    <a:pt x="86" y="646"/>
                  </a:lnTo>
                  <a:lnTo>
                    <a:pt x="86" y="678"/>
                  </a:lnTo>
                  <a:lnTo>
                    <a:pt x="86" y="689"/>
                  </a:lnTo>
                  <a:lnTo>
                    <a:pt x="443" y="715"/>
                  </a:lnTo>
                  <a:lnTo>
                    <a:pt x="777" y="680"/>
                  </a:lnTo>
                  <a:close/>
                </a:path>
              </a:pathLst>
            </a:custGeom>
            <a:solidFill>
              <a:schemeClr val="bg1">
                <a:lumMod val="85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31" name="Freeform 73"/>
            <p:cNvSpPr/>
            <p:nvPr/>
          </p:nvSpPr>
          <p:spPr bwMode="auto">
            <a:xfrm>
              <a:off x="9567788" y="3656858"/>
              <a:ext cx="23813" cy="973138"/>
            </a:xfrm>
            <a:custGeom>
              <a:avLst/>
              <a:gdLst>
                <a:gd name="T0" fmla="*/ 0 w 15"/>
                <a:gd name="T1" fmla="*/ 0 h 613"/>
                <a:gd name="T2" fmla="*/ 5 w 15"/>
                <a:gd name="T3" fmla="*/ 613 h 613"/>
                <a:gd name="T4" fmla="*/ 15 w 15"/>
                <a:gd name="T5" fmla="*/ 613 h 613"/>
                <a:gd name="T6" fmla="*/ 10 w 15"/>
                <a:gd name="T7" fmla="*/ 0 h 613"/>
                <a:gd name="T8" fmla="*/ 0 w 15"/>
                <a:gd name="T9" fmla="*/ 0 h 613"/>
              </a:gdLst>
              <a:ahLst/>
              <a:cxnLst>
                <a:cxn ang="0">
                  <a:pos x="T0" y="T1"/>
                </a:cxn>
                <a:cxn ang="0">
                  <a:pos x="T2" y="T3"/>
                </a:cxn>
                <a:cxn ang="0">
                  <a:pos x="T4" y="T5"/>
                </a:cxn>
                <a:cxn ang="0">
                  <a:pos x="T6" y="T7"/>
                </a:cxn>
                <a:cxn ang="0">
                  <a:pos x="T8" y="T9"/>
                </a:cxn>
              </a:cxnLst>
              <a:rect l="0" t="0" r="r" b="b"/>
              <a:pathLst>
                <a:path w="15" h="613">
                  <a:moveTo>
                    <a:pt x="0" y="0"/>
                  </a:moveTo>
                  <a:lnTo>
                    <a:pt x="5" y="613"/>
                  </a:lnTo>
                  <a:lnTo>
                    <a:pt x="15" y="613"/>
                  </a:lnTo>
                  <a:lnTo>
                    <a:pt x="10" y="0"/>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32" name="Freeform 77"/>
            <p:cNvSpPr/>
            <p:nvPr/>
          </p:nvSpPr>
          <p:spPr bwMode="auto">
            <a:xfrm>
              <a:off x="9512225" y="3602883"/>
              <a:ext cx="219075" cy="133350"/>
            </a:xfrm>
            <a:custGeom>
              <a:avLst/>
              <a:gdLst>
                <a:gd name="T0" fmla="*/ 138 w 138"/>
                <a:gd name="T1" fmla="*/ 37 h 84"/>
                <a:gd name="T2" fmla="*/ 138 w 138"/>
                <a:gd name="T3" fmla="*/ 37 h 84"/>
                <a:gd name="T4" fmla="*/ 138 w 138"/>
                <a:gd name="T5" fmla="*/ 42 h 84"/>
                <a:gd name="T6" fmla="*/ 137 w 138"/>
                <a:gd name="T7" fmla="*/ 46 h 84"/>
                <a:gd name="T8" fmla="*/ 134 w 138"/>
                <a:gd name="T9" fmla="*/ 54 h 84"/>
                <a:gd name="T10" fmla="*/ 127 w 138"/>
                <a:gd name="T11" fmla="*/ 62 h 84"/>
                <a:gd name="T12" fmla="*/ 119 w 138"/>
                <a:gd name="T13" fmla="*/ 69 h 84"/>
                <a:gd name="T14" fmla="*/ 110 w 138"/>
                <a:gd name="T15" fmla="*/ 75 h 84"/>
                <a:gd name="T16" fmla="*/ 97 w 138"/>
                <a:gd name="T17" fmla="*/ 79 h 84"/>
                <a:gd name="T18" fmla="*/ 85 w 138"/>
                <a:gd name="T19" fmla="*/ 81 h 84"/>
                <a:gd name="T20" fmla="*/ 71 w 138"/>
                <a:gd name="T21" fmla="*/ 84 h 84"/>
                <a:gd name="T22" fmla="*/ 71 w 138"/>
                <a:gd name="T23" fmla="*/ 84 h 84"/>
                <a:gd name="T24" fmla="*/ 58 w 138"/>
                <a:gd name="T25" fmla="*/ 84 h 84"/>
                <a:gd name="T26" fmla="*/ 44 w 138"/>
                <a:gd name="T27" fmla="*/ 81 h 84"/>
                <a:gd name="T28" fmla="*/ 33 w 138"/>
                <a:gd name="T29" fmla="*/ 78 h 84"/>
                <a:gd name="T30" fmla="*/ 21 w 138"/>
                <a:gd name="T31" fmla="*/ 73 h 84"/>
                <a:gd name="T32" fmla="*/ 14 w 138"/>
                <a:gd name="T33" fmla="*/ 68 h 84"/>
                <a:gd name="T34" fmla="*/ 7 w 138"/>
                <a:gd name="T35" fmla="*/ 61 h 84"/>
                <a:gd name="T36" fmla="*/ 2 w 138"/>
                <a:gd name="T37" fmla="*/ 53 h 84"/>
                <a:gd name="T38" fmla="*/ 1 w 138"/>
                <a:gd name="T39" fmla="*/ 50 h 84"/>
                <a:gd name="T40" fmla="*/ 0 w 138"/>
                <a:gd name="T41" fmla="*/ 45 h 84"/>
                <a:gd name="T42" fmla="*/ 0 w 138"/>
                <a:gd name="T43" fmla="*/ 45 h 84"/>
                <a:gd name="T44" fmla="*/ 0 w 138"/>
                <a:gd name="T45" fmla="*/ 41 h 84"/>
                <a:gd name="T46" fmla="*/ 1 w 138"/>
                <a:gd name="T47" fmla="*/ 36 h 84"/>
                <a:gd name="T48" fmla="*/ 5 w 138"/>
                <a:gd name="T49" fmla="*/ 28 h 84"/>
                <a:gd name="T50" fmla="*/ 10 w 138"/>
                <a:gd name="T51" fmla="*/ 21 h 84"/>
                <a:gd name="T52" fmla="*/ 19 w 138"/>
                <a:gd name="T53" fmla="*/ 15 h 84"/>
                <a:gd name="T54" fmla="*/ 28 w 138"/>
                <a:gd name="T55" fmla="*/ 9 h 84"/>
                <a:gd name="T56" fmla="*/ 40 w 138"/>
                <a:gd name="T57" fmla="*/ 4 h 84"/>
                <a:gd name="T58" fmla="*/ 53 w 138"/>
                <a:gd name="T59" fmla="*/ 1 h 84"/>
                <a:gd name="T60" fmla="*/ 67 w 138"/>
                <a:gd name="T61" fmla="*/ 0 h 84"/>
                <a:gd name="T62" fmla="*/ 67 w 138"/>
                <a:gd name="T63" fmla="*/ 0 h 84"/>
                <a:gd name="T64" fmla="*/ 80 w 138"/>
                <a:gd name="T65" fmla="*/ 0 h 84"/>
                <a:gd name="T66" fmla="*/ 94 w 138"/>
                <a:gd name="T67" fmla="*/ 1 h 84"/>
                <a:gd name="T68" fmla="*/ 105 w 138"/>
                <a:gd name="T69" fmla="*/ 4 h 84"/>
                <a:gd name="T70" fmla="*/ 117 w 138"/>
                <a:gd name="T71" fmla="*/ 9 h 84"/>
                <a:gd name="T72" fmla="*/ 124 w 138"/>
                <a:gd name="T73" fmla="*/ 15 h 84"/>
                <a:gd name="T74" fmla="*/ 131 w 138"/>
                <a:gd name="T75" fmla="*/ 21 h 84"/>
                <a:gd name="T76" fmla="*/ 136 w 138"/>
                <a:gd name="T77" fmla="*/ 29 h 84"/>
                <a:gd name="T78" fmla="*/ 137 w 138"/>
                <a:gd name="T79" fmla="*/ 34 h 84"/>
                <a:gd name="T80" fmla="*/ 138 w 138"/>
                <a:gd name="T81" fmla="*/ 37 h 84"/>
                <a:gd name="T82" fmla="*/ 138 w 138"/>
                <a:gd name="T83"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84">
                  <a:moveTo>
                    <a:pt x="138" y="37"/>
                  </a:moveTo>
                  <a:lnTo>
                    <a:pt x="138" y="37"/>
                  </a:lnTo>
                  <a:lnTo>
                    <a:pt x="138" y="42"/>
                  </a:lnTo>
                  <a:lnTo>
                    <a:pt x="137" y="46"/>
                  </a:lnTo>
                  <a:lnTo>
                    <a:pt x="134" y="54"/>
                  </a:lnTo>
                  <a:lnTo>
                    <a:pt x="127" y="62"/>
                  </a:lnTo>
                  <a:lnTo>
                    <a:pt x="119" y="69"/>
                  </a:lnTo>
                  <a:lnTo>
                    <a:pt x="110" y="75"/>
                  </a:lnTo>
                  <a:lnTo>
                    <a:pt x="97" y="79"/>
                  </a:lnTo>
                  <a:lnTo>
                    <a:pt x="85" y="81"/>
                  </a:lnTo>
                  <a:lnTo>
                    <a:pt x="71" y="84"/>
                  </a:lnTo>
                  <a:lnTo>
                    <a:pt x="71" y="84"/>
                  </a:lnTo>
                  <a:lnTo>
                    <a:pt x="58" y="84"/>
                  </a:lnTo>
                  <a:lnTo>
                    <a:pt x="44" y="81"/>
                  </a:lnTo>
                  <a:lnTo>
                    <a:pt x="33" y="78"/>
                  </a:lnTo>
                  <a:lnTo>
                    <a:pt x="21" y="73"/>
                  </a:lnTo>
                  <a:lnTo>
                    <a:pt x="14" y="68"/>
                  </a:lnTo>
                  <a:lnTo>
                    <a:pt x="7" y="61"/>
                  </a:lnTo>
                  <a:lnTo>
                    <a:pt x="2" y="53"/>
                  </a:lnTo>
                  <a:lnTo>
                    <a:pt x="1" y="50"/>
                  </a:lnTo>
                  <a:lnTo>
                    <a:pt x="0" y="45"/>
                  </a:lnTo>
                  <a:lnTo>
                    <a:pt x="0" y="45"/>
                  </a:lnTo>
                  <a:lnTo>
                    <a:pt x="0" y="41"/>
                  </a:lnTo>
                  <a:lnTo>
                    <a:pt x="1" y="36"/>
                  </a:lnTo>
                  <a:lnTo>
                    <a:pt x="5" y="28"/>
                  </a:lnTo>
                  <a:lnTo>
                    <a:pt x="10" y="21"/>
                  </a:lnTo>
                  <a:lnTo>
                    <a:pt x="19" y="15"/>
                  </a:lnTo>
                  <a:lnTo>
                    <a:pt x="28" y="9"/>
                  </a:lnTo>
                  <a:lnTo>
                    <a:pt x="40" y="4"/>
                  </a:lnTo>
                  <a:lnTo>
                    <a:pt x="53" y="1"/>
                  </a:lnTo>
                  <a:lnTo>
                    <a:pt x="67" y="0"/>
                  </a:lnTo>
                  <a:lnTo>
                    <a:pt x="67" y="0"/>
                  </a:lnTo>
                  <a:lnTo>
                    <a:pt x="80" y="0"/>
                  </a:lnTo>
                  <a:lnTo>
                    <a:pt x="94" y="1"/>
                  </a:lnTo>
                  <a:lnTo>
                    <a:pt x="105" y="4"/>
                  </a:lnTo>
                  <a:lnTo>
                    <a:pt x="117" y="9"/>
                  </a:lnTo>
                  <a:lnTo>
                    <a:pt x="124" y="15"/>
                  </a:lnTo>
                  <a:lnTo>
                    <a:pt x="131" y="21"/>
                  </a:lnTo>
                  <a:lnTo>
                    <a:pt x="136" y="29"/>
                  </a:lnTo>
                  <a:lnTo>
                    <a:pt x="137" y="34"/>
                  </a:lnTo>
                  <a:lnTo>
                    <a:pt x="138" y="37"/>
                  </a:lnTo>
                  <a:lnTo>
                    <a:pt x="138" y="37"/>
                  </a:lnTo>
                  <a:close/>
                </a:path>
              </a:pathLst>
            </a:custGeom>
            <a:solidFill>
              <a:schemeClr val="accent1"/>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63" name="Freeform 78"/>
            <p:cNvSpPr/>
            <p:nvPr/>
          </p:nvSpPr>
          <p:spPr bwMode="auto">
            <a:xfrm>
              <a:off x="9432850" y="3669558"/>
              <a:ext cx="230188" cy="806450"/>
            </a:xfrm>
            <a:custGeom>
              <a:avLst/>
              <a:gdLst>
                <a:gd name="T0" fmla="*/ 103 w 145"/>
                <a:gd name="T1" fmla="*/ 9 h 508"/>
                <a:gd name="T2" fmla="*/ 103 w 145"/>
                <a:gd name="T3" fmla="*/ 9 h 508"/>
                <a:gd name="T4" fmla="*/ 100 w 145"/>
                <a:gd name="T5" fmla="*/ 41 h 508"/>
                <a:gd name="T6" fmla="*/ 91 w 145"/>
                <a:gd name="T7" fmla="*/ 114 h 508"/>
                <a:gd name="T8" fmla="*/ 78 w 145"/>
                <a:gd name="T9" fmla="*/ 197 h 508"/>
                <a:gd name="T10" fmla="*/ 73 w 145"/>
                <a:gd name="T11" fmla="*/ 232 h 508"/>
                <a:gd name="T12" fmla="*/ 67 w 145"/>
                <a:gd name="T13" fmla="*/ 255 h 508"/>
                <a:gd name="T14" fmla="*/ 67 w 145"/>
                <a:gd name="T15" fmla="*/ 255 h 508"/>
                <a:gd name="T16" fmla="*/ 61 w 145"/>
                <a:gd name="T17" fmla="*/ 270 h 508"/>
                <a:gd name="T18" fmla="*/ 53 w 145"/>
                <a:gd name="T19" fmla="*/ 291 h 508"/>
                <a:gd name="T20" fmla="*/ 33 w 145"/>
                <a:gd name="T21" fmla="*/ 336 h 508"/>
                <a:gd name="T22" fmla="*/ 13 w 145"/>
                <a:gd name="T23" fmla="*/ 380 h 508"/>
                <a:gd name="T24" fmla="*/ 6 w 145"/>
                <a:gd name="T25" fmla="*/ 396 h 508"/>
                <a:gd name="T26" fmla="*/ 1 w 145"/>
                <a:gd name="T27" fmla="*/ 406 h 508"/>
                <a:gd name="T28" fmla="*/ 1 w 145"/>
                <a:gd name="T29" fmla="*/ 406 h 508"/>
                <a:gd name="T30" fmla="*/ 0 w 145"/>
                <a:gd name="T31" fmla="*/ 410 h 508"/>
                <a:gd name="T32" fmla="*/ 0 w 145"/>
                <a:gd name="T33" fmla="*/ 416 h 508"/>
                <a:gd name="T34" fmla="*/ 2 w 145"/>
                <a:gd name="T35" fmla="*/ 430 h 508"/>
                <a:gd name="T36" fmla="*/ 6 w 145"/>
                <a:gd name="T37" fmla="*/ 446 h 508"/>
                <a:gd name="T38" fmla="*/ 10 w 145"/>
                <a:gd name="T39" fmla="*/ 463 h 508"/>
                <a:gd name="T40" fmla="*/ 16 w 145"/>
                <a:gd name="T41" fmla="*/ 478 h 508"/>
                <a:gd name="T42" fmla="*/ 22 w 145"/>
                <a:gd name="T43" fmla="*/ 492 h 508"/>
                <a:gd name="T44" fmla="*/ 27 w 145"/>
                <a:gd name="T45" fmla="*/ 503 h 508"/>
                <a:gd name="T46" fmla="*/ 30 w 145"/>
                <a:gd name="T47" fmla="*/ 505 h 508"/>
                <a:gd name="T48" fmla="*/ 32 w 145"/>
                <a:gd name="T49" fmla="*/ 508 h 508"/>
                <a:gd name="T50" fmla="*/ 32 w 145"/>
                <a:gd name="T51" fmla="*/ 508 h 508"/>
                <a:gd name="T52" fmla="*/ 34 w 145"/>
                <a:gd name="T53" fmla="*/ 508 h 508"/>
                <a:gd name="T54" fmla="*/ 39 w 145"/>
                <a:gd name="T55" fmla="*/ 507 h 508"/>
                <a:gd name="T56" fmla="*/ 49 w 145"/>
                <a:gd name="T57" fmla="*/ 502 h 508"/>
                <a:gd name="T58" fmla="*/ 61 w 145"/>
                <a:gd name="T59" fmla="*/ 494 h 508"/>
                <a:gd name="T60" fmla="*/ 76 w 145"/>
                <a:gd name="T61" fmla="*/ 484 h 508"/>
                <a:gd name="T62" fmla="*/ 102 w 145"/>
                <a:gd name="T63" fmla="*/ 465 h 508"/>
                <a:gd name="T64" fmla="*/ 112 w 145"/>
                <a:gd name="T65" fmla="*/ 456 h 508"/>
                <a:gd name="T66" fmla="*/ 117 w 145"/>
                <a:gd name="T67" fmla="*/ 451 h 508"/>
                <a:gd name="T68" fmla="*/ 117 w 145"/>
                <a:gd name="T69" fmla="*/ 451 h 508"/>
                <a:gd name="T70" fmla="*/ 118 w 145"/>
                <a:gd name="T71" fmla="*/ 446 h 508"/>
                <a:gd name="T72" fmla="*/ 119 w 145"/>
                <a:gd name="T73" fmla="*/ 435 h 508"/>
                <a:gd name="T74" fmla="*/ 118 w 145"/>
                <a:gd name="T75" fmla="*/ 403 h 508"/>
                <a:gd name="T76" fmla="*/ 119 w 145"/>
                <a:gd name="T77" fmla="*/ 354 h 508"/>
                <a:gd name="T78" fmla="*/ 120 w 145"/>
                <a:gd name="T79" fmla="*/ 323 h 508"/>
                <a:gd name="T80" fmla="*/ 122 w 145"/>
                <a:gd name="T81" fmla="*/ 288 h 508"/>
                <a:gd name="T82" fmla="*/ 122 w 145"/>
                <a:gd name="T83" fmla="*/ 288 h 508"/>
                <a:gd name="T84" fmla="*/ 125 w 145"/>
                <a:gd name="T85" fmla="*/ 261 h 508"/>
                <a:gd name="T86" fmla="*/ 128 w 145"/>
                <a:gd name="T87" fmla="*/ 239 h 508"/>
                <a:gd name="T88" fmla="*/ 134 w 145"/>
                <a:gd name="T89" fmla="*/ 190 h 508"/>
                <a:gd name="T90" fmla="*/ 137 w 145"/>
                <a:gd name="T91" fmla="*/ 159 h 508"/>
                <a:gd name="T92" fmla="*/ 139 w 145"/>
                <a:gd name="T93" fmla="*/ 119 h 508"/>
                <a:gd name="T94" fmla="*/ 143 w 145"/>
                <a:gd name="T95" fmla="*/ 67 h 508"/>
                <a:gd name="T96" fmla="*/ 145 w 145"/>
                <a:gd name="T97" fmla="*/ 0 h 508"/>
                <a:gd name="T98" fmla="*/ 103 w 145"/>
                <a:gd name="T99" fmla="*/ 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 h="508">
                  <a:moveTo>
                    <a:pt x="103" y="9"/>
                  </a:moveTo>
                  <a:lnTo>
                    <a:pt x="103" y="9"/>
                  </a:lnTo>
                  <a:lnTo>
                    <a:pt x="100" y="41"/>
                  </a:lnTo>
                  <a:lnTo>
                    <a:pt x="91" y="114"/>
                  </a:lnTo>
                  <a:lnTo>
                    <a:pt x="78" y="197"/>
                  </a:lnTo>
                  <a:lnTo>
                    <a:pt x="73" y="232"/>
                  </a:lnTo>
                  <a:lnTo>
                    <a:pt x="67" y="255"/>
                  </a:lnTo>
                  <a:lnTo>
                    <a:pt x="67" y="255"/>
                  </a:lnTo>
                  <a:lnTo>
                    <a:pt x="61" y="270"/>
                  </a:lnTo>
                  <a:lnTo>
                    <a:pt x="53" y="291"/>
                  </a:lnTo>
                  <a:lnTo>
                    <a:pt x="33" y="336"/>
                  </a:lnTo>
                  <a:lnTo>
                    <a:pt x="13" y="380"/>
                  </a:lnTo>
                  <a:lnTo>
                    <a:pt x="6" y="396"/>
                  </a:lnTo>
                  <a:lnTo>
                    <a:pt x="1" y="406"/>
                  </a:lnTo>
                  <a:lnTo>
                    <a:pt x="1" y="406"/>
                  </a:lnTo>
                  <a:lnTo>
                    <a:pt x="0" y="410"/>
                  </a:lnTo>
                  <a:lnTo>
                    <a:pt x="0" y="416"/>
                  </a:lnTo>
                  <a:lnTo>
                    <a:pt x="2" y="430"/>
                  </a:lnTo>
                  <a:lnTo>
                    <a:pt x="6" y="446"/>
                  </a:lnTo>
                  <a:lnTo>
                    <a:pt x="10" y="463"/>
                  </a:lnTo>
                  <a:lnTo>
                    <a:pt x="16" y="478"/>
                  </a:lnTo>
                  <a:lnTo>
                    <a:pt x="22" y="492"/>
                  </a:lnTo>
                  <a:lnTo>
                    <a:pt x="27" y="503"/>
                  </a:lnTo>
                  <a:lnTo>
                    <a:pt x="30" y="505"/>
                  </a:lnTo>
                  <a:lnTo>
                    <a:pt x="32" y="508"/>
                  </a:lnTo>
                  <a:lnTo>
                    <a:pt x="32" y="508"/>
                  </a:lnTo>
                  <a:lnTo>
                    <a:pt x="34" y="508"/>
                  </a:lnTo>
                  <a:lnTo>
                    <a:pt x="39" y="507"/>
                  </a:lnTo>
                  <a:lnTo>
                    <a:pt x="49" y="502"/>
                  </a:lnTo>
                  <a:lnTo>
                    <a:pt x="61" y="494"/>
                  </a:lnTo>
                  <a:lnTo>
                    <a:pt x="76" y="484"/>
                  </a:lnTo>
                  <a:lnTo>
                    <a:pt x="102" y="465"/>
                  </a:lnTo>
                  <a:lnTo>
                    <a:pt x="112" y="456"/>
                  </a:lnTo>
                  <a:lnTo>
                    <a:pt x="117" y="451"/>
                  </a:lnTo>
                  <a:lnTo>
                    <a:pt x="117" y="451"/>
                  </a:lnTo>
                  <a:lnTo>
                    <a:pt x="118" y="446"/>
                  </a:lnTo>
                  <a:lnTo>
                    <a:pt x="119" y="435"/>
                  </a:lnTo>
                  <a:lnTo>
                    <a:pt x="118" y="403"/>
                  </a:lnTo>
                  <a:lnTo>
                    <a:pt x="119" y="354"/>
                  </a:lnTo>
                  <a:lnTo>
                    <a:pt x="120" y="323"/>
                  </a:lnTo>
                  <a:lnTo>
                    <a:pt x="122" y="288"/>
                  </a:lnTo>
                  <a:lnTo>
                    <a:pt x="122" y="288"/>
                  </a:lnTo>
                  <a:lnTo>
                    <a:pt x="125" y="261"/>
                  </a:lnTo>
                  <a:lnTo>
                    <a:pt x="128" y="239"/>
                  </a:lnTo>
                  <a:lnTo>
                    <a:pt x="134" y="190"/>
                  </a:lnTo>
                  <a:lnTo>
                    <a:pt x="137" y="159"/>
                  </a:lnTo>
                  <a:lnTo>
                    <a:pt x="139" y="119"/>
                  </a:lnTo>
                  <a:lnTo>
                    <a:pt x="143" y="67"/>
                  </a:lnTo>
                  <a:lnTo>
                    <a:pt x="145" y="0"/>
                  </a:lnTo>
                  <a:lnTo>
                    <a:pt x="103" y="9"/>
                  </a:lnTo>
                  <a:close/>
                </a:path>
              </a:pathLst>
            </a:custGeom>
            <a:solidFill>
              <a:schemeClr val="accent1"/>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64" name="Freeform 79"/>
            <p:cNvSpPr/>
            <p:nvPr/>
          </p:nvSpPr>
          <p:spPr bwMode="auto">
            <a:xfrm>
              <a:off x="8788325" y="2158258"/>
              <a:ext cx="1346200" cy="1443038"/>
            </a:xfrm>
            <a:custGeom>
              <a:avLst/>
              <a:gdLst>
                <a:gd name="T0" fmla="*/ 104 w 848"/>
                <a:gd name="T1" fmla="*/ 848 h 909"/>
                <a:gd name="T2" fmla="*/ 114 w 848"/>
                <a:gd name="T3" fmla="*/ 859 h 909"/>
                <a:gd name="T4" fmla="*/ 130 w 848"/>
                <a:gd name="T5" fmla="*/ 869 h 909"/>
                <a:gd name="T6" fmla="*/ 149 w 848"/>
                <a:gd name="T7" fmla="*/ 877 h 909"/>
                <a:gd name="T8" fmla="*/ 200 w 848"/>
                <a:gd name="T9" fmla="*/ 891 h 909"/>
                <a:gd name="T10" fmla="*/ 264 w 848"/>
                <a:gd name="T11" fmla="*/ 900 h 909"/>
                <a:gd name="T12" fmla="*/ 335 w 848"/>
                <a:gd name="T13" fmla="*/ 905 h 909"/>
                <a:gd name="T14" fmla="*/ 453 w 848"/>
                <a:gd name="T15" fmla="*/ 909 h 909"/>
                <a:gd name="T16" fmla="*/ 610 w 848"/>
                <a:gd name="T17" fmla="*/ 909 h 909"/>
                <a:gd name="T18" fmla="*/ 631 w 848"/>
                <a:gd name="T19" fmla="*/ 908 h 909"/>
                <a:gd name="T20" fmla="*/ 671 w 848"/>
                <a:gd name="T21" fmla="*/ 903 h 909"/>
                <a:gd name="T22" fmla="*/ 705 w 848"/>
                <a:gd name="T23" fmla="*/ 893 h 909"/>
                <a:gd name="T24" fmla="*/ 735 w 848"/>
                <a:gd name="T25" fmla="*/ 879 h 909"/>
                <a:gd name="T26" fmla="*/ 760 w 848"/>
                <a:gd name="T27" fmla="*/ 862 h 909"/>
                <a:gd name="T28" fmla="*/ 782 w 848"/>
                <a:gd name="T29" fmla="*/ 843 h 909"/>
                <a:gd name="T30" fmla="*/ 799 w 848"/>
                <a:gd name="T31" fmla="*/ 821 h 909"/>
                <a:gd name="T32" fmla="*/ 814 w 848"/>
                <a:gd name="T33" fmla="*/ 797 h 909"/>
                <a:gd name="T34" fmla="*/ 824 w 848"/>
                <a:gd name="T35" fmla="*/ 772 h 909"/>
                <a:gd name="T36" fmla="*/ 836 w 848"/>
                <a:gd name="T37" fmla="*/ 732 h 909"/>
                <a:gd name="T38" fmla="*/ 844 w 848"/>
                <a:gd name="T39" fmla="*/ 680 h 909"/>
                <a:gd name="T40" fmla="*/ 848 w 848"/>
                <a:gd name="T41" fmla="*/ 632 h 909"/>
                <a:gd name="T42" fmla="*/ 848 w 848"/>
                <a:gd name="T43" fmla="*/ 592 h 909"/>
                <a:gd name="T44" fmla="*/ 846 w 848"/>
                <a:gd name="T45" fmla="*/ 530 h 909"/>
                <a:gd name="T46" fmla="*/ 837 w 848"/>
                <a:gd name="T47" fmla="*/ 421 h 909"/>
                <a:gd name="T48" fmla="*/ 820 w 848"/>
                <a:gd name="T49" fmla="*/ 331 h 909"/>
                <a:gd name="T50" fmla="*/ 797 w 848"/>
                <a:gd name="T51" fmla="*/ 256 h 909"/>
                <a:gd name="T52" fmla="*/ 771 w 848"/>
                <a:gd name="T53" fmla="*/ 195 h 909"/>
                <a:gd name="T54" fmla="*/ 742 w 848"/>
                <a:gd name="T55" fmla="*/ 144 h 909"/>
                <a:gd name="T56" fmla="*/ 700 w 848"/>
                <a:gd name="T57" fmla="*/ 81 h 909"/>
                <a:gd name="T58" fmla="*/ 677 w 848"/>
                <a:gd name="T59" fmla="*/ 44 h 909"/>
                <a:gd name="T60" fmla="*/ 670 w 848"/>
                <a:gd name="T61" fmla="*/ 35 h 909"/>
                <a:gd name="T62" fmla="*/ 652 w 848"/>
                <a:gd name="T63" fmla="*/ 22 h 909"/>
                <a:gd name="T64" fmla="*/ 628 w 848"/>
                <a:gd name="T65" fmla="*/ 12 h 909"/>
                <a:gd name="T66" fmla="*/ 597 w 848"/>
                <a:gd name="T67" fmla="*/ 5 h 909"/>
                <a:gd name="T68" fmla="*/ 563 w 848"/>
                <a:gd name="T69" fmla="*/ 0 h 909"/>
                <a:gd name="T70" fmla="*/ 525 w 848"/>
                <a:gd name="T71" fmla="*/ 0 h 909"/>
                <a:gd name="T72" fmla="*/ 464 w 848"/>
                <a:gd name="T73" fmla="*/ 4 h 909"/>
                <a:gd name="T74" fmla="*/ 378 w 848"/>
                <a:gd name="T75" fmla="*/ 18 h 909"/>
                <a:gd name="T76" fmla="*/ 295 w 848"/>
                <a:gd name="T77" fmla="*/ 40 h 909"/>
                <a:gd name="T78" fmla="*/ 239 w 848"/>
                <a:gd name="T79" fmla="*/ 61 h 909"/>
                <a:gd name="T80" fmla="*/ 206 w 848"/>
                <a:gd name="T81" fmla="*/ 77 h 909"/>
                <a:gd name="T82" fmla="*/ 179 w 848"/>
                <a:gd name="T83" fmla="*/ 94 h 909"/>
                <a:gd name="T84" fmla="*/ 157 w 848"/>
                <a:gd name="T85" fmla="*/ 112 h 909"/>
                <a:gd name="T86" fmla="*/ 148 w 848"/>
                <a:gd name="T87" fmla="*/ 121 h 909"/>
                <a:gd name="T88" fmla="*/ 121 w 848"/>
                <a:gd name="T89" fmla="*/ 160 h 909"/>
                <a:gd name="T90" fmla="*/ 95 w 848"/>
                <a:gd name="T91" fmla="*/ 198 h 909"/>
                <a:gd name="T92" fmla="*/ 74 w 848"/>
                <a:gd name="T93" fmla="*/ 238 h 909"/>
                <a:gd name="T94" fmla="*/ 54 w 848"/>
                <a:gd name="T95" fmla="*/ 280 h 909"/>
                <a:gd name="T96" fmla="*/ 37 w 848"/>
                <a:gd name="T97" fmla="*/ 324 h 909"/>
                <a:gd name="T98" fmla="*/ 24 w 848"/>
                <a:gd name="T99" fmla="*/ 370 h 909"/>
                <a:gd name="T100" fmla="*/ 12 w 848"/>
                <a:gd name="T101" fmla="*/ 421 h 909"/>
                <a:gd name="T102" fmla="*/ 4 w 848"/>
                <a:gd name="T103" fmla="*/ 476 h 909"/>
                <a:gd name="T104" fmla="*/ 1 w 848"/>
                <a:gd name="T105" fmla="*/ 504 h 909"/>
                <a:gd name="T106" fmla="*/ 1 w 848"/>
                <a:gd name="T107" fmla="*/ 560 h 909"/>
                <a:gd name="T108" fmla="*/ 8 w 848"/>
                <a:gd name="T109" fmla="*/ 615 h 909"/>
                <a:gd name="T110" fmla="*/ 20 w 848"/>
                <a:gd name="T111" fmla="*/ 668 h 909"/>
                <a:gd name="T112" fmla="*/ 36 w 848"/>
                <a:gd name="T113" fmla="*/ 716 h 909"/>
                <a:gd name="T114" fmla="*/ 54 w 848"/>
                <a:gd name="T115" fmla="*/ 761 h 909"/>
                <a:gd name="T116" fmla="*/ 75 w 848"/>
                <a:gd name="T117" fmla="*/ 800 h 909"/>
                <a:gd name="T118" fmla="*/ 104 w 848"/>
                <a:gd name="T119" fmla="*/ 84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8" h="909">
                  <a:moveTo>
                    <a:pt x="104" y="848"/>
                  </a:moveTo>
                  <a:lnTo>
                    <a:pt x="104" y="848"/>
                  </a:lnTo>
                  <a:lnTo>
                    <a:pt x="109" y="853"/>
                  </a:lnTo>
                  <a:lnTo>
                    <a:pt x="114" y="859"/>
                  </a:lnTo>
                  <a:lnTo>
                    <a:pt x="122" y="865"/>
                  </a:lnTo>
                  <a:lnTo>
                    <a:pt x="130" y="869"/>
                  </a:lnTo>
                  <a:lnTo>
                    <a:pt x="139" y="874"/>
                  </a:lnTo>
                  <a:lnTo>
                    <a:pt x="149" y="877"/>
                  </a:lnTo>
                  <a:lnTo>
                    <a:pt x="173" y="885"/>
                  </a:lnTo>
                  <a:lnTo>
                    <a:pt x="200" y="891"/>
                  </a:lnTo>
                  <a:lnTo>
                    <a:pt x="231" y="895"/>
                  </a:lnTo>
                  <a:lnTo>
                    <a:pt x="264" y="900"/>
                  </a:lnTo>
                  <a:lnTo>
                    <a:pt x="299" y="903"/>
                  </a:lnTo>
                  <a:lnTo>
                    <a:pt x="335" y="905"/>
                  </a:lnTo>
                  <a:lnTo>
                    <a:pt x="373" y="907"/>
                  </a:lnTo>
                  <a:lnTo>
                    <a:pt x="453" y="909"/>
                  </a:lnTo>
                  <a:lnTo>
                    <a:pt x="532" y="909"/>
                  </a:lnTo>
                  <a:lnTo>
                    <a:pt x="610" y="909"/>
                  </a:lnTo>
                  <a:lnTo>
                    <a:pt x="610" y="909"/>
                  </a:lnTo>
                  <a:lnTo>
                    <a:pt x="631" y="908"/>
                  </a:lnTo>
                  <a:lnTo>
                    <a:pt x="652" y="905"/>
                  </a:lnTo>
                  <a:lnTo>
                    <a:pt x="671" y="903"/>
                  </a:lnTo>
                  <a:lnTo>
                    <a:pt x="689" y="899"/>
                  </a:lnTo>
                  <a:lnTo>
                    <a:pt x="705" y="893"/>
                  </a:lnTo>
                  <a:lnTo>
                    <a:pt x="721" y="887"/>
                  </a:lnTo>
                  <a:lnTo>
                    <a:pt x="735" y="879"/>
                  </a:lnTo>
                  <a:lnTo>
                    <a:pt x="748" y="871"/>
                  </a:lnTo>
                  <a:lnTo>
                    <a:pt x="760" y="862"/>
                  </a:lnTo>
                  <a:lnTo>
                    <a:pt x="772" y="853"/>
                  </a:lnTo>
                  <a:lnTo>
                    <a:pt x="782" y="843"/>
                  </a:lnTo>
                  <a:lnTo>
                    <a:pt x="791" y="832"/>
                  </a:lnTo>
                  <a:lnTo>
                    <a:pt x="799" y="821"/>
                  </a:lnTo>
                  <a:lnTo>
                    <a:pt x="807" y="809"/>
                  </a:lnTo>
                  <a:lnTo>
                    <a:pt x="814" y="797"/>
                  </a:lnTo>
                  <a:lnTo>
                    <a:pt x="819" y="784"/>
                  </a:lnTo>
                  <a:lnTo>
                    <a:pt x="824" y="772"/>
                  </a:lnTo>
                  <a:lnTo>
                    <a:pt x="828" y="759"/>
                  </a:lnTo>
                  <a:lnTo>
                    <a:pt x="836" y="732"/>
                  </a:lnTo>
                  <a:lnTo>
                    <a:pt x="841" y="706"/>
                  </a:lnTo>
                  <a:lnTo>
                    <a:pt x="844" y="680"/>
                  </a:lnTo>
                  <a:lnTo>
                    <a:pt x="846" y="655"/>
                  </a:lnTo>
                  <a:lnTo>
                    <a:pt x="848" y="632"/>
                  </a:lnTo>
                  <a:lnTo>
                    <a:pt x="848" y="592"/>
                  </a:lnTo>
                  <a:lnTo>
                    <a:pt x="848" y="592"/>
                  </a:lnTo>
                  <a:lnTo>
                    <a:pt x="848" y="560"/>
                  </a:lnTo>
                  <a:lnTo>
                    <a:pt x="846" y="530"/>
                  </a:lnTo>
                  <a:lnTo>
                    <a:pt x="843" y="472"/>
                  </a:lnTo>
                  <a:lnTo>
                    <a:pt x="837" y="421"/>
                  </a:lnTo>
                  <a:lnTo>
                    <a:pt x="829" y="374"/>
                  </a:lnTo>
                  <a:lnTo>
                    <a:pt x="820" y="331"/>
                  </a:lnTo>
                  <a:lnTo>
                    <a:pt x="809" y="291"/>
                  </a:lnTo>
                  <a:lnTo>
                    <a:pt x="797" y="256"/>
                  </a:lnTo>
                  <a:lnTo>
                    <a:pt x="784" y="223"/>
                  </a:lnTo>
                  <a:lnTo>
                    <a:pt x="771" y="195"/>
                  </a:lnTo>
                  <a:lnTo>
                    <a:pt x="756" y="168"/>
                  </a:lnTo>
                  <a:lnTo>
                    <a:pt x="742" y="144"/>
                  </a:lnTo>
                  <a:lnTo>
                    <a:pt x="728" y="121"/>
                  </a:lnTo>
                  <a:lnTo>
                    <a:pt x="700" y="81"/>
                  </a:lnTo>
                  <a:lnTo>
                    <a:pt x="688" y="63"/>
                  </a:lnTo>
                  <a:lnTo>
                    <a:pt x="677" y="44"/>
                  </a:lnTo>
                  <a:lnTo>
                    <a:pt x="677" y="44"/>
                  </a:lnTo>
                  <a:lnTo>
                    <a:pt x="670" y="35"/>
                  </a:lnTo>
                  <a:lnTo>
                    <a:pt x="662" y="29"/>
                  </a:lnTo>
                  <a:lnTo>
                    <a:pt x="652" y="22"/>
                  </a:lnTo>
                  <a:lnTo>
                    <a:pt x="640" y="16"/>
                  </a:lnTo>
                  <a:lnTo>
                    <a:pt x="628" y="12"/>
                  </a:lnTo>
                  <a:lnTo>
                    <a:pt x="613" y="7"/>
                  </a:lnTo>
                  <a:lnTo>
                    <a:pt x="597" y="5"/>
                  </a:lnTo>
                  <a:lnTo>
                    <a:pt x="582" y="3"/>
                  </a:lnTo>
                  <a:lnTo>
                    <a:pt x="563" y="0"/>
                  </a:lnTo>
                  <a:lnTo>
                    <a:pt x="545" y="0"/>
                  </a:lnTo>
                  <a:lnTo>
                    <a:pt x="525" y="0"/>
                  </a:lnTo>
                  <a:lnTo>
                    <a:pt x="506" y="0"/>
                  </a:lnTo>
                  <a:lnTo>
                    <a:pt x="464" y="4"/>
                  </a:lnTo>
                  <a:lnTo>
                    <a:pt x="421" y="9"/>
                  </a:lnTo>
                  <a:lnTo>
                    <a:pt x="378" y="18"/>
                  </a:lnTo>
                  <a:lnTo>
                    <a:pt x="336" y="29"/>
                  </a:lnTo>
                  <a:lnTo>
                    <a:pt x="295" y="40"/>
                  </a:lnTo>
                  <a:lnTo>
                    <a:pt x="257" y="54"/>
                  </a:lnTo>
                  <a:lnTo>
                    <a:pt x="239" y="61"/>
                  </a:lnTo>
                  <a:lnTo>
                    <a:pt x="222" y="69"/>
                  </a:lnTo>
                  <a:lnTo>
                    <a:pt x="206" y="77"/>
                  </a:lnTo>
                  <a:lnTo>
                    <a:pt x="192" y="85"/>
                  </a:lnTo>
                  <a:lnTo>
                    <a:pt x="179" y="94"/>
                  </a:lnTo>
                  <a:lnTo>
                    <a:pt x="167" y="103"/>
                  </a:lnTo>
                  <a:lnTo>
                    <a:pt x="157" y="112"/>
                  </a:lnTo>
                  <a:lnTo>
                    <a:pt x="148" y="121"/>
                  </a:lnTo>
                  <a:lnTo>
                    <a:pt x="148" y="121"/>
                  </a:lnTo>
                  <a:lnTo>
                    <a:pt x="135" y="141"/>
                  </a:lnTo>
                  <a:lnTo>
                    <a:pt x="121" y="160"/>
                  </a:lnTo>
                  <a:lnTo>
                    <a:pt x="107" y="178"/>
                  </a:lnTo>
                  <a:lnTo>
                    <a:pt x="95" y="198"/>
                  </a:lnTo>
                  <a:lnTo>
                    <a:pt x="84" y="218"/>
                  </a:lnTo>
                  <a:lnTo>
                    <a:pt x="74" y="238"/>
                  </a:lnTo>
                  <a:lnTo>
                    <a:pt x="63" y="258"/>
                  </a:lnTo>
                  <a:lnTo>
                    <a:pt x="54" y="280"/>
                  </a:lnTo>
                  <a:lnTo>
                    <a:pt x="45" y="301"/>
                  </a:lnTo>
                  <a:lnTo>
                    <a:pt x="37" y="324"/>
                  </a:lnTo>
                  <a:lnTo>
                    <a:pt x="31" y="347"/>
                  </a:lnTo>
                  <a:lnTo>
                    <a:pt x="24" y="370"/>
                  </a:lnTo>
                  <a:lnTo>
                    <a:pt x="18" y="395"/>
                  </a:lnTo>
                  <a:lnTo>
                    <a:pt x="12" y="421"/>
                  </a:lnTo>
                  <a:lnTo>
                    <a:pt x="8" y="448"/>
                  </a:lnTo>
                  <a:lnTo>
                    <a:pt x="4" y="476"/>
                  </a:lnTo>
                  <a:lnTo>
                    <a:pt x="4" y="476"/>
                  </a:lnTo>
                  <a:lnTo>
                    <a:pt x="1" y="504"/>
                  </a:lnTo>
                  <a:lnTo>
                    <a:pt x="0" y="532"/>
                  </a:lnTo>
                  <a:lnTo>
                    <a:pt x="1" y="560"/>
                  </a:lnTo>
                  <a:lnTo>
                    <a:pt x="4" y="588"/>
                  </a:lnTo>
                  <a:lnTo>
                    <a:pt x="8" y="615"/>
                  </a:lnTo>
                  <a:lnTo>
                    <a:pt x="14" y="642"/>
                  </a:lnTo>
                  <a:lnTo>
                    <a:pt x="20" y="668"/>
                  </a:lnTo>
                  <a:lnTo>
                    <a:pt x="28" y="693"/>
                  </a:lnTo>
                  <a:lnTo>
                    <a:pt x="36" y="716"/>
                  </a:lnTo>
                  <a:lnTo>
                    <a:pt x="45" y="739"/>
                  </a:lnTo>
                  <a:lnTo>
                    <a:pt x="54" y="761"/>
                  </a:lnTo>
                  <a:lnTo>
                    <a:pt x="64" y="781"/>
                  </a:lnTo>
                  <a:lnTo>
                    <a:pt x="75" y="800"/>
                  </a:lnTo>
                  <a:lnTo>
                    <a:pt x="85" y="817"/>
                  </a:lnTo>
                  <a:lnTo>
                    <a:pt x="104" y="848"/>
                  </a:lnTo>
                  <a:lnTo>
                    <a:pt x="104" y="848"/>
                  </a:lnTo>
                  <a:close/>
                </a:path>
              </a:pathLst>
            </a:custGeom>
            <a:solidFill>
              <a:srgbClr val="FFC89F"/>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65" name="Freeform 81"/>
            <p:cNvSpPr/>
            <p:nvPr/>
          </p:nvSpPr>
          <p:spPr bwMode="auto">
            <a:xfrm>
              <a:off x="9853538" y="2704358"/>
              <a:ext cx="87313" cy="165100"/>
            </a:xfrm>
            <a:custGeom>
              <a:avLst/>
              <a:gdLst>
                <a:gd name="T0" fmla="*/ 55 w 55"/>
                <a:gd name="T1" fmla="*/ 50 h 104"/>
                <a:gd name="T2" fmla="*/ 55 w 55"/>
                <a:gd name="T3" fmla="*/ 50 h 104"/>
                <a:gd name="T4" fmla="*/ 55 w 55"/>
                <a:gd name="T5" fmla="*/ 61 h 104"/>
                <a:gd name="T6" fmla="*/ 54 w 55"/>
                <a:gd name="T7" fmla="*/ 70 h 104"/>
                <a:gd name="T8" fmla="*/ 52 w 55"/>
                <a:gd name="T9" fmla="*/ 79 h 104"/>
                <a:gd name="T10" fmla="*/ 49 w 55"/>
                <a:gd name="T11" fmla="*/ 87 h 104"/>
                <a:gd name="T12" fmla="*/ 45 w 55"/>
                <a:gd name="T13" fmla="*/ 94 h 104"/>
                <a:gd name="T14" fmla="*/ 41 w 55"/>
                <a:gd name="T15" fmla="*/ 100 h 104"/>
                <a:gd name="T16" fmla="*/ 36 w 55"/>
                <a:gd name="T17" fmla="*/ 103 h 104"/>
                <a:gd name="T18" fmla="*/ 31 w 55"/>
                <a:gd name="T19" fmla="*/ 104 h 104"/>
                <a:gd name="T20" fmla="*/ 31 w 55"/>
                <a:gd name="T21" fmla="*/ 104 h 104"/>
                <a:gd name="T22" fmla="*/ 25 w 55"/>
                <a:gd name="T23" fmla="*/ 103 h 104"/>
                <a:gd name="T24" fmla="*/ 20 w 55"/>
                <a:gd name="T25" fmla="*/ 101 h 104"/>
                <a:gd name="T26" fmla="*/ 15 w 55"/>
                <a:gd name="T27" fmla="*/ 96 h 104"/>
                <a:gd name="T28" fmla="*/ 10 w 55"/>
                <a:gd name="T29" fmla="*/ 90 h 104"/>
                <a:gd name="T30" fmla="*/ 7 w 55"/>
                <a:gd name="T31" fmla="*/ 83 h 104"/>
                <a:gd name="T32" fmla="*/ 3 w 55"/>
                <a:gd name="T33" fmla="*/ 74 h 104"/>
                <a:gd name="T34" fmla="*/ 1 w 55"/>
                <a:gd name="T35" fmla="*/ 64 h 104"/>
                <a:gd name="T36" fmla="*/ 0 w 55"/>
                <a:gd name="T37" fmla="*/ 53 h 104"/>
                <a:gd name="T38" fmla="*/ 0 w 55"/>
                <a:gd name="T39" fmla="*/ 53 h 104"/>
                <a:gd name="T40" fmla="*/ 0 w 55"/>
                <a:gd name="T41" fmla="*/ 43 h 104"/>
                <a:gd name="T42" fmla="*/ 1 w 55"/>
                <a:gd name="T43" fmla="*/ 33 h 104"/>
                <a:gd name="T44" fmla="*/ 3 w 55"/>
                <a:gd name="T45" fmla="*/ 24 h 104"/>
                <a:gd name="T46" fmla="*/ 7 w 55"/>
                <a:gd name="T47" fmla="*/ 16 h 104"/>
                <a:gd name="T48" fmla="*/ 10 w 55"/>
                <a:gd name="T49" fmla="*/ 9 h 104"/>
                <a:gd name="T50" fmla="*/ 15 w 55"/>
                <a:gd name="T51" fmla="*/ 5 h 104"/>
                <a:gd name="T52" fmla="*/ 19 w 55"/>
                <a:gd name="T53" fmla="*/ 1 h 104"/>
                <a:gd name="T54" fmla="*/ 25 w 55"/>
                <a:gd name="T55" fmla="*/ 0 h 104"/>
                <a:gd name="T56" fmla="*/ 25 w 55"/>
                <a:gd name="T57" fmla="*/ 0 h 104"/>
                <a:gd name="T58" fmla="*/ 31 w 55"/>
                <a:gd name="T59" fmla="*/ 0 h 104"/>
                <a:gd name="T60" fmla="*/ 36 w 55"/>
                <a:gd name="T61" fmla="*/ 4 h 104"/>
                <a:gd name="T62" fmla="*/ 41 w 55"/>
                <a:gd name="T63" fmla="*/ 8 h 104"/>
                <a:gd name="T64" fmla="*/ 45 w 55"/>
                <a:gd name="T65" fmla="*/ 14 h 104"/>
                <a:gd name="T66" fmla="*/ 49 w 55"/>
                <a:gd name="T67" fmla="*/ 22 h 104"/>
                <a:gd name="T68" fmla="*/ 52 w 55"/>
                <a:gd name="T69" fmla="*/ 31 h 104"/>
                <a:gd name="T70" fmla="*/ 54 w 55"/>
                <a:gd name="T71" fmla="*/ 40 h 104"/>
                <a:gd name="T72" fmla="*/ 55 w 55"/>
                <a:gd name="T73" fmla="*/ 50 h 104"/>
                <a:gd name="T74" fmla="*/ 55 w 55"/>
                <a:gd name="T75" fmla="*/ 5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104">
                  <a:moveTo>
                    <a:pt x="55" y="50"/>
                  </a:moveTo>
                  <a:lnTo>
                    <a:pt x="55" y="50"/>
                  </a:lnTo>
                  <a:lnTo>
                    <a:pt x="55" y="61"/>
                  </a:lnTo>
                  <a:lnTo>
                    <a:pt x="54" y="70"/>
                  </a:lnTo>
                  <a:lnTo>
                    <a:pt x="52" y="79"/>
                  </a:lnTo>
                  <a:lnTo>
                    <a:pt x="49" y="87"/>
                  </a:lnTo>
                  <a:lnTo>
                    <a:pt x="45" y="94"/>
                  </a:lnTo>
                  <a:lnTo>
                    <a:pt x="41" y="100"/>
                  </a:lnTo>
                  <a:lnTo>
                    <a:pt x="36" y="103"/>
                  </a:lnTo>
                  <a:lnTo>
                    <a:pt x="31" y="104"/>
                  </a:lnTo>
                  <a:lnTo>
                    <a:pt x="31" y="104"/>
                  </a:lnTo>
                  <a:lnTo>
                    <a:pt x="25" y="103"/>
                  </a:lnTo>
                  <a:lnTo>
                    <a:pt x="20" y="101"/>
                  </a:lnTo>
                  <a:lnTo>
                    <a:pt x="15" y="96"/>
                  </a:lnTo>
                  <a:lnTo>
                    <a:pt x="10" y="90"/>
                  </a:lnTo>
                  <a:lnTo>
                    <a:pt x="7" y="83"/>
                  </a:lnTo>
                  <a:lnTo>
                    <a:pt x="3" y="74"/>
                  </a:lnTo>
                  <a:lnTo>
                    <a:pt x="1" y="64"/>
                  </a:lnTo>
                  <a:lnTo>
                    <a:pt x="0" y="53"/>
                  </a:lnTo>
                  <a:lnTo>
                    <a:pt x="0" y="53"/>
                  </a:lnTo>
                  <a:lnTo>
                    <a:pt x="0" y="43"/>
                  </a:lnTo>
                  <a:lnTo>
                    <a:pt x="1" y="33"/>
                  </a:lnTo>
                  <a:lnTo>
                    <a:pt x="3" y="24"/>
                  </a:lnTo>
                  <a:lnTo>
                    <a:pt x="7" y="16"/>
                  </a:lnTo>
                  <a:lnTo>
                    <a:pt x="10" y="9"/>
                  </a:lnTo>
                  <a:lnTo>
                    <a:pt x="15" y="5"/>
                  </a:lnTo>
                  <a:lnTo>
                    <a:pt x="19" y="1"/>
                  </a:lnTo>
                  <a:lnTo>
                    <a:pt x="25" y="0"/>
                  </a:lnTo>
                  <a:lnTo>
                    <a:pt x="25" y="0"/>
                  </a:lnTo>
                  <a:lnTo>
                    <a:pt x="31" y="0"/>
                  </a:lnTo>
                  <a:lnTo>
                    <a:pt x="36" y="4"/>
                  </a:lnTo>
                  <a:lnTo>
                    <a:pt x="41" y="8"/>
                  </a:lnTo>
                  <a:lnTo>
                    <a:pt x="45" y="14"/>
                  </a:lnTo>
                  <a:lnTo>
                    <a:pt x="49" y="22"/>
                  </a:lnTo>
                  <a:lnTo>
                    <a:pt x="52" y="31"/>
                  </a:lnTo>
                  <a:lnTo>
                    <a:pt x="54" y="40"/>
                  </a:lnTo>
                  <a:lnTo>
                    <a:pt x="55" y="50"/>
                  </a:lnTo>
                  <a:lnTo>
                    <a:pt x="55" y="50"/>
                  </a:lnTo>
                  <a:close/>
                </a:path>
              </a:pathLst>
            </a:custGeom>
            <a:solidFill>
              <a:srgbClr val="26262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66" name="Freeform 83"/>
            <p:cNvSpPr/>
            <p:nvPr/>
          </p:nvSpPr>
          <p:spPr bwMode="auto">
            <a:xfrm>
              <a:off x="9520163" y="3155208"/>
              <a:ext cx="420688" cy="185738"/>
            </a:xfrm>
            <a:custGeom>
              <a:avLst/>
              <a:gdLst>
                <a:gd name="T0" fmla="*/ 1 w 265"/>
                <a:gd name="T1" fmla="*/ 29 h 117"/>
                <a:gd name="T2" fmla="*/ 1 w 265"/>
                <a:gd name="T3" fmla="*/ 29 h 117"/>
                <a:gd name="T4" fmla="*/ 0 w 265"/>
                <a:gd name="T5" fmla="*/ 35 h 117"/>
                <a:gd name="T6" fmla="*/ 1 w 265"/>
                <a:gd name="T7" fmla="*/ 47 h 117"/>
                <a:gd name="T8" fmla="*/ 3 w 265"/>
                <a:gd name="T9" fmla="*/ 52 h 117"/>
                <a:gd name="T10" fmla="*/ 5 w 265"/>
                <a:gd name="T11" fmla="*/ 59 h 117"/>
                <a:gd name="T12" fmla="*/ 10 w 265"/>
                <a:gd name="T13" fmla="*/ 66 h 117"/>
                <a:gd name="T14" fmla="*/ 15 w 265"/>
                <a:gd name="T15" fmla="*/ 74 h 117"/>
                <a:gd name="T16" fmla="*/ 22 w 265"/>
                <a:gd name="T17" fmla="*/ 81 h 117"/>
                <a:gd name="T18" fmla="*/ 30 w 265"/>
                <a:gd name="T19" fmla="*/ 87 h 117"/>
                <a:gd name="T20" fmla="*/ 40 w 265"/>
                <a:gd name="T21" fmla="*/ 94 h 117"/>
                <a:gd name="T22" fmla="*/ 53 w 265"/>
                <a:gd name="T23" fmla="*/ 100 h 117"/>
                <a:gd name="T24" fmla="*/ 66 w 265"/>
                <a:gd name="T25" fmla="*/ 105 h 117"/>
                <a:gd name="T26" fmla="*/ 83 w 265"/>
                <a:gd name="T27" fmla="*/ 110 h 117"/>
                <a:gd name="T28" fmla="*/ 102 w 265"/>
                <a:gd name="T29" fmla="*/ 113 h 117"/>
                <a:gd name="T30" fmla="*/ 124 w 265"/>
                <a:gd name="T31" fmla="*/ 116 h 117"/>
                <a:gd name="T32" fmla="*/ 124 w 265"/>
                <a:gd name="T33" fmla="*/ 116 h 117"/>
                <a:gd name="T34" fmla="*/ 147 w 265"/>
                <a:gd name="T35" fmla="*/ 117 h 117"/>
                <a:gd name="T36" fmla="*/ 167 w 265"/>
                <a:gd name="T37" fmla="*/ 115 h 117"/>
                <a:gd name="T38" fmla="*/ 185 w 265"/>
                <a:gd name="T39" fmla="*/ 111 h 117"/>
                <a:gd name="T40" fmla="*/ 202 w 265"/>
                <a:gd name="T41" fmla="*/ 105 h 117"/>
                <a:gd name="T42" fmla="*/ 216 w 265"/>
                <a:gd name="T43" fmla="*/ 98 h 117"/>
                <a:gd name="T44" fmla="*/ 227 w 265"/>
                <a:gd name="T45" fmla="*/ 90 h 117"/>
                <a:gd name="T46" fmla="*/ 237 w 265"/>
                <a:gd name="T47" fmla="*/ 81 h 117"/>
                <a:gd name="T48" fmla="*/ 246 w 265"/>
                <a:gd name="T49" fmla="*/ 70 h 117"/>
                <a:gd name="T50" fmla="*/ 253 w 265"/>
                <a:gd name="T51" fmla="*/ 60 h 117"/>
                <a:gd name="T52" fmla="*/ 258 w 265"/>
                <a:gd name="T53" fmla="*/ 51 h 117"/>
                <a:gd name="T54" fmla="*/ 262 w 265"/>
                <a:gd name="T55" fmla="*/ 41 h 117"/>
                <a:gd name="T56" fmla="*/ 264 w 265"/>
                <a:gd name="T57" fmla="*/ 32 h 117"/>
                <a:gd name="T58" fmla="*/ 265 w 265"/>
                <a:gd name="T59" fmla="*/ 23 h 117"/>
                <a:gd name="T60" fmla="*/ 265 w 265"/>
                <a:gd name="T61" fmla="*/ 16 h 117"/>
                <a:gd name="T62" fmla="*/ 265 w 265"/>
                <a:gd name="T63" fmla="*/ 10 h 117"/>
                <a:gd name="T64" fmla="*/ 263 w 265"/>
                <a:gd name="T65" fmla="*/ 6 h 117"/>
                <a:gd name="T66" fmla="*/ 263 w 265"/>
                <a:gd name="T67" fmla="*/ 6 h 117"/>
                <a:gd name="T68" fmla="*/ 262 w 265"/>
                <a:gd name="T69" fmla="*/ 5 h 117"/>
                <a:gd name="T70" fmla="*/ 259 w 265"/>
                <a:gd name="T71" fmla="*/ 4 h 117"/>
                <a:gd name="T72" fmla="*/ 250 w 265"/>
                <a:gd name="T73" fmla="*/ 1 h 117"/>
                <a:gd name="T74" fmla="*/ 235 w 265"/>
                <a:gd name="T75" fmla="*/ 0 h 117"/>
                <a:gd name="T76" fmla="*/ 218 w 265"/>
                <a:gd name="T77" fmla="*/ 0 h 117"/>
                <a:gd name="T78" fmla="*/ 175 w 265"/>
                <a:gd name="T79" fmla="*/ 1 h 117"/>
                <a:gd name="T80" fmla="*/ 126 w 265"/>
                <a:gd name="T81" fmla="*/ 5 h 117"/>
                <a:gd name="T82" fmla="*/ 79 w 265"/>
                <a:gd name="T83" fmla="*/ 9 h 117"/>
                <a:gd name="T84" fmla="*/ 38 w 265"/>
                <a:gd name="T85" fmla="*/ 15 h 117"/>
                <a:gd name="T86" fmla="*/ 22 w 265"/>
                <a:gd name="T87" fmla="*/ 18 h 117"/>
                <a:gd name="T88" fmla="*/ 10 w 265"/>
                <a:gd name="T89" fmla="*/ 22 h 117"/>
                <a:gd name="T90" fmla="*/ 3 w 265"/>
                <a:gd name="T91" fmla="*/ 25 h 117"/>
                <a:gd name="T92" fmla="*/ 1 w 265"/>
                <a:gd name="T93" fmla="*/ 27 h 117"/>
                <a:gd name="T94" fmla="*/ 1 w 265"/>
                <a:gd name="T95" fmla="*/ 2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17">
                  <a:moveTo>
                    <a:pt x="1" y="29"/>
                  </a:moveTo>
                  <a:lnTo>
                    <a:pt x="1" y="29"/>
                  </a:lnTo>
                  <a:lnTo>
                    <a:pt x="0" y="35"/>
                  </a:lnTo>
                  <a:lnTo>
                    <a:pt x="1" y="47"/>
                  </a:lnTo>
                  <a:lnTo>
                    <a:pt x="3" y="52"/>
                  </a:lnTo>
                  <a:lnTo>
                    <a:pt x="5" y="59"/>
                  </a:lnTo>
                  <a:lnTo>
                    <a:pt x="10" y="66"/>
                  </a:lnTo>
                  <a:lnTo>
                    <a:pt x="15" y="74"/>
                  </a:lnTo>
                  <a:lnTo>
                    <a:pt x="22" y="81"/>
                  </a:lnTo>
                  <a:lnTo>
                    <a:pt x="30" y="87"/>
                  </a:lnTo>
                  <a:lnTo>
                    <a:pt x="40" y="94"/>
                  </a:lnTo>
                  <a:lnTo>
                    <a:pt x="53" y="100"/>
                  </a:lnTo>
                  <a:lnTo>
                    <a:pt x="66" y="105"/>
                  </a:lnTo>
                  <a:lnTo>
                    <a:pt x="83" y="110"/>
                  </a:lnTo>
                  <a:lnTo>
                    <a:pt x="102" y="113"/>
                  </a:lnTo>
                  <a:lnTo>
                    <a:pt x="124" y="116"/>
                  </a:lnTo>
                  <a:lnTo>
                    <a:pt x="124" y="116"/>
                  </a:lnTo>
                  <a:lnTo>
                    <a:pt x="147" y="117"/>
                  </a:lnTo>
                  <a:lnTo>
                    <a:pt x="167" y="115"/>
                  </a:lnTo>
                  <a:lnTo>
                    <a:pt x="185" y="111"/>
                  </a:lnTo>
                  <a:lnTo>
                    <a:pt x="202" y="105"/>
                  </a:lnTo>
                  <a:lnTo>
                    <a:pt x="216" y="98"/>
                  </a:lnTo>
                  <a:lnTo>
                    <a:pt x="227" y="90"/>
                  </a:lnTo>
                  <a:lnTo>
                    <a:pt x="237" y="81"/>
                  </a:lnTo>
                  <a:lnTo>
                    <a:pt x="246" y="70"/>
                  </a:lnTo>
                  <a:lnTo>
                    <a:pt x="253" y="60"/>
                  </a:lnTo>
                  <a:lnTo>
                    <a:pt x="258" y="51"/>
                  </a:lnTo>
                  <a:lnTo>
                    <a:pt x="262" y="41"/>
                  </a:lnTo>
                  <a:lnTo>
                    <a:pt x="264" y="32"/>
                  </a:lnTo>
                  <a:lnTo>
                    <a:pt x="265" y="23"/>
                  </a:lnTo>
                  <a:lnTo>
                    <a:pt x="265" y="16"/>
                  </a:lnTo>
                  <a:lnTo>
                    <a:pt x="265" y="10"/>
                  </a:lnTo>
                  <a:lnTo>
                    <a:pt x="263" y="6"/>
                  </a:lnTo>
                  <a:lnTo>
                    <a:pt x="263" y="6"/>
                  </a:lnTo>
                  <a:lnTo>
                    <a:pt x="262" y="5"/>
                  </a:lnTo>
                  <a:lnTo>
                    <a:pt x="259" y="4"/>
                  </a:lnTo>
                  <a:lnTo>
                    <a:pt x="250" y="1"/>
                  </a:lnTo>
                  <a:lnTo>
                    <a:pt x="235" y="0"/>
                  </a:lnTo>
                  <a:lnTo>
                    <a:pt x="218" y="0"/>
                  </a:lnTo>
                  <a:lnTo>
                    <a:pt x="175" y="1"/>
                  </a:lnTo>
                  <a:lnTo>
                    <a:pt x="126" y="5"/>
                  </a:lnTo>
                  <a:lnTo>
                    <a:pt x="79" y="9"/>
                  </a:lnTo>
                  <a:lnTo>
                    <a:pt x="38" y="15"/>
                  </a:lnTo>
                  <a:lnTo>
                    <a:pt x="22" y="18"/>
                  </a:lnTo>
                  <a:lnTo>
                    <a:pt x="10" y="22"/>
                  </a:lnTo>
                  <a:lnTo>
                    <a:pt x="3" y="25"/>
                  </a:lnTo>
                  <a:lnTo>
                    <a:pt x="1" y="27"/>
                  </a:lnTo>
                  <a:lnTo>
                    <a:pt x="1" y="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67" name="Freeform 84"/>
            <p:cNvSpPr/>
            <p:nvPr/>
          </p:nvSpPr>
          <p:spPr bwMode="auto">
            <a:xfrm>
              <a:off x="9645575" y="2805958"/>
              <a:ext cx="606425" cy="266700"/>
            </a:xfrm>
            <a:custGeom>
              <a:avLst/>
              <a:gdLst>
                <a:gd name="T0" fmla="*/ 0 w 382"/>
                <a:gd name="T1" fmla="*/ 168 h 168"/>
                <a:gd name="T2" fmla="*/ 0 w 382"/>
                <a:gd name="T3" fmla="*/ 168 h 168"/>
                <a:gd name="T4" fmla="*/ 38 w 382"/>
                <a:gd name="T5" fmla="*/ 166 h 168"/>
                <a:gd name="T6" fmla="*/ 129 w 382"/>
                <a:gd name="T7" fmla="*/ 158 h 168"/>
                <a:gd name="T8" fmla="*/ 182 w 382"/>
                <a:gd name="T9" fmla="*/ 152 h 168"/>
                <a:gd name="T10" fmla="*/ 234 w 382"/>
                <a:gd name="T11" fmla="*/ 147 h 168"/>
                <a:gd name="T12" fmla="*/ 280 w 382"/>
                <a:gd name="T13" fmla="*/ 141 h 168"/>
                <a:gd name="T14" fmla="*/ 317 w 382"/>
                <a:gd name="T15" fmla="*/ 134 h 168"/>
                <a:gd name="T16" fmla="*/ 317 w 382"/>
                <a:gd name="T17" fmla="*/ 134 h 168"/>
                <a:gd name="T18" fmla="*/ 323 w 382"/>
                <a:gd name="T19" fmla="*/ 133 h 168"/>
                <a:gd name="T20" fmla="*/ 330 w 382"/>
                <a:gd name="T21" fmla="*/ 130 h 168"/>
                <a:gd name="T22" fmla="*/ 343 w 382"/>
                <a:gd name="T23" fmla="*/ 124 h 168"/>
                <a:gd name="T24" fmla="*/ 354 w 382"/>
                <a:gd name="T25" fmla="*/ 115 h 168"/>
                <a:gd name="T26" fmla="*/ 363 w 382"/>
                <a:gd name="T27" fmla="*/ 106 h 168"/>
                <a:gd name="T28" fmla="*/ 370 w 382"/>
                <a:gd name="T29" fmla="*/ 95 h 168"/>
                <a:gd name="T30" fmla="*/ 375 w 382"/>
                <a:gd name="T31" fmla="*/ 83 h 168"/>
                <a:gd name="T32" fmla="*/ 380 w 382"/>
                <a:gd name="T33" fmla="*/ 71 h 168"/>
                <a:gd name="T34" fmla="*/ 382 w 382"/>
                <a:gd name="T35" fmla="*/ 58 h 168"/>
                <a:gd name="T36" fmla="*/ 382 w 382"/>
                <a:gd name="T37" fmla="*/ 47 h 168"/>
                <a:gd name="T38" fmla="*/ 380 w 382"/>
                <a:gd name="T39" fmla="*/ 36 h 168"/>
                <a:gd name="T40" fmla="*/ 377 w 382"/>
                <a:gd name="T41" fmla="*/ 26 h 168"/>
                <a:gd name="T42" fmla="*/ 371 w 382"/>
                <a:gd name="T43" fmla="*/ 17 h 168"/>
                <a:gd name="T44" fmla="*/ 367 w 382"/>
                <a:gd name="T45" fmla="*/ 12 h 168"/>
                <a:gd name="T46" fmla="*/ 363 w 382"/>
                <a:gd name="T47" fmla="*/ 9 h 168"/>
                <a:gd name="T48" fmla="*/ 358 w 382"/>
                <a:gd name="T49" fmla="*/ 5 h 168"/>
                <a:gd name="T50" fmla="*/ 354 w 382"/>
                <a:gd name="T51" fmla="*/ 3 h 168"/>
                <a:gd name="T52" fmla="*/ 348 w 382"/>
                <a:gd name="T53" fmla="*/ 2 h 168"/>
                <a:gd name="T54" fmla="*/ 341 w 382"/>
                <a:gd name="T55" fmla="*/ 1 h 168"/>
                <a:gd name="T56" fmla="*/ 336 w 382"/>
                <a:gd name="T57" fmla="*/ 0 h 168"/>
                <a:gd name="T58" fmla="*/ 328 w 382"/>
                <a:gd name="T59" fmla="*/ 1 h 168"/>
                <a:gd name="T60" fmla="*/ 328 w 382"/>
                <a:gd name="T61" fmla="*/ 1 h 168"/>
                <a:gd name="T62" fmla="*/ 275 w 382"/>
                <a:gd name="T63" fmla="*/ 5 h 168"/>
                <a:gd name="T64" fmla="*/ 233 w 382"/>
                <a:gd name="T65" fmla="*/ 11 h 168"/>
                <a:gd name="T66" fmla="*/ 198 w 382"/>
                <a:gd name="T67" fmla="*/ 17 h 168"/>
                <a:gd name="T68" fmla="*/ 0 w 382"/>
                <a:gd name="T6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2" h="168">
                  <a:moveTo>
                    <a:pt x="0" y="168"/>
                  </a:moveTo>
                  <a:lnTo>
                    <a:pt x="0" y="168"/>
                  </a:lnTo>
                  <a:lnTo>
                    <a:pt x="38" y="166"/>
                  </a:lnTo>
                  <a:lnTo>
                    <a:pt x="129" y="158"/>
                  </a:lnTo>
                  <a:lnTo>
                    <a:pt x="182" y="152"/>
                  </a:lnTo>
                  <a:lnTo>
                    <a:pt x="234" y="147"/>
                  </a:lnTo>
                  <a:lnTo>
                    <a:pt x="280" y="141"/>
                  </a:lnTo>
                  <a:lnTo>
                    <a:pt x="317" y="134"/>
                  </a:lnTo>
                  <a:lnTo>
                    <a:pt x="317" y="134"/>
                  </a:lnTo>
                  <a:lnTo>
                    <a:pt x="323" y="133"/>
                  </a:lnTo>
                  <a:lnTo>
                    <a:pt x="330" y="130"/>
                  </a:lnTo>
                  <a:lnTo>
                    <a:pt x="343" y="124"/>
                  </a:lnTo>
                  <a:lnTo>
                    <a:pt x="354" y="115"/>
                  </a:lnTo>
                  <a:lnTo>
                    <a:pt x="363" y="106"/>
                  </a:lnTo>
                  <a:lnTo>
                    <a:pt x="370" y="95"/>
                  </a:lnTo>
                  <a:lnTo>
                    <a:pt x="375" y="83"/>
                  </a:lnTo>
                  <a:lnTo>
                    <a:pt x="380" y="71"/>
                  </a:lnTo>
                  <a:lnTo>
                    <a:pt x="382" y="58"/>
                  </a:lnTo>
                  <a:lnTo>
                    <a:pt x="382" y="47"/>
                  </a:lnTo>
                  <a:lnTo>
                    <a:pt x="380" y="36"/>
                  </a:lnTo>
                  <a:lnTo>
                    <a:pt x="377" y="26"/>
                  </a:lnTo>
                  <a:lnTo>
                    <a:pt x="371" y="17"/>
                  </a:lnTo>
                  <a:lnTo>
                    <a:pt x="367" y="12"/>
                  </a:lnTo>
                  <a:lnTo>
                    <a:pt x="363" y="9"/>
                  </a:lnTo>
                  <a:lnTo>
                    <a:pt x="358" y="5"/>
                  </a:lnTo>
                  <a:lnTo>
                    <a:pt x="354" y="3"/>
                  </a:lnTo>
                  <a:lnTo>
                    <a:pt x="348" y="2"/>
                  </a:lnTo>
                  <a:lnTo>
                    <a:pt x="341" y="1"/>
                  </a:lnTo>
                  <a:lnTo>
                    <a:pt x="336" y="0"/>
                  </a:lnTo>
                  <a:lnTo>
                    <a:pt x="328" y="1"/>
                  </a:lnTo>
                  <a:lnTo>
                    <a:pt x="328" y="1"/>
                  </a:lnTo>
                  <a:lnTo>
                    <a:pt x="275" y="5"/>
                  </a:lnTo>
                  <a:lnTo>
                    <a:pt x="233" y="11"/>
                  </a:lnTo>
                  <a:lnTo>
                    <a:pt x="198" y="17"/>
                  </a:lnTo>
                  <a:lnTo>
                    <a:pt x="0" y="168"/>
                  </a:lnTo>
                  <a:close/>
                </a:path>
              </a:pathLst>
            </a:custGeom>
            <a:solidFill>
              <a:srgbClr val="E8B18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68" name="Freeform 85"/>
            <p:cNvSpPr/>
            <p:nvPr/>
          </p:nvSpPr>
          <p:spPr bwMode="auto">
            <a:xfrm>
              <a:off x="8926438" y="4593483"/>
              <a:ext cx="1565275" cy="1022350"/>
            </a:xfrm>
            <a:custGeom>
              <a:avLst/>
              <a:gdLst>
                <a:gd name="T0" fmla="*/ 0 w 986"/>
                <a:gd name="T1" fmla="*/ 12 h 644"/>
                <a:gd name="T2" fmla="*/ 2 w 986"/>
                <a:gd name="T3" fmla="*/ 95 h 644"/>
                <a:gd name="T4" fmla="*/ 10 w 986"/>
                <a:gd name="T5" fmla="*/ 275 h 644"/>
                <a:gd name="T6" fmla="*/ 11 w 986"/>
                <a:gd name="T7" fmla="*/ 330 h 644"/>
                <a:gd name="T8" fmla="*/ 5 w 986"/>
                <a:gd name="T9" fmla="*/ 497 h 644"/>
                <a:gd name="T10" fmla="*/ 132 w 986"/>
                <a:gd name="T11" fmla="*/ 644 h 644"/>
                <a:gd name="T12" fmla="*/ 136 w 986"/>
                <a:gd name="T13" fmla="*/ 514 h 644"/>
                <a:gd name="T14" fmla="*/ 140 w 986"/>
                <a:gd name="T15" fmla="*/ 358 h 644"/>
                <a:gd name="T16" fmla="*/ 143 w 986"/>
                <a:gd name="T17" fmla="*/ 291 h 644"/>
                <a:gd name="T18" fmla="*/ 149 w 986"/>
                <a:gd name="T19" fmla="*/ 233 h 644"/>
                <a:gd name="T20" fmla="*/ 159 w 986"/>
                <a:gd name="T21" fmla="*/ 195 h 644"/>
                <a:gd name="T22" fmla="*/ 168 w 986"/>
                <a:gd name="T23" fmla="*/ 175 h 644"/>
                <a:gd name="T24" fmla="*/ 173 w 986"/>
                <a:gd name="T25" fmla="*/ 167 h 644"/>
                <a:gd name="T26" fmla="*/ 185 w 986"/>
                <a:gd name="T27" fmla="*/ 161 h 644"/>
                <a:gd name="T28" fmla="*/ 205 w 986"/>
                <a:gd name="T29" fmla="*/ 157 h 644"/>
                <a:gd name="T30" fmla="*/ 272 w 986"/>
                <a:gd name="T31" fmla="*/ 150 h 644"/>
                <a:gd name="T32" fmla="*/ 360 w 986"/>
                <a:gd name="T33" fmla="*/ 147 h 644"/>
                <a:gd name="T34" fmla="*/ 460 w 986"/>
                <a:gd name="T35" fmla="*/ 147 h 644"/>
                <a:gd name="T36" fmla="*/ 646 w 986"/>
                <a:gd name="T37" fmla="*/ 155 h 644"/>
                <a:gd name="T38" fmla="*/ 712 w 986"/>
                <a:gd name="T39" fmla="*/ 161 h 644"/>
                <a:gd name="T40" fmla="*/ 739 w 986"/>
                <a:gd name="T41" fmla="*/ 166 h 644"/>
                <a:gd name="T42" fmla="*/ 742 w 986"/>
                <a:gd name="T43" fmla="*/ 167 h 644"/>
                <a:gd name="T44" fmla="*/ 750 w 986"/>
                <a:gd name="T45" fmla="*/ 178 h 644"/>
                <a:gd name="T46" fmla="*/ 773 w 986"/>
                <a:gd name="T47" fmla="*/ 237 h 644"/>
                <a:gd name="T48" fmla="*/ 808 w 986"/>
                <a:gd name="T49" fmla="*/ 343 h 644"/>
                <a:gd name="T50" fmla="*/ 986 w 986"/>
                <a:gd name="T51" fmla="*/ 386 h 644"/>
                <a:gd name="T52" fmla="*/ 982 w 986"/>
                <a:gd name="T53" fmla="*/ 371 h 644"/>
                <a:gd name="T54" fmla="*/ 959 w 986"/>
                <a:gd name="T55" fmla="*/ 274 h 644"/>
                <a:gd name="T56" fmla="*/ 937 w 986"/>
                <a:gd name="T57" fmla="*/ 209 h 644"/>
                <a:gd name="T58" fmla="*/ 911 w 986"/>
                <a:gd name="T59" fmla="*/ 141 h 644"/>
                <a:gd name="T60" fmla="*/ 887 w 986"/>
                <a:gd name="T61" fmla="*/ 94 h 644"/>
                <a:gd name="T62" fmla="*/ 870 w 986"/>
                <a:gd name="T63" fmla="*/ 66 h 644"/>
                <a:gd name="T64" fmla="*/ 851 w 986"/>
                <a:gd name="T65" fmla="*/ 43 h 644"/>
                <a:gd name="T66" fmla="*/ 832 w 986"/>
                <a:gd name="T67" fmla="*/ 24 h 644"/>
                <a:gd name="T68" fmla="*/ 810 w 986"/>
                <a:gd name="T69" fmla="*/ 13 h 644"/>
                <a:gd name="T70" fmla="*/ 799 w 986"/>
                <a:gd name="T71" fmla="*/ 8 h 644"/>
                <a:gd name="T72" fmla="*/ 747 w 986"/>
                <a:gd name="T73" fmla="*/ 2 h 644"/>
                <a:gd name="T74" fmla="*/ 682 w 986"/>
                <a:gd name="T75" fmla="*/ 0 h 644"/>
                <a:gd name="T76" fmla="*/ 603 w 986"/>
                <a:gd name="T77" fmla="*/ 3 h 644"/>
                <a:gd name="T78" fmla="*/ 405 w 986"/>
                <a:gd name="T79" fmla="*/ 13 h 644"/>
                <a:gd name="T80" fmla="*/ 284 w 986"/>
                <a:gd name="T81" fmla="*/ 16 h 644"/>
                <a:gd name="T82" fmla="*/ 149 w 986"/>
                <a:gd name="T83" fmla="*/ 16 h 644"/>
                <a:gd name="T84" fmla="*/ 0 w 986"/>
                <a:gd name="T85" fmla="*/ 1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6" h="644">
                  <a:moveTo>
                    <a:pt x="0" y="12"/>
                  </a:moveTo>
                  <a:lnTo>
                    <a:pt x="0" y="12"/>
                  </a:lnTo>
                  <a:lnTo>
                    <a:pt x="0" y="51"/>
                  </a:lnTo>
                  <a:lnTo>
                    <a:pt x="2" y="95"/>
                  </a:lnTo>
                  <a:lnTo>
                    <a:pt x="7" y="190"/>
                  </a:lnTo>
                  <a:lnTo>
                    <a:pt x="10" y="275"/>
                  </a:lnTo>
                  <a:lnTo>
                    <a:pt x="11" y="308"/>
                  </a:lnTo>
                  <a:lnTo>
                    <a:pt x="11" y="330"/>
                  </a:lnTo>
                  <a:lnTo>
                    <a:pt x="11" y="330"/>
                  </a:lnTo>
                  <a:lnTo>
                    <a:pt x="5" y="497"/>
                  </a:lnTo>
                  <a:lnTo>
                    <a:pt x="0" y="634"/>
                  </a:lnTo>
                  <a:lnTo>
                    <a:pt x="132" y="644"/>
                  </a:lnTo>
                  <a:lnTo>
                    <a:pt x="132" y="644"/>
                  </a:lnTo>
                  <a:lnTo>
                    <a:pt x="136" y="514"/>
                  </a:lnTo>
                  <a:lnTo>
                    <a:pt x="140" y="358"/>
                  </a:lnTo>
                  <a:lnTo>
                    <a:pt x="140" y="358"/>
                  </a:lnTo>
                  <a:lnTo>
                    <a:pt x="142" y="318"/>
                  </a:lnTo>
                  <a:lnTo>
                    <a:pt x="143" y="291"/>
                  </a:lnTo>
                  <a:lnTo>
                    <a:pt x="146" y="262"/>
                  </a:lnTo>
                  <a:lnTo>
                    <a:pt x="149" y="233"/>
                  </a:lnTo>
                  <a:lnTo>
                    <a:pt x="155" y="206"/>
                  </a:lnTo>
                  <a:lnTo>
                    <a:pt x="159" y="195"/>
                  </a:lnTo>
                  <a:lnTo>
                    <a:pt x="163" y="184"/>
                  </a:lnTo>
                  <a:lnTo>
                    <a:pt x="168" y="175"/>
                  </a:lnTo>
                  <a:lnTo>
                    <a:pt x="173" y="167"/>
                  </a:lnTo>
                  <a:lnTo>
                    <a:pt x="173" y="167"/>
                  </a:lnTo>
                  <a:lnTo>
                    <a:pt x="178" y="164"/>
                  </a:lnTo>
                  <a:lnTo>
                    <a:pt x="185" y="161"/>
                  </a:lnTo>
                  <a:lnTo>
                    <a:pt x="194" y="159"/>
                  </a:lnTo>
                  <a:lnTo>
                    <a:pt x="205" y="157"/>
                  </a:lnTo>
                  <a:lnTo>
                    <a:pt x="234" y="153"/>
                  </a:lnTo>
                  <a:lnTo>
                    <a:pt x="272" y="150"/>
                  </a:lnTo>
                  <a:lnTo>
                    <a:pt x="314" y="149"/>
                  </a:lnTo>
                  <a:lnTo>
                    <a:pt x="360" y="147"/>
                  </a:lnTo>
                  <a:lnTo>
                    <a:pt x="409" y="147"/>
                  </a:lnTo>
                  <a:lnTo>
                    <a:pt x="460" y="147"/>
                  </a:lnTo>
                  <a:lnTo>
                    <a:pt x="559" y="151"/>
                  </a:lnTo>
                  <a:lnTo>
                    <a:pt x="646" y="155"/>
                  </a:lnTo>
                  <a:lnTo>
                    <a:pt x="682" y="158"/>
                  </a:lnTo>
                  <a:lnTo>
                    <a:pt x="712" y="161"/>
                  </a:lnTo>
                  <a:lnTo>
                    <a:pt x="732" y="164"/>
                  </a:lnTo>
                  <a:lnTo>
                    <a:pt x="739" y="166"/>
                  </a:lnTo>
                  <a:lnTo>
                    <a:pt x="742" y="167"/>
                  </a:lnTo>
                  <a:lnTo>
                    <a:pt x="742" y="167"/>
                  </a:lnTo>
                  <a:lnTo>
                    <a:pt x="746" y="171"/>
                  </a:lnTo>
                  <a:lnTo>
                    <a:pt x="750" y="178"/>
                  </a:lnTo>
                  <a:lnTo>
                    <a:pt x="761" y="203"/>
                  </a:lnTo>
                  <a:lnTo>
                    <a:pt x="773" y="237"/>
                  </a:lnTo>
                  <a:lnTo>
                    <a:pt x="785" y="274"/>
                  </a:lnTo>
                  <a:lnTo>
                    <a:pt x="808" y="343"/>
                  </a:lnTo>
                  <a:lnTo>
                    <a:pt x="817" y="374"/>
                  </a:lnTo>
                  <a:lnTo>
                    <a:pt x="986" y="386"/>
                  </a:lnTo>
                  <a:lnTo>
                    <a:pt x="986" y="386"/>
                  </a:lnTo>
                  <a:lnTo>
                    <a:pt x="982" y="371"/>
                  </a:lnTo>
                  <a:lnTo>
                    <a:pt x="973" y="332"/>
                  </a:lnTo>
                  <a:lnTo>
                    <a:pt x="959" y="274"/>
                  </a:lnTo>
                  <a:lnTo>
                    <a:pt x="948" y="243"/>
                  </a:lnTo>
                  <a:lnTo>
                    <a:pt x="937" y="209"/>
                  </a:lnTo>
                  <a:lnTo>
                    <a:pt x="925" y="175"/>
                  </a:lnTo>
                  <a:lnTo>
                    <a:pt x="911" y="141"/>
                  </a:lnTo>
                  <a:lnTo>
                    <a:pt x="896" y="109"/>
                  </a:lnTo>
                  <a:lnTo>
                    <a:pt x="887" y="94"/>
                  </a:lnTo>
                  <a:lnTo>
                    <a:pt x="879" y="80"/>
                  </a:lnTo>
                  <a:lnTo>
                    <a:pt x="870" y="66"/>
                  </a:lnTo>
                  <a:lnTo>
                    <a:pt x="861" y="55"/>
                  </a:lnTo>
                  <a:lnTo>
                    <a:pt x="851" y="43"/>
                  </a:lnTo>
                  <a:lnTo>
                    <a:pt x="842" y="33"/>
                  </a:lnTo>
                  <a:lnTo>
                    <a:pt x="832" y="24"/>
                  </a:lnTo>
                  <a:lnTo>
                    <a:pt x="820" y="17"/>
                  </a:lnTo>
                  <a:lnTo>
                    <a:pt x="810" y="13"/>
                  </a:lnTo>
                  <a:lnTo>
                    <a:pt x="799" y="8"/>
                  </a:lnTo>
                  <a:lnTo>
                    <a:pt x="799" y="8"/>
                  </a:lnTo>
                  <a:lnTo>
                    <a:pt x="775" y="4"/>
                  </a:lnTo>
                  <a:lnTo>
                    <a:pt x="747" y="2"/>
                  </a:lnTo>
                  <a:lnTo>
                    <a:pt x="716" y="0"/>
                  </a:lnTo>
                  <a:lnTo>
                    <a:pt x="682" y="0"/>
                  </a:lnTo>
                  <a:lnTo>
                    <a:pt x="645" y="2"/>
                  </a:lnTo>
                  <a:lnTo>
                    <a:pt x="603" y="3"/>
                  </a:lnTo>
                  <a:lnTo>
                    <a:pt x="512" y="8"/>
                  </a:lnTo>
                  <a:lnTo>
                    <a:pt x="405" y="13"/>
                  </a:lnTo>
                  <a:lnTo>
                    <a:pt x="346" y="15"/>
                  </a:lnTo>
                  <a:lnTo>
                    <a:pt x="284" y="16"/>
                  </a:lnTo>
                  <a:lnTo>
                    <a:pt x="218" y="17"/>
                  </a:lnTo>
                  <a:lnTo>
                    <a:pt x="149" y="16"/>
                  </a:lnTo>
                  <a:lnTo>
                    <a:pt x="76" y="15"/>
                  </a:lnTo>
                  <a:lnTo>
                    <a:pt x="0" y="12"/>
                  </a:lnTo>
                  <a:lnTo>
                    <a:pt x="0" y="12"/>
                  </a:lnTo>
                  <a:close/>
                </a:path>
              </a:pathLst>
            </a:custGeom>
            <a:solidFill>
              <a:schemeClr val="tx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69" name="Freeform 86"/>
            <p:cNvSpPr/>
            <p:nvPr/>
          </p:nvSpPr>
          <p:spPr bwMode="auto">
            <a:xfrm>
              <a:off x="10178975" y="5104658"/>
              <a:ext cx="346075" cy="171450"/>
            </a:xfrm>
            <a:custGeom>
              <a:avLst/>
              <a:gdLst>
                <a:gd name="T0" fmla="*/ 113 w 218"/>
                <a:gd name="T1" fmla="*/ 106 h 108"/>
                <a:gd name="T2" fmla="*/ 113 w 218"/>
                <a:gd name="T3" fmla="*/ 106 h 108"/>
                <a:gd name="T4" fmla="*/ 90 w 218"/>
                <a:gd name="T5" fmla="*/ 107 h 108"/>
                <a:gd name="T6" fmla="*/ 68 w 218"/>
                <a:gd name="T7" fmla="*/ 108 h 108"/>
                <a:gd name="T8" fmla="*/ 47 w 218"/>
                <a:gd name="T9" fmla="*/ 107 h 108"/>
                <a:gd name="T10" fmla="*/ 37 w 218"/>
                <a:gd name="T11" fmla="*/ 107 h 108"/>
                <a:gd name="T12" fmla="*/ 29 w 218"/>
                <a:gd name="T13" fmla="*/ 105 h 108"/>
                <a:gd name="T14" fmla="*/ 21 w 218"/>
                <a:gd name="T15" fmla="*/ 103 h 108"/>
                <a:gd name="T16" fmla="*/ 15 w 218"/>
                <a:gd name="T17" fmla="*/ 99 h 108"/>
                <a:gd name="T18" fmla="*/ 9 w 218"/>
                <a:gd name="T19" fmla="*/ 95 h 108"/>
                <a:gd name="T20" fmla="*/ 4 w 218"/>
                <a:gd name="T21" fmla="*/ 90 h 108"/>
                <a:gd name="T22" fmla="*/ 2 w 218"/>
                <a:gd name="T23" fmla="*/ 83 h 108"/>
                <a:gd name="T24" fmla="*/ 0 w 218"/>
                <a:gd name="T25" fmla="*/ 76 h 108"/>
                <a:gd name="T26" fmla="*/ 1 w 218"/>
                <a:gd name="T27" fmla="*/ 68 h 108"/>
                <a:gd name="T28" fmla="*/ 3 w 218"/>
                <a:gd name="T29" fmla="*/ 56 h 108"/>
                <a:gd name="T30" fmla="*/ 3 w 218"/>
                <a:gd name="T31" fmla="*/ 56 h 108"/>
                <a:gd name="T32" fmla="*/ 5 w 218"/>
                <a:gd name="T33" fmla="*/ 51 h 108"/>
                <a:gd name="T34" fmla="*/ 9 w 218"/>
                <a:gd name="T35" fmla="*/ 45 h 108"/>
                <a:gd name="T36" fmla="*/ 12 w 218"/>
                <a:gd name="T37" fmla="*/ 39 h 108"/>
                <a:gd name="T38" fmla="*/ 17 w 218"/>
                <a:gd name="T39" fmla="*/ 34 h 108"/>
                <a:gd name="T40" fmla="*/ 27 w 218"/>
                <a:gd name="T41" fmla="*/ 23 h 108"/>
                <a:gd name="T42" fmla="*/ 41 w 218"/>
                <a:gd name="T43" fmla="*/ 14 h 108"/>
                <a:gd name="T44" fmla="*/ 56 w 218"/>
                <a:gd name="T45" fmla="*/ 8 h 108"/>
                <a:gd name="T46" fmla="*/ 73 w 218"/>
                <a:gd name="T47" fmla="*/ 2 h 108"/>
                <a:gd name="T48" fmla="*/ 84 w 218"/>
                <a:gd name="T49" fmla="*/ 1 h 108"/>
                <a:gd name="T50" fmla="*/ 94 w 218"/>
                <a:gd name="T51" fmla="*/ 0 h 108"/>
                <a:gd name="T52" fmla="*/ 104 w 218"/>
                <a:gd name="T53" fmla="*/ 0 h 108"/>
                <a:gd name="T54" fmla="*/ 115 w 218"/>
                <a:gd name="T55" fmla="*/ 0 h 108"/>
                <a:gd name="T56" fmla="*/ 115 w 218"/>
                <a:gd name="T57" fmla="*/ 0 h 108"/>
                <a:gd name="T58" fmla="*/ 137 w 218"/>
                <a:gd name="T59" fmla="*/ 2 h 108"/>
                <a:gd name="T60" fmla="*/ 156 w 218"/>
                <a:gd name="T61" fmla="*/ 8 h 108"/>
                <a:gd name="T62" fmla="*/ 174 w 218"/>
                <a:gd name="T63" fmla="*/ 14 h 108"/>
                <a:gd name="T64" fmla="*/ 182 w 218"/>
                <a:gd name="T65" fmla="*/ 18 h 108"/>
                <a:gd name="T66" fmla="*/ 190 w 218"/>
                <a:gd name="T67" fmla="*/ 22 h 108"/>
                <a:gd name="T68" fmla="*/ 197 w 218"/>
                <a:gd name="T69" fmla="*/ 28 h 108"/>
                <a:gd name="T70" fmla="*/ 202 w 218"/>
                <a:gd name="T71" fmla="*/ 33 h 108"/>
                <a:gd name="T72" fmla="*/ 208 w 218"/>
                <a:gd name="T73" fmla="*/ 38 h 108"/>
                <a:gd name="T74" fmla="*/ 211 w 218"/>
                <a:gd name="T75" fmla="*/ 44 h 108"/>
                <a:gd name="T76" fmla="*/ 215 w 218"/>
                <a:gd name="T77" fmla="*/ 51 h 108"/>
                <a:gd name="T78" fmla="*/ 217 w 218"/>
                <a:gd name="T79" fmla="*/ 56 h 108"/>
                <a:gd name="T80" fmla="*/ 218 w 218"/>
                <a:gd name="T81" fmla="*/ 63 h 108"/>
                <a:gd name="T82" fmla="*/ 218 w 218"/>
                <a:gd name="T83" fmla="*/ 70 h 108"/>
                <a:gd name="T84" fmla="*/ 218 w 218"/>
                <a:gd name="T85" fmla="*/ 70 h 108"/>
                <a:gd name="T86" fmla="*/ 218 w 218"/>
                <a:gd name="T87" fmla="*/ 76 h 108"/>
                <a:gd name="T88" fmla="*/ 217 w 218"/>
                <a:gd name="T89" fmla="*/ 81 h 108"/>
                <a:gd name="T90" fmla="*/ 215 w 218"/>
                <a:gd name="T91" fmla="*/ 86 h 108"/>
                <a:gd name="T92" fmla="*/ 213 w 218"/>
                <a:gd name="T93" fmla="*/ 89 h 108"/>
                <a:gd name="T94" fmla="*/ 208 w 218"/>
                <a:gd name="T95" fmla="*/ 92 h 108"/>
                <a:gd name="T96" fmla="*/ 205 w 218"/>
                <a:gd name="T97" fmla="*/ 95 h 108"/>
                <a:gd name="T98" fmla="*/ 199 w 218"/>
                <a:gd name="T99" fmla="*/ 97 h 108"/>
                <a:gd name="T100" fmla="*/ 193 w 218"/>
                <a:gd name="T101" fmla="*/ 99 h 108"/>
                <a:gd name="T102" fmla="*/ 180 w 218"/>
                <a:gd name="T103" fmla="*/ 102 h 108"/>
                <a:gd name="T104" fmla="*/ 162 w 218"/>
                <a:gd name="T105" fmla="*/ 104 h 108"/>
                <a:gd name="T106" fmla="*/ 113 w 218"/>
                <a:gd name="T107" fmla="*/ 106 h 108"/>
                <a:gd name="T108" fmla="*/ 113 w 218"/>
                <a:gd name="T109" fmla="*/ 10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08">
                  <a:moveTo>
                    <a:pt x="113" y="106"/>
                  </a:moveTo>
                  <a:lnTo>
                    <a:pt x="113" y="106"/>
                  </a:lnTo>
                  <a:lnTo>
                    <a:pt x="90" y="107"/>
                  </a:lnTo>
                  <a:lnTo>
                    <a:pt x="68" y="108"/>
                  </a:lnTo>
                  <a:lnTo>
                    <a:pt x="47" y="107"/>
                  </a:lnTo>
                  <a:lnTo>
                    <a:pt x="37" y="107"/>
                  </a:lnTo>
                  <a:lnTo>
                    <a:pt x="29" y="105"/>
                  </a:lnTo>
                  <a:lnTo>
                    <a:pt x="21" y="103"/>
                  </a:lnTo>
                  <a:lnTo>
                    <a:pt x="15" y="99"/>
                  </a:lnTo>
                  <a:lnTo>
                    <a:pt x="9" y="95"/>
                  </a:lnTo>
                  <a:lnTo>
                    <a:pt x="4" y="90"/>
                  </a:lnTo>
                  <a:lnTo>
                    <a:pt x="2" y="83"/>
                  </a:lnTo>
                  <a:lnTo>
                    <a:pt x="0" y="76"/>
                  </a:lnTo>
                  <a:lnTo>
                    <a:pt x="1" y="68"/>
                  </a:lnTo>
                  <a:lnTo>
                    <a:pt x="3" y="56"/>
                  </a:lnTo>
                  <a:lnTo>
                    <a:pt x="3" y="56"/>
                  </a:lnTo>
                  <a:lnTo>
                    <a:pt x="5" y="51"/>
                  </a:lnTo>
                  <a:lnTo>
                    <a:pt x="9" y="45"/>
                  </a:lnTo>
                  <a:lnTo>
                    <a:pt x="12" y="39"/>
                  </a:lnTo>
                  <a:lnTo>
                    <a:pt x="17" y="34"/>
                  </a:lnTo>
                  <a:lnTo>
                    <a:pt x="27" y="23"/>
                  </a:lnTo>
                  <a:lnTo>
                    <a:pt x="41" y="14"/>
                  </a:lnTo>
                  <a:lnTo>
                    <a:pt x="56" y="8"/>
                  </a:lnTo>
                  <a:lnTo>
                    <a:pt x="73" y="2"/>
                  </a:lnTo>
                  <a:lnTo>
                    <a:pt x="84" y="1"/>
                  </a:lnTo>
                  <a:lnTo>
                    <a:pt x="94" y="0"/>
                  </a:lnTo>
                  <a:lnTo>
                    <a:pt x="104" y="0"/>
                  </a:lnTo>
                  <a:lnTo>
                    <a:pt x="115" y="0"/>
                  </a:lnTo>
                  <a:lnTo>
                    <a:pt x="115" y="0"/>
                  </a:lnTo>
                  <a:lnTo>
                    <a:pt x="137" y="2"/>
                  </a:lnTo>
                  <a:lnTo>
                    <a:pt x="156" y="8"/>
                  </a:lnTo>
                  <a:lnTo>
                    <a:pt x="174" y="14"/>
                  </a:lnTo>
                  <a:lnTo>
                    <a:pt x="182" y="18"/>
                  </a:lnTo>
                  <a:lnTo>
                    <a:pt x="190" y="22"/>
                  </a:lnTo>
                  <a:lnTo>
                    <a:pt x="197" y="28"/>
                  </a:lnTo>
                  <a:lnTo>
                    <a:pt x="202" y="33"/>
                  </a:lnTo>
                  <a:lnTo>
                    <a:pt x="208" y="38"/>
                  </a:lnTo>
                  <a:lnTo>
                    <a:pt x="211" y="44"/>
                  </a:lnTo>
                  <a:lnTo>
                    <a:pt x="215" y="51"/>
                  </a:lnTo>
                  <a:lnTo>
                    <a:pt x="217" y="56"/>
                  </a:lnTo>
                  <a:lnTo>
                    <a:pt x="218" y="63"/>
                  </a:lnTo>
                  <a:lnTo>
                    <a:pt x="218" y="70"/>
                  </a:lnTo>
                  <a:lnTo>
                    <a:pt x="218" y="70"/>
                  </a:lnTo>
                  <a:lnTo>
                    <a:pt x="218" y="76"/>
                  </a:lnTo>
                  <a:lnTo>
                    <a:pt x="217" y="81"/>
                  </a:lnTo>
                  <a:lnTo>
                    <a:pt x="215" y="86"/>
                  </a:lnTo>
                  <a:lnTo>
                    <a:pt x="213" y="89"/>
                  </a:lnTo>
                  <a:lnTo>
                    <a:pt x="208" y="92"/>
                  </a:lnTo>
                  <a:lnTo>
                    <a:pt x="205" y="95"/>
                  </a:lnTo>
                  <a:lnTo>
                    <a:pt x="199" y="97"/>
                  </a:lnTo>
                  <a:lnTo>
                    <a:pt x="193" y="99"/>
                  </a:lnTo>
                  <a:lnTo>
                    <a:pt x="180" y="102"/>
                  </a:lnTo>
                  <a:lnTo>
                    <a:pt x="162" y="104"/>
                  </a:lnTo>
                  <a:lnTo>
                    <a:pt x="113" y="106"/>
                  </a:lnTo>
                  <a:lnTo>
                    <a:pt x="113" y="106"/>
                  </a:lnTo>
                  <a:close/>
                </a:path>
              </a:pathLst>
            </a:custGeom>
            <a:solidFill>
              <a:srgbClr val="26262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70" name="Freeform 87"/>
            <p:cNvSpPr/>
            <p:nvPr/>
          </p:nvSpPr>
          <p:spPr bwMode="auto">
            <a:xfrm>
              <a:off x="10169450" y="5231658"/>
              <a:ext cx="376238" cy="57150"/>
            </a:xfrm>
            <a:custGeom>
              <a:avLst/>
              <a:gdLst>
                <a:gd name="T0" fmla="*/ 237 w 237"/>
                <a:gd name="T1" fmla="*/ 16 h 36"/>
                <a:gd name="T2" fmla="*/ 237 w 237"/>
                <a:gd name="T3" fmla="*/ 16 h 36"/>
                <a:gd name="T4" fmla="*/ 236 w 237"/>
                <a:gd name="T5" fmla="*/ 22 h 36"/>
                <a:gd name="T6" fmla="*/ 232 w 237"/>
                <a:gd name="T7" fmla="*/ 27 h 36"/>
                <a:gd name="T8" fmla="*/ 228 w 237"/>
                <a:gd name="T9" fmla="*/ 31 h 36"/>
                <a:gd name="T10" fmla="*/ 221 w 237"/>
                <a:gd name="T11" fmla="*/ 32 h 36"/>
                <a:gd name="T12" fmla="*/ 16 w 237"/>
                <a:gd name="T13" fmla="*/ 36 h 36"/>
                <a:gd name="T14" fmla="*/ 16 w 237"/>
                <a:gd name="T15" fmla="*/ 36 h 36"/>
                <a:gd name="T16" fmla="*/ 9 w 237"/>
                <a:gd name="T17" fmla="*/ 35 h 36"/>
                <a:gd name="T18" fmla="*/ 5 w 237"/>
                <a:gd name="T19" fmla="*/ 33 h 36"/>
                <a:gd name="T20" fmla="*/ 1 w 237"/>
                <a:gd name="T21" fmla="*/ 27 h 36"/>
                <a:gd name="T22" fmla="*/ 0 w 237"/>
                <a:gd name="T23" fmla="*/ 22 h 36"/>
                <a:gd name="T24" fmla="*/ 0 w 237"/>
                <a:gd name="T25" fmla="*/ 22 h 36"/>
                <a:gd name="T26" fmla="*/ 0 w 237"/>
                <a:gd name="T27" fmla="*/ 22 h 36"/>
                <a:gd name="T28" fmla="*/ 1 w 237"/>
                <a:gd name="T29" fmla="*/ 16 h 36"/>
                <a:gd name="T30" fmla="*/ 5 w 237"/>
                <a:gd name="T31" fmla="*/ 10 h 36"/>
                <a:gd name="T32" fmla="*/ 9 w 237"/>
                <a:gd name="T33" fmla="*/ 7 h 36"/>
                <a:gd name="T34" fmla="*/ 15 w 237"/>
                <a:gd name="T35" fmla="*/ 6 h 36"/>
                <a:gd name="T36" fmla="*/ 221 w 237"/>
                <a:gd name="T37" fmla="*/ 0 h 36"/>
                <a:gd name="T38" fmla="*/ 221 w 237"/>
                <a:gd name="T39" fmla="*/ 0 h 36"/>
                <a:gd name="T40" fmla="*/ 226 w 237"/>
                <a:gd name="T41" fmla="*/ 1 h 36"/>
                <a:gd name="T42" fmla="*/ 232 w 237"/>
                <a:gd name="T43" fmla="*/ 5 h 36"/>
                <a:gd name="T44" fmla="*/ 236 w 237"/>
                <a:gd name="T45" fmla="*/ 10 h 36"/>
                <a:gd name="T46" fmla="*/ 237 w 237"/>
                <a:gd name="T47" fmla="*/ 16 h 36"/>
                <a:gd name="T48" fmla="*/ 237 w 237"/>
                <a:gd name="T4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36">
                  <a:moveTo>
                    <a:pt x="237" y="16"/>
                  </a:moveTo>
                  <a:lnTo>
                    <a:pt x="237" y="16"/>
                  </a:lnTo>
                  <a:lnTo>
                    <a:pt x="236" y="22"/>
                  </a:lnTo>
                  <a:lnTo>
                    <a:pt x="232" y="27"/>
                  </a:lnTo>
                  <a:lnTo>
                    <a:pt x="228" y="31"/>
                  </a:lnTo>
                  <a:lnTo>
                    <a:pt x="221" y="32"/>
                  </a:lnTo>
                  <a:lnTo>
                    <a:pt x="16" y="36"/>
                  </a:lnTo>
                  <a:lnTo>
                    <a:pt x="16" y="36"/>
                  </a:lnTo>
                  <a:lnTo>
                    <a:pt x="9" y="35"/>
                  </a:lnTo>
                  <a:lnTo>
                    <a:pt x="5" y="33"/>
                  </a:lnTo>
                  <a:lnTo>
                    <a:pt x="1" y="27"/>
                  </a:lnTo>
                  <a:lnTo>
                    <a:pt x="0" y="22"/>
                  </a:lnTo>
                  <a:lnTo>
                    <a:pt x="0" y="22"/>
                  </a:lnTo>
                  <a:lnTo>
                    <a:pt x="0" y="22"/>
                  </a:lnTo>
                  <a:lnTo>
                    <a:pt x="1" y="16"/>
                  </a:lnTo>
                  <a:lnTo>
                    <a:pt x="5" y="10"/>
                  </a:lnTo>
                  <a:lnTo>
                    <a:pt x="9" y="7"/>
                  </a:lnTo>
                  <a:lnTo>
                    <a:pt x="15" y="6"/>
                  </a:lnTo>
                  <a:lnTo>
                    <a:pt x="221" y="0"/>
                  </a:lnTo>
                  <a:lnTo>
                    <a:pt x="221" y="0"/>
                  </a:lnTo>
                  <a:lnTo>
                    <a:pt x="226" y="1"/>
                  </a:lnTo>
                  <a:lnTo>
                    <a:pt x="232" y="5"/>
                  </a:lnTo>
                  <a:lnTo>
                    <a:pt x="236" y="10"/>
                  </a:lnTo>
                  <a:lnTo>
                    <a:pt x="237" y="16"/>
                  </a:lnTo>
                  <a:lnTo>
                    <a:pt x="237" y="16"/>
                  </a:lnTo>
                  <a:close/>
                </a:path>
              </a:pathLst>
            </a:custGeom>
            <a:solidFill>
              <a:srgbClr val="04040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71" name="Freeform 88"/>
            <p:cNvSpPr/>
            <p:nvPr/>
          </p:nvSpPr>
          <p:spPr bwMode="auto">
            <a:xfrm>
              <a:off x="8855000" y="5558683"/>
              <a:ext cx="346075" cy="174625"/>
            </a:xfrm>
            <a:custGeom>
              <a:avLst/>
              <a:gdLst>
                <a:gd name="T0" fmla="*/ 112 w 218"/>
                <a:gd name="T1" fmla="*/ 107 h 110"/>
                <a:gd name="T2" fmla="*/ 112 w 218"/>
                <a:gd name="T3" fmla="*/ 107 h 110"/>
                <a:gd name="T4" fmla="*/ 89 w 218"/>
                <a:gd name="T5" fmla="*/ 109 h 110"/>
                <a:gd name="T6" fmla="*/ 68 w 218"/>
                <a:gd name="T7" fmla="*/ 110 h 110"/>
                <a:gd name="T8" fmla="*/ 46 w 218"/>
                <a:gd name="T9" fmla="*/ 109 h 110"/>
                <a:gd name="T10" fmla="*/ 37 w 218"/>
                <a:gd name="T11" fmla="*/ 107 h 110"/>
                <a:gd name="T12" fmla="*/ 28 w 218"/>
                <a:gd name="T13" fmla="*/ 106 h 110"/>
                <a:gd name="T14" fmla="*/ 20 w 218"/>
                <a:gd name="T15" fmla="*/ 103 h 110"/>
                <a:gd name="T16" fmla="*/ 13 w 218"/>
                <a:gd name="T17" fmla="*/ 101 h 110"/>
                <a:gd name="T18" fmla="*/ 8 w 218"/>
                <a:gd name="T19" fmla="*/ 96 h 110"/>
                <a:gd name="T20" fmla="*/ 3 w 218"/>
                <a:gd name="T21" fmla="*/ 90 h 110"/>
                <a:gd name="T22" fmla="*/ 1 w 218"/>
                <a:gd name="T23" fmla="*/ 85 h 110"/>
                <a:gd name="T24" fmla="*/ 0 w 218"/>
                <a:gd name="T25" fmla="*/ 77 h 110"/>
                <a:gd name="T26" fmla="*/ 0 w 218"/>
                <a:gd name="T27" fmla="*/ 68 h 110"/>
                <a:gd name="T28" fmla="*/ 3 w 218"/>
                <a:gd name="T29" fmla="*/ 58 h 110"/>
                <a:gd name="T30" fmla="*/ 3 w 218"/>
                <a:gd name="T31" fmla="*/ 58 h 110"/>
                <a:gd name="T32" fmla="*/ 5 w 218"/>
                <a:gd name="T33" fmla="*/ 51 h 110"/>
                <a:gd name="T34" fmla="*/ 8 w 218"/>
                <a:gd name="T35" fmla="*/ 45 h 110"/>
                <a:gd name="T36" fmla="*/ 12 w 218"/>
                <a:gd name="T37" fmla="*/ 40 h 110"/>
                <a:gd name="T38" fmla="*/ 16 w 218"/>
                <a:gd name="T39" fmla="*/ 34 h 110"/>
                <a:gd name="T40" fmla="*/ 27 w 218"/>
                <a:gd name="T41" fmla="*/ 24 h 110"/>
                <a:gd name="T42" fmla="*/ 39 w 218"/>
                <a:gd name="T43" fmla="*/ 16 h 110"/>
                <a:gd name="T44" fmla="*/ 55 w 218"/>
                <a:gd name="T45" fmla="*/ 8 h 110"/>
                <a:gd name="T46" fmla="*/ 73 w 218"/>
                <a:gd name="T47" fmla="*/ 3 h 110"/>
                <a:gd name="T48" fmla="*/ 82 w 218"/>
                <a:gd name="T49" fmla="*/ 2 h 110"/>
                <a:gd name="T50" fmla="*/ 93 w 218"/>
                <a:gd name="T51" fmla="*/ 1 h 110"/>
                <a:gd name="T52" fmla="*/ 103 w 218"/>
                <a:gd name="T53" fmla="*/ 0 h 110"/>
                <a:gd name="T54" fmla="*/ 114 w 218"/>
                <a:gd name="T55" fmla="*/ 1 h 110"/>
                <a:gd name="T56" fmla="*/ 114 w 218"/>
                <a:gd name="T57" fmla="*/ 1 h 110"/>
                <a:gd name="T58" fmla="*/ 136 w 218"/>
                <a:gd name="T59" fmla="*/ 3 h 110"/>
                <a:gd name="T60" fmla="*/ 156 w 218"/>
                <a:gd name="T61" fmla="*/ 8 h 110"/>
                <a:gd name="T62" fmla="*/ 174 w 218"/>
                <a:gd name="T63" fmla="*/ 15 h 110"/>
                <a:gd name="T64" fmla="*/ 182 w 218"/>
                <a:gd name="T65" fmla="*/ 19 h 110"/>
                <a:gd name="T66" fmla="*/ 189 w 218"/>
                <a:gd name="T67" fmla="*/ 24 h 110"/>
                <a:gd name="T68" fmla="*/ 196 w 218"/>
                <a:gd name="T69" fmla="*/ 28 h 110"/>
                <a:gd name="T70" fmla="*/ 201 w 218"/>
                <a:gd name="T71" fmla="*/ 34 h 110"/>
                <a:gd name="T72" fmla="*/ 207 w 218"/>
                <a:gd name="T73" fmla="*/ 40 h 110"/>
                <a:gd name="T74" fmla="*/ 211 w 218"/>
                <a:gd name="T75" fmla="*/ 45 h 110"/>
                <a:gd name="T76" fmla="*/ 215 w 218"/>
                <a:gd name="T77" fmla="*/ 51 h 110"/>
                <a:gd name="T78" fmla="*/ 217 w 218"/>
                <a:gd name="T79" fmla="*/ 58 h 110"/>
                <a:gd name="T80" fmla="*/ 218 w 218"/>
                <a:gd name="T81" fmla="*/ 63 h 110"/>
                <a:gd name="T82" fmla="*/ 218 w 218"/>
                <a:gd name="T83" fmla="*/ 70 h 110"/>
                <a:gd name="T84" fmla="*/ 218 w 218"/>
                <a:gd name="T85" fmla="*/ 70 h 110"/>
                <a:gd name="T86" fmla="*/ 217 w 218"/>
                <a:gd name="T87" fmla="*/ 77 h 110"/>
                <a:gd name="T88" fmla="*/ 216 w 218"/>
                <a:gd name="T89" fmla="*/ 81 h 110"/>
                <a:gd name="T90" fmla="*/ 214 w 218"/>
                <a:gd name="T91" fmla="*/ 86 h 110"/>
                <a:gd name="T92" fmla="*/ 211 w 218"/>
                <a:gd name="T93" fmla="*/ 90 h 110"/>
                <a:gd name="T94" fmla="*/ 208 w 218"/>
                <a:gd name="T95" fmla="*/ 94 h 110"/>
                <a:gd name="T96" fmla="*/ 204 w 218"/>
                <a:gd name="T97" fmla="*/ 96 h 110"/>
                <a:gd name="T98" fmla="*/ 199 w 218"/>
                <a:gd name="T99" fmla="*/ 98 h 110"/>
                <a:gd name="T100" fmla="*/ 193 w 218"/>
                <a:gd name="T101" fmla="*/ 101 h 110"/>
                <a:gd name="T102" fmla="*/ 179 w 218"/>
                <a:gd name="T103" fmla="*/ 103 h 110"/>
                <a:gd name="T104" fmla="*/ 161 w 218"/>
                <a:gd name="T105" fmla="*/ 104 h 110"/>
                <a:gd name="T106" fmla="*/ 112 w 218"/>
                <a:gd name="T107" fmla="*/ 107 h 110"/>
                <a:gd name="T108" fmla="*/ 112 w 218"/>
                <a:gd name="T109"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 h="110">
                  <a:moveTo>
                    <a:pt x="112" y="107"/>
                  </a:moveTo>
                  <a:lnTo>
                    <a:pt x="112" y="107"/>
                  </a:lnTo>
                  <a:lnTo>
                    <a:pt x="89" y="109"/>
                  </a:lnTo>
                  <a:lnTo>
                    <a:pt x="68" y="110"/>
                  </a:lnTo>
                  <a:lnTo>
                    <a:pt x="46" y="109"/>
                  </a:lnTo>
                  <a:lnTo>
                    <a:pt x="37" y="107"/>
                  </a:lnTo>
                  <a:lnTo>
                    <a:pt x="28" y="106"/>
                  </a:lnTo>
                  <a:lnTo>
                    <a:pt x="20" y="103"/>
                  </a:lnTo>
                  <a:lnTo>
                    <a:pt x="13" y="101"/>
                  </a:lnTo>
                  <a:lnTo>
                    <a:pt x="8" y="96"/>
                  </a:lnTo>
                  <a:lnTo>
                    <a:pt x="3" y="90"/>
                  </a:lnTo>
                  <a:lnTo>
                    <a:pt x="1" y="85"/>
                  </a:lnTo>
                  <a:lnTo>
                    <a:pt x="0" y="77"/>
                  </a:lnTo>
                  <a:lnTo>
                    <a:pt x="0" y="68"/>
                  </a:lnTo>
                  <a:lnTo>
                    <a:pt x="3" y="58"/>
                  </a:lnTo>
                  <a:lnTo>
                    <a:pt x="3" y="58"/>
                  </a:lnTo>
                  <a:lnTo>
                    <a:pt x="5" y="51"/>
                  </a:lnTo>
                  <a:lnTo>
                    <a:pt x="8" y="45"/>
                  </a:lnTo>
                  <a:lnTo>
                    <a:pt x="12" y="40"/>
                  </a:lnTo>
                  <a:lnTo>
                    <a:pt x="16" y="34"/>
                  </a:lnTo>
                  <a:lnTo>
                    <a:pt x="27" y="24"/>
                  </a:lnTo>
                  <a:lnTo>
                    <a:pt x="39" y="16"/>
                  </a:lnTo>
                  <a:lnTo>
                    <a:pt x="55" y="8"/>
                  </a:lnTo>
                  <a:lnTo>
                    <a:pt x="73" y="3"/>
                  </a:lnTo>
                  <a:lnTo>
                    <a:pt x="82" y="2"/>
                  </a:lnTo>
                  <a:lnTo>
                    <a:pt x="93" y="1"/>
                  </a:lnTo>
                  <a:lnTo>
                    <a:pt x="103" y="0"/>
                  </a:lnTo>
                  <a:lnTo>
                    <a:pt x="114" y="1"/>
                  </a:lnTo>
                  <a:lnTo>
                    <a:pt x="114" y="1"/>
                  </a:lnTo>
                  <a:lnTo>
                    <a:pt x="136" y="3"/>
                  </a:lnTo>
                  <a:lnTo>
                    <a:pt x="156" y="8"/>
                  </a:lnTo>
                  <a:lnTo>
                    <a:pt x="174" y="15"/>
                  </a:lnTo>
                  <a:lnTo>
                    <a:pt x="182" y="19"/>
                  </a:lnTo>
                  <a:lnTo>
                    <a:pt x="189" y="24"/>
                  </a:lnTo>
                  <a:lnTo>
                    <a:pt x="196" y="28"/>
                  </a:lnTo>
                  <a:lnTo>
                    <a:pt x="201" y="34"/>
                  </a:lnTo>
                  <a:lnTo>
                    <a:pt x="207" y="40"/>
                  </a:lnTo>
                  <a:lnTo>
                    <a:pt x="211" y="45"/>
                  </a:lnTo>
                  <a:lnTo>
                    <a:pt x="215" y="51"/>
                  </a:lnTo>
                  <a:lnTo>
                    <a:pt x="217" y="58"/>
                  </a:lnTo>
                  <a:lnTo>
                    <a:pt x="218" y="63"/>
                  </a:lnTo>
                  <a:lnTo>
                    <a:pt x="218" y="70"/>
                  </a:lnTo>
                  <a:lnTo>
                    <a:pt x="218" y="70"/>
                  </a:lnTo>
                  <a:lnTo>
                    <a:pt x="217" y="77"/>
                  </a:lnTo>
                  <a:lnTo>
                    <a:pt x="216" y="81"/>
                  </a:lnTo>
                  <a:lnTo>
                    <a:pt x="214" y="86"/>
                  </a:lnTo>
                  <a:lnTo>
                    <a:pt x="211" y="90"/>
                  </a:lnTo>
                  <a:lnTo>
                    <a:pt x="208" y="94"/>
                  </a:lnTo>
                  <a:lnTo>
                    <a:pt x="204" y="96"/>
                  </a:lnTo>
                  <a:lnTo>
                    <a:pt x="199" y="98"/>
                  </a:lnTo>
                  <a:lnTo>
                    <a:pt x="193" y="101"/>
                  </a:lnTo>
                  <a:lnTo>
                    <a:pt x="179" y="103"/>
                  </a:lnTo>
                  <a:lnTo>
                    <a:pt x="161" y="104"/>
                  </a:lnTo>
                  <a:lnTo>
                    <a:pt x="112" y="107"/>
                  </a:lnTo>
                  <a:lnTo>
                    <a:pt x="112" y="107"/>
                  </a:lnTo>
                  <a:close/>
                </a:path>
              </a:pathLst>
            </a:custGeom>
            <a:solidFill>
              <a:srgbClr val="26262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72" name="Freeform 89"/>
            <p:cNvSpPr/>
            <p:nvPr/>
          </p:nvSpPr>
          <p:spPr bwMode="auto">
            <a:xfrm>
              <a:off x="8843888" y="5687270"/>
              <a:ext cx="376238" cy="58738"/>
            </a:xfrm>
            <a:custGeom>
              <a:avLst/>
              <a:gdLst>
                <a:gd name="T0" fmla="*/ 237 w 237"/>
                <a:gd name="T1" fmla="*/ 15 h 37"/>
                <a:gd name="T2" fmla="*/ 237 w 237"/>
                <a:gd name="T3" fmla="*/ 15 h 37"/>
                <a:gd name="T4" fmla="*/ 235 w 237"/>
                <a:gd name="T5" fmla="*/ 22 h 37"/>
                <a:gd name="T6" fmla="*/ 232 w 237"/>
                <a:gd name="T7" fmla="*/ 26 h 37"/>
                <a:gd name="T8" fmla="*/ 227 w 237"/>
                <a:gd name="T9" fmla="*/ 30 h 37"/>
                <a:gd name="T10" fmla="*/ 222 w 237"/>
                <a:gd name="T11" fmla="*/ 31 h 37"/>
                <a:gd name="T12" fmla="*/ 16 w 237"/>
                <a:gd name="T13" fmla="*/ 37 h 37"/>
                <a:gd name="T14" fmla="*/ 16 w 237"/>
                <a:gd name="T15" fmla="*/ 37 h 37"/>
                <a:gd name="T16" fmla="*/ 10 w 237"/>
                <a:gd name="T17" fmla="*/ 35 h 37"/>
                <a:gd name="T18" fmla="*/ 5 w 237"/>
                <a:gd name="T19" fmla="*/ 32 h 37"/>
                <a:gd name="T20" fmla="*/ 1 w 237"/>
                <a:gd name="T21" fmla="*/ 28 h 37"/>
                <a:gd name="T22" fmla="*/ 0 w 237"/>
                <a:gd name="T23" fmla="*/ 22 h 37"/>
                <a:gd name="T24" fmla="*/ 0 w 237"/>
                <a:gd name="T25" fmla="*/ 22 h 37"/>
                <a:gd name="T26" fmla="*/ 0 w 237"/>
                <a:gd name="T27" fmla="*/ 22 h 37"/>
                <a:gd name="T28" fmla="*/ 1 w 237"/>
                <a:gd name="T29" fmla="*/ 15 h 37"/>
                <a:gd name="T30" fmla="*/ 5 w 237"/>
                <a:gd name="T31" fmla="*/ 11 h 37"/>
                <a:gd name="T32" fmla="*/ 9 w 237"/>
                <a:gd name="T33" fmla="*/ 7 h 37"/>
                <a:gd name="T34" fmla="*/ 16 w 237"/>
                <a:gd name="T35" fmla="*/ 6 h 37"/>
                <a:gd name="T36" fmla="*/ 221 w 237"/>
                <a:gd name="T37" fmla="*/ 0 h 37"/>
                <a:gd name="T38" fmla="*/ 221 w 237"/>
                <a:gd name="T39" fmla="*/ 0 h 37"/>
                <a:gd name="T40" fmla="*/ 227 w 237"/>
                <a:gd name="T41" fmla="*/ 2 h 37"/>
                <a:gd name="T42" fmla="*/ 232 w 237"/>
                <a:gd name="T43" fmla="*/ 5 h 37"/>
                <a:gd name="T44" fmla="*/ 235 w 237"/>
                <a:gd name="T45" fmla="*/ 9 h 37"/>
                <a:gd name="T46" fmla="*/ 237 w 237"/>
                <a:gd name="T47" fmla="*/ 15 h 37"/>
                <a:gd name="T48" fmla="*/ 237 w 237"/>
                <a:gd name="T4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37">
                  <a:moveTo>
                    <a:pt x="237" y="15"/>
                  </a:moveTo>
                  <a:lnTo>
                    <a:pt x="237" y="15"/>
                  </a:lnTo>
                  <a:lnTo>
                    <a:pt x="235" y="22"/>
                  </a:lnTo>
                  <a:lnTo>
                    <a:pt x="232" y="26"/>
                  </a:lnTo>
                  <a:lnTo>
                    <a:pt x="227" y="30"/>
                  </a:lnTo>
                  <a:lnTo>
                    <a:pt x="222" y="31"/>
                  </a:lnTo>
                  <a:lnTo>
                    <a:pt x="16" y="37"/>
                  </a:lnTo>
                  <a:lnTo>
                    <a:pt x="16" y="37"/>
                  </a:lnTo>
                  <a:lnTo>
                    <a:pt x="10" y="35"/>
                  </a:lnTo>
                  <a:lnTo>
                    <a:pt x="5" y="32"/>
                  </a:lnTo>
                  <a:lnTo>
                    <a:pt x="1" y="28"/>
                  </a:lnTo>
                  <a:lnTo>
                    <a:pt x="0" y="22"/>
                  </a:lnTo>
                  <a:lnTo>
                    <a:pt x="0" y="22"/>
                  </a:lnTo>
                  <a:lnTo>
                    <a:pt x="0" y="22"/>
                  </a:lnTo>
                  <a:lnTo>
                    <a:pt x="1" y="15"/>
                  </a:lnTo>
                  <a:lnTo>
                    <a:pt x="5" y="11"/>
                  </a:lnTo>
                  <a:lnTo>
                    <a:pt x="9" y="7"/>
                  </a:lnTo>
                  <a:lnTo>
                    <a:pt x="16" y="6"/>
                  </a:lnTo>
                  <a:lnTo>
                    <a:pt x="221" y="0"/>
                  </a:lnTo>
                  <a:lnTo>
                    <a:pt x="221" y="0"/>
                  </a:lnTo>
                  <a:lnTo>
                    <a:pt x="227" y="2"/>
                  </a:lnTo>
                  <a:lnTo>
                    <a:pt x="232" y="5"/>
                  </a:lnTo>
                  <a:lnTo>
                    <a:pt x="235" y="9"/>
                  </a:lnTo>
                  <a:lnTo>
                    <a:pt x="237" y="15"/>
                  </a:lnTo>
                  <a:lnTo>
                    <a:pt x="237" y="15"/>
                  </a:lnTo>
                  <a:close/>
                </a:path>
              </a:pathLst>
            </a:custGeom>
            <a:solidFill>
              <a:srgbClr val="04040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73" name="Freeform 90"/>
            <p:cNvSpPr/>
            <p:nvPr/>
          </p:nvSpPr>
          <p:spPr bwMode="auto">
            <a:xfrm>
              <a:off x="9812263" y="2704358"/>
              <a:ext cx="136525" cy="255588"/>
            </a:xfrm>
            <a:custGeom>
              <a:avLst/>
              <a:gdLst>
                <a:gd name="T0" fmla="*/ 0 w 86"/>
                <a:gd name="T1" fmla="*/ 78 h 161"/>
                <a:gd name="T2" fmla="*/ 0 w 86"/>
                <a:gd name="T3" fmla="*/ 78 h 161"/>
                <a:gd name="T4" fmla="*/ 1 w 86"/>
                <a:gd name="T5" fmla="*/ 94 h 161"/>
                <a:gd name="T6" fmla="*/ 3 w 86"/>
                <a:gd name="T7" fmla="*/ 110 h 161"/>
                <a:gd name="T8" fmla="*/ 7 w 86"/>
                <a:gd name="T9" fmla="*/ 124 h 161"/>
                <a:gd name="T10" fmla="*/ 12 w 86"/>
                <a:gd name="T11" fmla="*/ 136 h 161"/>
                <a:gd name="T12" fmla="*/ 20 w 86"/>
                <a:gd name="T13" fmla="*/ 145 h 161"/>
                <a:gd name="T14" fmla="*/ 28 w 86"/>
                <a:gd name="T15" fmla="*/ 153 h 161"/>
                <a:gd name="T16" fmla="*/ 33 w 86"/>
                <a:gd name="T17" fmla="*/ 156 h 161"/>
                <a:gd name="T18" fmla="*/ 37 w 86"/>
                <a:gd name="T19" fmla="*/ 159 h 161"/>
                <a:gd name="T20" fmla="*/ 42 w 86"/>
                <a:gd name="T21" fmla="*/ 160 h 161"/>
                <a:gd name="T22" fmla="*/ 47 w 86"/>
                <a:gd name="T23" fmla="*/ 160 h 161"/>
                <a:gd name="T24" fmla="*/ 47 w 86"/>
                <a:gd name="T25" fmla="*/ 160 h 161"/>
                <a:gd name="T26" fmla="*/ 80 w 86"/>
                <a:gd name="T27" fmla="*/ 161 h 161"/>
                <a:gd name="T28" fmla="*/ 86 w 86"/>
                <a:gd name="T29" fmla="*/ 1 h 161"/>
                <a:gd name="T30" fmla="*/ 86 w 86"/>
                <a:gd name="T31" fmla="*/ 1 h 161"/>
                <a:gd name="T32" fmla="*/ 53 w 86"/>
                <a:gd name="T33" fmla="*/ 0 h 161"/>
                <a:gd name="T34" fmla="*/ 53 w 86"/>
                <a:gd name="T35" fmla="*/ 0 h 161"/>
                <a:gd name="T36" fmla="*/ 47 w 86"/>
                <a:gd name="T37" fmla="*/ 0 h 161"/>
                <a:gd name="T38" fmla="*/ 43 w 86"/>
                <a:gd name="T39" fmla="*/ 1 h 161"/>
                <a:gd name="T40" fmla="*/ 38 w 86"/>
                <a:gd name="T41" fmla="*/ 4 h 161"/>
                <a:gd name="T42" fmla="*/ 34 w 86"/>
                <a:gd name="T43" fmla="*/ 6 h 161"/>
                <a:gd name="T44" fmla="*/ 25 w 86"/>
                <a:gd name="T45" fmla="*/ 13 h 161"/>
                <a:gd name="T46" fmla="*/ 17 w 86"/>
                <a:gd name="T47" fmla="*/ 23 h 161"/>
                <a:gd name="T48" fmla="*/ 10 w 86"/>
                <a:gd name="T49" fmla="*/ 34 h 161"/>
                <a:gd name="T50" fmla="*/ 6 w 86"/>
                <a:gd name="T51" fmla="*/ 48 h 161"/>
                <a:gd name="T52" fmla="*/ 2 w 86"/>
                <a:gd name="T53" fmla="*/ 63 h 161"/>
                <a:gd name="T54" fmla="*/ 0 w 86"/>
                <a:gd name="T55" fmla="*/ 78 h 161"/>
                <a:gd name="T56" fmla="*/ 0 w 86"/>
                <a:gd name="T57" fmla="*/ 7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161">
                  <a:moveTo>
                    <a:pt x="0" y="78"/>
                  </a:moveTo>
                  <a:lnTo>
                    <a:pt x="0" y="78"/>
                  </a:lnTo>
                  <a:lnTo>
                    <a:pt x="1" y="94"/>
                  </a:lnTo>
                  <a:lnTo>
                    <a:pt x="3" y="110"/>
                  </a:lnTo>
                  <a:lnTo>
                    <a:pt x="7" y="124"/>
                  </a:lnTo>
                  <a:lnTo>
                    <a:pt x="12" y="136"/>
                  </a:lnTo>
                  <a:lnTo>
                    <a:pt x="20" y="145"/>
                  </a:lnTo>
                  <a:lnTo>
                    <a:pt x="28" y="153"/>
                  </a:lnTo>
                  <a:lnTo>
                    <a:pt x="33" y="156"/>
                  </a:lnTo>
                  <a:lnTo>
                    <a:pt x="37" y="159"/>
                  </a:lnTo>
                  <a:lnTo>
                    <a:pt x="42" y="160"/>
                  </a:lnTo>
                  <a:lnTo>
                    <a:pt x="47" y="160"/>
                  </a:lnTo>
                  <a:lnTo>
                    <a:pt x="47" y="160"/>
                  </a:lnTo>
                  <a:lnTo>
                    <a:pt x="80" y="161"/>
                  </a:lnTo>
                  <a:lnTo>
                    <a:pt x="86" y="1"/>
                  </a:lnTo>
                  <a:lnTo>
                    <a:pt x="86" y="1"/>
                  </a:lnTo>
                  <a:lnTo>
                    <a:pt x="53" y="0"/>
                  </a:lnTo>
                  <a:lnTo>
                    <a:pt x="53" y="0"/>
                  </a:lnTo>
                  <a:lnTo>
                    <a:pt x="47" y="0"/>
                  </a:lnTo>
                  <a:lnTo>
                    <a:pt x="43" y="1"/>
                  </a:lnTo>
                  <a:lnTo>
                    <a:pt x="38" y="4"/>
                  </a:lnTo>
                  <a:lnTo>
                    <a:pt x="34" y="6"/>
                  </a:lnTo>
                  <a:lnTo>
                    <a:pt x="25" y="13"/>
                  </a:lnTo>
                  <a:lnTo>
                    <a:pt x="17" y="23"/>
                  </a:lnTo>
                  <a:lnTo>
                    <a:pt x="10" y="34"/>
                  </a:lnTo>
                  <a:lnTo>
                    <a:pt x="6" y="48"/>
                  </a:lnTo>
                  <a:lnTo>
                    <a:pt x="2" y="63"/>
                  </a:lnTo>
                  <a:lnTo>
                    <a:pt x="0" y="78"/>
                  </a:lnTo>
                  <a:lnTo>
                    <a:pt x="0" y="78"/>
                  </a:lnTo>
                  <a:close/>
                </a:path>
              </a:pathLst>
            </a:custGeom>
            <a:solidFill>
              <a:schemeClr val="tx2">
                <a:lumMod val="60000"/>
                <a:lumOff val="40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4" name="Freeform 91"/>
            <p:cNvSpPr/>
            <p:nvPr/>
          </p:nvSpPr>
          <p:spPr bwMode="auto">
            <a:xfrm>
              <a:off x="9866238" y="2705945"/>
              <a:ext cx="157163" cy="254000"/>
            </a:xfrm>
            <a:custGeom>
              <a:avLst/>
              <a:gdLst>
                <a:gd name="T0" fmla="*/ 0 w 99"/>
                <a:gd name="T1" fmla="*/ 78 h 160"/>
                <a:gd name="T2" fmla="*/ 0 w 99"/>
                <a:gd name="T3" fmla="*/ 78 h 160"/>
                <a:gd name="T4" fmla="*/ 0 w 99"/>
                <a:gd name="T5" fmla="*/ 95 h 160"/>
                <a:gd name="T6" fmla="*/ 2 w 99"/>
                <a:gd name="T7" fmla="*/ 110 h 160"/>
                <a:gd name="T8" fmla="*/ 7 w 99"/>
                <a:gd name="T9" fmla="*/ 124 h 160"/>
                <a:gd name="T10" fmla="*/ 12 w 99"/>
                <a:gd name="T11" fmla="*/ 136 h 160"/>
                <a:gd name="T12" fmla="*/ 19 w 99"/>
                <a:gd name="T13" fmla="*/ 146 h 160"/>
                <a:gd name="T14" fmla="*/ 27 w 99"/>
                <a:gd name="T15" fmla="*/ 153 h 160"/>
                <a:gd name="T16" fmla="*/ 32 w 99"/>
                <a:gd name="T17" fmla="*/ 157 h 160"/>
                <a:gd name="T18" fmla="*/ 36 w 99"/>
                <a:gd name="T19" fmla="*/ 159 h 160"/>
                <a:gd name="T20" fmla="*/ 42 w 99"/>
                <a:gd name="T21" fmla="*/ 160 h 160"/>
                <a:gd name="T22" fmla="*/ 46 w 99"/>
                <a:gd name="T23" fmla="*/ 160 h 160"/>
                <a:gd name="T24" fmla="*/ 46 w 99"/>
                <a:gd name="T25" fmla="*/ 160 h 160"/>
                <a:gd name="T26" fmla="*/ 52 w 99"/>
                <a:gd name="T27" fmla="*/ 160 h 160"/>
                <a:gd name="T28" fmla="*/ 56 w 99"/>
                <a:gd name="T29" fmla="*/ 159 h 160"/>
                <a:gd name="T30" fmla="*/ 61 w 99"/>
                <a:gd name="T31" fmla="*/ 158 h 160"/>
                <a:gd name="T32" fmla="*/ 66 w 99"/>
                <a:gd name="T33" fmla="*/ 155 h 160"/>
                <a:gd name="T34" fmla="*/ 75 w 99"/>
                <a:gd name="T35" fmla="*/ 147 h 160"/>
                <a:gd name="T36" fmla="*/ 83 w 99"/>
                <a:gd name="T37" fmla="*/ 138 h 160"/>
                <a:gd name="T38" fmla="*/ 89 w 99"/>
                <a:gd name="T39" fmla="*/ 127 h 160"/>
                <a:gd name="T40" fmla="*/ 94 w 99"/>
                <a:gd name="T41" fmla="*/ 114 h 160"/>
                <a:gd name="T42" fmla="*/ 97 w 99"/>
                <a:gd name="T43" fmla="*/ 99 h 160"/>
                <a:gd name="T44" fmla="*/ 99 w 99"/>
                <a:gd name="T45" fmla="*/ 83 h 160"/>
                <a:gd name="T46" fmla="*/ 99 w 99"/>
                <a:gd name="T47" fmla="*/ 83 h 160"/>
                <a:gd name="T48" fmla="*/ 98 w 99"/>
                <a:gd name="T49" fmla="*/ 66 h 160"/>
                <a:gd name="T50" fmla="*/ 96 w 99"/>
                <a:gd name="T51" fmla="*/ 51 h 160"/>
                <a:gd name="T52" fmla="*/ 93 w 99"/>
                <a:gd name="T53" fmla="*/ 38 h 160"/>
                <a:gd name="T54" fmla="*/ 87 w 99"/>
                <a:gd name="T55" fmla="*/ 25 h 160"/>
                <a:gd name="T56" fmla="*/ 79 w 99"/>
                <a:gd name="T57" fmla="*/ 15 h 160"/>
                <a:gd name="T58" fmla="*/ 71 w 99"/>
                <a:gd name="T59" fmla="*/ 7 h 160"/>
                <a:gd name="T60" fmla="*/ 67 w 99"/>
                <a:gd name="T61" fmla="*/ 5 h 160"/>
                <a:gd name="T62" fmla="*/ 62 w 99"/>
                <a:gd name="T63" fmla="*/ 3 h 160"/>
                <a:gd name="T64" fmla="*/ 58 w 99"/>
                <a:gd name="T65" fmla="*/ 2 h 160"/>
                <a:gd name="T66" fmla="*/ 52 w 99"/>
                <a:gd name="T67" fmla="*/ 0 h 160"/>
                <a:gd name="T68" fmla="*/ 52 w 99"/>
                <a:gd name="T69" fmla="*/ 0 h 160"/>
                <a:gd name="T70" fmla="*/ 47 w 99"/>
                <a:gd name="T71" fmla="*/ 0 h 160"/>
                <a:gd name="T72" fmla="*/ 42 w 99"/>
                <a:gd name="T73" fmla="*/ 2 h 160"/>
                <a:gd name="T74" fmla="*/ 37 w 99"/>
                <a:gd name="T75" fmla="*/ 4 h 160"/>
                <a:gd name="T76" fmla="*/ 33 w 99"/>
                <a:gd name="T77" fmla="*/ 6 h 160"/>
                <a:gd name="T78" fmla="*/ 24 w 99"/>
                <a:gd name="T79" fmla="*/ 13 h 160"/>
                <a:gd name="T80" fmla="*/ 16 w 99"/>
                <a:gd name="T81" fmla="*/ 23 h 160"/>
                <a:gd name="T82" fmla="*/ 10 w 99"/>
                <a:gd name="T83" fmla="*/ 34 h 160"/>
                <a:gd name="T84" fmla="*/ 4 w 99"/>
                <a:gd name="T85" fmla="*/ 48 h 160"/>
                <a:gd name="T86" fmla="*/ 1 w 99"/>
                <a:gd name="T87" fmla="*/ 63 h 160"/>
                <a:gd name="T88" fmla="*/ 0 w 99"/>
                <a:gd name="T89" fmla="*/ 78 h 160"/>
                <a:gd name="T90" fmla="*/ 0 w 99"/>
                <a:gd name="T91"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160">
                  <a:moveTo>
                    <a:pt x="0" y="78"/>
                  </a:moveTo>
                  <a:lnTo>
                    <a:pt x="0" y="78"/>
                  </a:lnTo>
                  <a:lnTo>
                    <a:pt x="0" y="95"/>
                  </a:lnTo>
                  <a:lnTo>
                    <a:pt x="2" y="110"/>
                  </a:lnTo>
                  <a:lnTo>
                    <a:pt x="7" y="124"/>
                  </a:lnTo>
                  <a:lnTo>
                    <a:pt x="12" y="136"/>
                  </a:lnTo>
                  <a:lnTo>
                    <a:pt x="19" y="146"/>
                  </a:lnTo>
                  <a:lnTo>
                    <a:pt x="27" y="153"/>
                  </a:lnTo>
                  <a:lnTo>
                    <a:pt x="32" y="157"/>
                  </a:lnTo>
                  <a:lnTo>
                    <a:pt x="36" y="159"/>
                  </a:lnTo>
                  <a:lnTo>
                    <a:pt x="42" y="160"/>
                  </a:lnTo>
                  <a:lnTo>
                    <a:pt x="46" y="160"/>
                  </a:lnTo>
                  <a:lnTo>
                    <a:pt x="46" y="160"/>
                  </a:lnTo>
                  <a:lnTo>
                    <a:pt x="52" y="160"/>
                  </a:lnTo>
                  <a:lnTo>
                    <a:pt x="56" y="159"/>
                  </a:lnTo>
                  <a:lnTo>
                    <a:pt x="61" y="158"/>
                  </a:lnTo>
                  <a:lnTo>
                    <a:pt x="66" y="155"/>
                  </a:lnTo>
                  <a:lnTo>
                    <a:pt x="75" y="147"/>
                  </a:lnTo>
                  <a:lnTo>
                    <a:pt x="83" y="138"/>
                  </a:lnTo>
                  <a:lnTo>
                    <a:pt x="89" y="127"/>
                  </a:lnTo>
                  <a:lnTo>
                    <a:pt x="94" y="114"/>
                  </a:lnTo>
                  <a:lnTo>
                    <a:pt x="97" y="99"/>
                  </a:lnTo>
                  <a:lnTo>
                    <a:pt x="99" y="83"/>
                  </a:lnTo>
                  <a:lnTo>
                    <a:pt x="99" y="83"/>
                  </a:lnTo>
                  <a:lnTo>
                    <a:pt x="98" y="66"/>
                  </a:lnTo>
                  <a:lnTo>
                    <a:pt x="96" y="51"/>
                  </a:lnTo>
                  <a:lnTo>
                    <a:pt x="93" y="38"/>
                  </a:lnTo>
                  <a:lnTo>
                    <a:pt x="87" y="25"/>
                  </a:lnTo>
                  <a:lnTo>
                    <a:pt x="79" y="15"/>
                  </a:lnTo>
                  <a:lnTo>
                    <a:pt x="71" y="7"/>
                  </a:lnTo>
                  <a:lnTo>
                    <a:pt x="67" y="5"/>
                  </a:lnTo>
                  <a:lnTo>
                    <a:pt x="62" y="3"/>
                  </a:lnTo>
                  <a:lnTo>
                    <a:pt x="58" y="2"/>
                  </a:lnTo>
                  <a:lnTo>
                    <a:pt x="52" y="0"/>
                  </a:lnTo>
                  <a:lnTo>
                    <a:pt x="52" y="0"/>
                  </a:lnTo>
                  <a:lnTo>
                    <a:pt x="47" y="0"/>
                  </a:lnTo>
                  <a:lnTo>
                    <a:pt x="42" y="2"/>
                  </a:lnTo>
                  <a:lnTo>
                    <a:pt x="37" y="4"/>
                  </a:lnTo>
                  <a:lnTo>
                    <a:pt x="33" y="6"/>
                  </a:lnTo>
                  <a:lnTo>
                    <a:pt x="24" y="13"/>
                  </a:lnTo>
                  <a:lnTo>
                    <a:pt x="16" y="23"/>
                  </a:lnTo>
                  <a:lnTo>
                    <a:pt x="10" y="34"/>
                  </a:lnTo>
                  <a:lnTo>
                    <a:pt x="4" y="48"/>
                  </a:lnTo>
                  <a:lnTo>
                    <a:pt x="1" y="63"/>
                  </a:lnTo>
                  <a:lnTo>
                    <a:pt x="0" y="78"/>
                  </a:lnTo>
                  <a:lnTo>
                    <a:pt x="0" y="78"/>
                  </a:lnTo>
                  <a:close/>
                </a:path>
              </a:pathLst>
            </a:custGeom>
            <a:solidFill>
              <a:schemeClr val="tx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5" name="Freeform 92"/>
            <p:cNvSpPr/>
            <p:nvPr/>
          </p:nvSpPr>
          <p:spPr bwMode="auto">
            <a:xfrm>
              <a:off x="9913863" y="2712295"/>
              <a:ext cx="307975" cy="204788"/>
            </a:xfrm>
            <a:custGeom>
              <a:avLst/>
              <a:gdLst>
                <a:gd name="T0" fmla="*/ 13 w 194"/>
                <a:gd name="T1" fmla="*/ 41 h 129"/>
                <a:gd name="T2" fmla="*/ 194 w 194"/>
                <a:gd name="T3" fmla="*/ 0 h 129"/>
                <a:gd name="T4" fmla="*/ 189 w 194"/>
                <a:gd name="T5" fmla="*/ 129 h 129"/>
                <a:gd name="T6" fmla="*/ 11 w 194"/>
                <a:gd name="T7" fmla="*/ 112 h 129"/>
                <a:gd name="T8" fmla="*/ 11 w 194"/>
                <a:gd name="T9" fmla="*/ 112 h 129"/>
                <a:gd name="T10" fmla="*/ 8 w 194"/>
                <a:gd name="T11" fmla="*/ 110 h 129"/>
                <a:gd name="T12" fmla="*/ 5 w 194"/>
                <a:gd name="T13" fmla="*/ 103 h 129"/>
                <a:gd name="T14" fmla="*/ 2 w 194"/>
                <a:gd name="T15" fmla="*/ 91 h 129"/>
                <a:gd name="T16" fmla="*/ 0 w 194"/>
                <a:gd name="T17" fmla="*/ 84 h 129"/>
                <a:gd name="T18" fmla="*/ 0 w 194"/>
                <a:gd name="T19" fmla="*/ 76 h 129"/>
                <a:gd name="T20" fmla="*/ 0 w 194"/>
                <a:gd name="T21" fmla="*/ 76 h 129"/>
                <a:gd name="T22" fmla="*/ 2 w 194"/>
                <a:gd name="T23" fmla="*/ 67 h 129"/>
                <a:gd name="T24" fmla="*/ 3 w 194"/>
                <a:gd name="T25" fmla="*/ 60 h 129"/>
                <a:gd name="T26" fmla="*/ 5 w 194"/>
                <a:gd name="T27" fmla="*/ 53 h 129"/>
                <a:gd name="T28" fmla="*/ 7 w 194"/>
                <a:gd name="T29" fmla="*/ 48 h 129"/>
                <a:gd name="T30" fmla="*/ 11 w 194"/>
                <a:gd name="T31" fmla="*/ 43 h 129"/>
                <a:gd name="T32" fmla="*/ 13 w 194"/>
                <a:gd name="T33" fmla="*/ 41 h 129"/>
                <a:gd name="T34" fmla="*/ 13 w 194"/>
                <a:gd name="T35" fmla="*/ 4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129">
                  <a:moveTo>
                    <a:pt x="13" y="41"/>
                  </a:moveTo>
                  <a:lnTo>
                    <a:pt x="194" y="0"/>
                  </a:lnTo>
                  <a:lnTo>
                    <a:pt x="189" y="129"/>
                  </a:lnTo>
                  <a:lnTo>
                    <a:pt x="11" y="112"/>
                  </a:lnTo>
                  <a:lnTo>
                    <a:pt x="11" y="112"/>
                  </a:lnTo>
                  <a:lnTo>
                    <a:pt x="8" y="110"/>
                  </a:lnTo>
                  <a:lnTo>
                    <a:pt x="5" y="103"/>
                  </a:lnTo>
                  <a:lnTo>
                    <a:pt x="2" y="91"/>
                  </a:lnTo>
                  <a:lnTo>
                    <a:pt x="0" y="84"/>
                  </a:lnTo>
                  <a:lnTo>
                    <a:pt x="0" y="76"/>
                  </a:lnTo>
                  <a:lnTo>
                    <a:pt x="0" y="76"/>
                  </a:lnTo>
                  <a:lnTo>
                    <a:pt x="2" y="67"/>
                  </a:lnTo>
                  <a:lnTo>
                    <a:pt x="3" y="60"/>
                  </a:lnTo>
                  <a:lnTo>
                    <a:pt x="5" y="53"/>
                  </a:lnTo>
                  <a:lnTo>
                    <a:pt x="7" y="48"/>
                  </a:lnTo>
                  <a:lnTo>
                    <a:pt x="11" y="43"/>
                  </a:lnTo>
                  <a:lnTo>
                    <a:pt x="13" y="41"/>
                  </a:lnTo>
                  <a:lnTo>
                    <a:pt x="13" y="41"/>
                  </a:lnTo>
                  <a:close/>
                </a:path>
              </a:pathLst>
            </a:custGeom>
            <a:solidFill>
              <a:schemeClr val="tx2">
                <a:lumMod val="60000"/>
                <a:lumOff val="40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6" name="Freeform 93"/>
            <p:cNvSpPr/>
            <p:nvPr/>
          </p:nvSpPr>
          <p:spPr bwMode="auto">
            <a:xfrm>
              <a:off x="10190088" y="2504333"/>
              <a:ext cx="377825" cy="554038"/>
            </a:xfrm>
            <a:custGeom>
              <a:avLst/>
              <a:gdLst>
                <a:gd name="T0" fmla="*/ 23 w 238"/>
                <a:gd name="T1" fmla="*/ 52 h 349"/>
                <a:gd name="T2" fmla="*/ 23 w 238"/>
                <a:gd name="T3" fmla="*/ 52 h 349"/>
                <a:gd name="T4" fmla="*/ 21 w 238"/>
                <a:gd name="T5" fmla="*/ 53 h 349"/>
                <a:gd name="T6" fmla="*/ 18 w 238"/>
                <a:gd name="T7" fmla="*/ 56 h 349"/>
                <a:gd name="T8" fmla="*/ 13 w 238"/>
                <a:gd name="T9" fmla="*/ 66 h 349"/>
                <a:gd name="T10" fmla="*/ 10 w 238"/>
                <a:gd name="T11" fmla="*/ 81 h 349"/>
                <a:gd name="T12" fmla="*/ 6 w 238"/>
                <a:gd name="T13" fmla="*/ 98 h 349"/>
                <a:gd name="T14" fmla="*/ 3 w 238"/>
                <a:gd name="T15" fmla="*/ 118 h 349"/>
                <a:gd name="T16" fmla="*/ 2 w 238"/>
                <a:gd name="T17" fmla="*/ 140 h 349"/>
                <a:gd name="T18" fmla="*/ 1 w 238"/>
                <a:gd name="T19" fmla="*/ 164 h 349"/>
                <a:gd name="T20" fmla="*/ 0 w 238"/>
                <a:gd name="T21" fmla="*/ 189 h 349"/>
                <a:gd name="T22" fmla="*/ 1 w 238"/>
                <a:gd name="T23" fmla="*/ 212 h 349"/>
                <a:gd name="T24" fmla="*/ 3 w 238"/>
                <a:gd name="T25" fmla="*/ 236 h 349"/>
                <a:gd name="T26" fmla="*/ 5 w 238"/>
                <a:gd name="T27" fmla="*/ 260 h 349"/>
                <a:gd name="T28" fmla="*/ 10 w 238"/>
                <a:gd name="T29" fmla="*/ 280 h 349"/>
                <a:gd name="T30" fmla="*/ 14 w 238"/>
                <a:gd name="T31" fmla="*/ 299 h 349"/>
                <a:gd name="T32" fmla="*/ 21 w 238"/>
                <a:gd name="T33" fmla="*/ 314 h 349"/>
                <a:gd name="T34" fmla="*/ 24 w 238"/>
                <a:gd name="T35" fmla="*/ 321 h 349"/>
                <a:gd name="T36" fmla="*/ 28 w 238"/>
                <a:gd name="T37" fmla="*/ 325 h 349"/>
                <a:gd name="T38" fmla="*/ 32 w 238"/>
                <a:gd name="T39" fmla="*/ 330 h 349"/>
                <a:gd name="T40" fmla="*/ 37 w 238"/>
                <a:gd name="T41" fmla="*/ 333 h 349"/>
                <a:gd name="T42" fmla="*/ 37 w 238"/>
                <a:gd name="T43" fmla="*/ 333 h 349"/>
                <a:gd name="T44" fmla="*/ 80 w 238"/>
                <a:gd name="T45" fmla="*/ 336 h 349"/>
                <a:gd name="T46" fmla="*/ 148 w 238"/>
                <a:gd name="T47" fmla="*/ 341 h 349"/>
                <a:gd name="T48" fmla="*/ 238 w 238"/>
                <a:gd name="T49" fmla="*/ 349 h 349"/>
                <a:gd name="T50" fmla="*/ 220 w 238"/>
                <a:gd name="T51" fmla="*/ 0 h 349"/>
                <a:gd name="T52" fmla="*/ 220 w 238"/>
                <a:gd name="T53" fmla="*/ 0 h 349"/>
                <a:gd name="T54" fmla="*/ 195 w 238"/>
                <a:gd name="T55" fmla="*/ 5 h 349"/>
                <a:gd name="T56" fmla="*/ 138 w 238"/>
                <a:gd name="T57" fmla="*/ 18 h 349"/>
                <a:gd name="T58" fmla="*/ 104 w 238"/>
                <a:gd name="T59" fmla="*/ 26 h 349"/>
                <a:gd name="T60" fmla="*/ 72 w 238"/>
                <a:gd name="T61" fmla="*/ 34 h 349"/>
                <a:gd name="T62" fmla="*/ 44 w 238"/>
                <a:gd name="T63" fmla="*/ 43 h 349"/>
                <a:gd name="T64" fmla="*/ 32 w 238"/>
                <a:gd name="T65" fmla="*/ 47 h 349"/>
                <a:gd name="T66" fmla="*/ 23 w 238"/>
                <a:gd name="T67" fmla="*/ 52 h 349"/>
                <a:gd name="T68" fmla="*/ 23 w 238"/>
                <a:gd name="T69" fmla="*/ 5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8" h="349">
                  <a:moveTo>
                    <a:pt x="23" y="52"/>
                  </a:moveTo>
                  <a:lnTo>
                    <a:pt x="23" y="52"/>
                  </a:lnTo>
                  <a:lnTo>
                    <a:pt x="21" y="53"/>
                  </a:lnTo>
                  <a:lnTo>
                    <a:pt x="18" y="56"/>
                  </a:lnTo>
                  <a:lnTo>
                    <a:pt x="13" y="66"/>
                  </a:lnTo>
                  <a:lnTo>
                    <a:pt x="10" y="81"/>
                  </a:lnTo>
                  <a:lnTo>
                    <a:pt x="6" y="98"/>
                  </a:lnTo>
                  <a:lnTo>
                    <a:pt x="3" y="118"/>
                  </a:lnTo>
                  <a:lnTo>
                    <a:pt x="2" y="140"/>
                  </a:lnTo>
                  <a:lnTo>
                    <a:pt x="1" y="164"/>
                  </a:lnTo>
                  <a:lnTo>
                    <a:pt x="0" y="189"/>
                  </a:lnTo>
                  <a:lnTo>
                    <a:pt x="1" y="212"/>
                  </a:lnTo>
                  <a:lnTo>
                    <a:pt x="3" y="236"/>
                  </a:lnTo>
                  <a:lnTo>
                    <a:pt x="5" y="260"/>
                  </a:lnTo>
                  <a:lnTo>
                    <a:pt x="10" y="280"/>
                  </a:lnTo>
                  <a:lnTo>
                    <a:pt x="14" y="299"/>
                  </a:lnTo>
                  <a:lnTo>
                    <a:pt x="21" y="314"/>
                  </a:lnTo>
                  <a:lnTo>
                    <a:pt x="24" y="321"/>
                  </a:lnTo>
                  <a:lnTo>
                    <a:pt x="28" y="325"/>
                  </a:lnTo>
                  <a:lnTo>
                    <a:pt x="32" y="330"/>
                  </a:lnTo>
                  <a:lnTo>
                    <a:pt x="37" y="333"/>
                  </a:lnTo>
                  <a:lnTo>
                    <a:pt x="37" y="333"/>
                  </a:lnTo>
                  <a:lnTo>
                    <a:pt x="80" y="336"/>
                  </a:lnTo>
                  <a:lnTo>
                    <a:pt x="148" y="341"/>
                  </a:lnTo>
                  <a:lnTo>
                    <a:pt x="238" y="349"/>
                  </a:lnTo>
                  <a:lnTo>
                    <a:pt x="220" y="0"/>
                  </a:lnTo>
                  <a:lnTo>
                    <a:pt x="220" y="0"/>
                  </a:lnTo>
                  <a:lnTo>
                    <a:pt x="195" y="5"/>
                  </a:lnTo>
                  <a:lnTo>
                    <a:pt x="138" y="18"/>
                  </a:lnTo>
                  <a:lnTo>
                    <a:pt x="104" y="26"/>
                  </a:lnTo>
                  <a:lnTo>
                    <a:pt x="72" y="34"/>
                  </a:lnTo>
                  <a:lnTo>
                    <a:pt x="44" y="43"/>
                  </a:lnTo>
                  <a:lnTo>
                    <a:pt x="32" y="47"/>
                  </a:lnTo>
                  <a:lnTo>
                    <a:pt x="23" y="52"/>
                  </a:lnTo>
                  <a:lnTo>
                    <a:pt x="23" y="52"/>
                  </a:lnTo>
                  <a:close/>
                </a:path>
              </a:pathLst>
            </a:custGeom>
            <a:solidFill>
              <a:schemeClr val="tx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7" name="Freeform 94"/>
            <p:cNvSpPr/>
            <p:nvPr/>
          </p:nvSpPr>
          <p:spPr bwMode="auto">
            <a:xfrm>
              <a:off x="10432975" y="2185245"/>
              <a:ext cx="757238" cy="1036638"/>
            </a:xfrm>
            <a:custGeom>
              <a:avLst/>
              <a:gdLst>
                <a:gd name="T0" fmla="*/ 473 w 477"/>
                <a:gd name="T1" fmla="*/ 0 h 653"/>
                <a:gd name="T2" fmla="*/ 90 w 477"/>
                <a:gd name="T3" fmla="*/ 99 h 653"/>
                <a:gd name="T4" fmla="*/ 90 w 477"/>
                <a:gd name="T5" fmla="*/ 99 h 653"/>
                <a:gd name="T6" fmla="*/ 86 w 477"/>
                <a:gd name="T7" fmla="*/ 102 h 653"/>
                <a:gd name="T8" fmla="*/ 75 w 477"/>
                <a:gd name="T9" fmla="*/ 113 h 653"/>
                <a:gd name="T10" fmla="*/ 67 w 477"/>
                <a:gd name="T11" fmla="*/ 121 h 653"/>
                <a:gd name="T12" fmla="*/ 59 w 477"/>
                <a:gd name="T13" fmla="*/ 132 h 653"/>
                <a:gd name="T14" fmla="*/ 51 w 477"/>
                <a:gd name="T15" fmla="*/ 145 h 653"/>
                <a:gd name="T16" fmla="*/ 42 w 477"/>
                <a:gd name="T17" fmla="*/ 160 h 653"/>
                <a:gd name="T18" fmla="*/ 33 w 477"/>
                <a:gd name="T19" fmla="*/ 178 h 653"/>
                <a:gd name="T20" fmla="*/ 25 w 477"/>
                <a:gd name="T21" fmla="*/ 198 h 653"/>
                <a:gd name="T22" fmla="*/ 17 w 477"/>
                <a:gd name="T23" fmla="*/ 222 h 653"/>
                <a:gd name="T24" fmla="*/ 11 w 477"/>
                <a:gd name="T25" fmla="*/ 248 h 653"/>
                <a:gd name="T26" fmla="*/ 6 w 477"/>
                <a:gd name="T27" fmla="*/ 278 h 653"/>
                <a:gd name="T28" fmla="*/ 2 w 477"/>
                <a:gd name="T29" fmla="*/ 310 h 653"/>
                <a:gd name="T30" fmla="*/ 0 w 477"/>
                <a:gd name="T31" fmla="*/ 345 h 653"/>
                <a:gd name="T32" fmla="*/ 0 w 477"/>
                <a:gd name="T33" fmla="*/ 385 h 653"/>
                <a:gd name="T34" fmla="*/ 0 w 477"/>
                <a:gd name="T35" fmla="*/ 385 h 653"/>
                <a:gd name="T36" fmla="*/ 2 w 477"/>
                <a:gd name="T37" fmla="*/ 404 h 653"/>
                <a:gd name="T38" fmla="*/ 4 w 477"/>
                <a:gd name="T39" fmla="*/ 423 h 653"/>
                <a:gd name="T40" fmla="*/ 6 w 477"/>
                <a:gd name="T41" fmla="*/ 440 h 653"/>
                <a:gd name="T42" fmla="*/ 8 w 477"/>
                <a:gd name="T43" fmla="*/ 457 h 653"/>
                <a:gd name="T44" fmla="*/ 15 w 477"/>
                <a:gd name="T45" fmla="*/ 488 h 653"/>
                <a:gd name="T46" fmla="*/ 24 w 477"/>
                <a:gd name="T47" fmla="*/ 515 h 653"/>
                <a:gd name="T48" fmla="*/ 33 w 477"/>
                <a:gd name="T49" fmla="*/ 538 h 653"/>
                <a:gd name="T50" fmla="*/ 45 w 477"/>
                <a:gd name="T51" fmla="*/ 558 h 653"/>
                <a:gd name="T52" fmla="*/ 56 w 477"/>
                <a:gd name="T53" fmla="*/ 575 h 653"/>
                <a:gd name="T54" fmla="*/ 67 w 477"/>
                <a:gd name="T55" fmla="*/ 589 h 653"/>
                <a:gd name="T56" fmla="*/ 79 w 477"/>
                <a:gd name="T57" fmla="*/ 600 h 653"/>
                <a:gd name="T58" fmla="*/ 90 w 477"/>
                <a:gd name="T59" fmla="*/ 609 h 653"/>
                <a:gd name="T60" fmla="*/ 100 w 477"/>
                <a:gd name="T61" fmla="*/ 617 h 653"/>
                <a:gd name="T62" fmla="*/ 109 w 477"/>
                <a:gd name="T63" fmla="*/ 621 h 653"/>
                <a:gd name="T64" fmla="*/ 123 w 477"/>
                <a:gd name="T65" fmla="*/ 628 h 653"/>
                <a:gd name="T66" fmla="*/ 128 w 477"/>
                <a:gd name="T67" fmla="*/ 629 h 653"/>
                <a:gd name="T68" fmla="*/ 477 w 477"/>
                <a:gd name="T69" fmla="*/ 653 h 653"/>
                <a:gd name="T70" fmla="*/ 473 w 477"/>
                <a:gd name="T71"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653">
                  <a:moveTo>
                    <a:pt x="473" y="0"/>
                  </a:moveTo>
                  <a:lnTo>
                    <a:pt x="90" y="99"/>
                  </a:lnTo>
                  <a:lnTo>
                    <a:pt x="90" y="99"/>
                  </a:lnTo>
                  <a:lnTo>
                    <a:pt x="86" y="102"/>
                  </a:lnTo>
                  <a:lnTo>
                    <a:pt x="75" y="113"/>
                  </a:lnTo>
                  <a:lnTo>
                    <a:pt x="67" y="121"/>
                  </a:lnTo>
                  <a:lnTo>
                    <a:pt x="59" y="132"/>
                  </a:lnTo>
                  <a:lnTo>
                    <a:pt x="51" y="145"/>
                  </a:lnTo>
                  <a:lnTo>
                    <a:pt x="42" y="160"/>
                  </a:lnTo>
                  <a:lnTo>
                    <a:pt x="33" y="178"/>
                  </a:lnTo>
                  <a:lnTo>
                    <a:pt x="25" y="198"/>
                  </a:lnTo>
                  <a:lnTo>
                    <a:pt x="17" y="222"/>
                  </a:lnTo>
                  <a:lnTo>
                    <a:pt x="11" y="248"/>
                  </a:lnTo>
                  <a:lnTo>
                    <a:pt x="6" y="278"/>
                  </a:lnTo>
                  <a:lnTo>
                    <a:pt x="2" y="310"/>
                  </a:lnTo>
                  <a:lnTo>
                    <a:pt x="0" y="345"/>
                  </a:lnTo>
                  <a:lnTo>
                    <a:pt x="0" y="385"/>
                  </a:lnTo>
                  <a:lnTo>
                    <a:pt x="0" y="385"/>
                  </a:lnTo>
                  <a:lnTo>
                    <a:pt x="2" y="404"/>
                  </a:lnTo>
                  <a:lnTo>
                    <a:pt x="4" y="423"/>
                  </a:lnTo>
                  <a:lnTo>
                    <a:pt x="6" y="440"/>
                  </a:lnTo>
                  <a:lnTo>
                    <a:pt x="8" y="457"/>
                  </a:lnTo>
                  <a:lnTo>
                    <a:pt x="15" y="488"/>
                  </a:lnTo>
                  <a:lnTo>
                    <a:pt x="24" y="515"/>
                  </a:lnTo>
                  <a:lnTo>
                    <a:pt x="33" y="538"/>
                  </a:lnTo>
                  <a:lnTo>
                    <a:pt x="45" y="558"/>
                  </a:lnTo>
                  <a:lnTo>
                    <a:pt x="56" y="575"/>
                  </a:lnTo>
                  <a:lnTo>
                    <a:pt x="67" y="589"/>
                  </a:lnTo>
                  <a:lnTo>
                    <a:pt x="79" y="600"/>
                  </a:lnTo>
                  <a:lnTo>
                    <a:pt x="90" y="609"/>
                  </a:lnTo>
                  <a:lnTo>
                    <a:pt x="100" y="617"/>
                  </a:lnTo>
                  <a:lnTo>
                    <a:pt x="109" y="621"/>
                  </a:lnTo>
                  <a:lnTo>
                    <a:pt x="123" y="628"/>
                  </a:lnTo>
                  <a:lnTo>
                    <a:pt x="128" y="629"/>
                  </a:lnTo>
                  <a:lnTo>
                    <a:pt x="477" y="653"/>
                  </a:lnTo>
                  <a:lnTo>
                    <a:pt x="473" y="0"/>
                  </a:lnTo>
                  <a:close/>
                </a:path>
              </a:pathLst>
            </a:custGeom>
            <a:solidFill>
              <a:schemeClr val="tx2">
                <a:lumMod val="75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8" name="Freeform 95"/>
            <p:cNvSpPr/>
            <p:nvPr/>
          </p:nvSpPr>
          <p:spPr bwMode="auto">
            <a:xfrm>
              <a:off x="10777463" y="2186833"/>
              <a:ext cx="822325" cy="1033463"/>
            </a:xfrm>
            <a:custGeom>
              <a:avLst/>
              <a:gdLst>
                <a:gd name="T0" fmla="*/ 0 w 518"/>
                <a:gd name="T1" fmla="*/ 316 h 651"/>
                <a:gd name="T2" fmla="*/ 2 w 518"/>
                <a:gd name="T3" fmla="*/ 382 h 651"/>
                <a:gd name="T4" fmla="*/ 15 w 518"/>
                <a:gd name="T5" fmla="*/ 444 h 651"/>
                <a:gd name="T6" fmla="*/ 37 w 518"/>
                <a:gd name="T7" fmla="*/ 499 h 651"/>
                <a:gd name="T8" fmla="*/ 68 w 518"/>
                <a:gd name="T9" fmla="*/ 549 h 651"/>
                <a:gd name="T10" fmla="*/ 94 w 518"/>
                <a:gd name="T11" fmla="*/ 581 h 651"/>
                <a:gd name="T12" fmla="*/ 114 w 518"/>
                <a:gd name="T13" fmla="*/ 599 h 651"/>
                <a:gd name="T14" fmla="*/ 135 w 518"/>
                <a:gd name="T15" fmla="*/ 615 h 651"/>
                <a:gd name="T16" fmla="*/ 158 w 518"/>
                <a:gd name="T17" fmla="*/ 628 h 651"/>
                <a:gd name="T18" fmla="*/ 183 w 518"/>
                <a:gd name="T19" fmla="*/ 639 h 651"/>
                <a:gd name="T20" fmla="*/ 208 w 518"/>
                <a:gd name="T21" fmla="*/ 646 h 651"/>
                <a:gd name="T22" fmla="*/ 234 w 518"/>
                <a:gd name="T23" fmla="*/ 651 h 651"/>
                <a:gd name="T24" fmla="*/ 246 w 518"/>
                <a:gd name="T25" fmla="*/ 651 h 651"/>
                <a:gd name="T26" fmla="*/ 273 w 518"/>
                <a:gd name="T27" fmla="*/ 651 h 651"/>
                <a:gd name="T28" fmla="*/ 299 w 518"/>
                <a:gd name="T29" fmla="*/ 646 h 651"/>
                <a:gd name="T30" fmla="*/ 324 w 518"/>
                <a:gd name="T31" fmla="*/ 640 h 651"/>
                <a:gd name="T32" fmla="*/ 348 w 518"/>
                <a:gd name="T33" fmla="*/ 629 h 651"/>
                <a:gd name="T34" fmla="*/ 372 w 518"/>
                <a:gd name="T35" fmla="*/ 617 h 651"/>
                <a:gd name="T36" fmla="*/ 393 w 518"/>
                <a:gd name="T37" fmla="*/ 601 h 651"/>
                <a:gd name="T38" fmla="*/ 415 w 518"/>
                <a:gd name="T39" fmla="*/ 583 h 651"/>
                <a:gd name="T40" fmla="*/ 451 w 518"/>
                <a:gd name="T41" fmla="*/ 540 h 651"/>
                <a:gd name="T42" fmla="*/ 482 w 518"/>
                <a:gd name="T43" fmla="*/ 489 h 651"/>
                <a:gd name="T44" fmla="*/ 503 w 518"/>
                <a:gd name="T45" fmla="*/ 431 h 651"/>
                <a:gd name="T46" fmla="*/ 516 w 518"/>
                <a:gd name="T47" fmla="*/ 369 h 651"/>
                <a:gd name="T48" fmla="*/ 518 w 518"/>
                <a:gd name="T49" fmla="*/ 335 h 651"/>
                <a:gd name="T50" fmla="*/ 516 w 518"/>
                <a:gd name="T51" fmla="*/ 270 h 651"/>
                <a:gd name="T52" fmla="*/ 503 w 518"/>
                <a:gd name="T53" fmla="*/ 207 h 651"/>
                <a:gd name="T54" fmla="*/ 481 w 518"/>
                <a:gd name="T55" fmla="*/ 152 h 651"/>
                <a:gd name="T56" fmla="*/ 451 w 518"/>
                <a:gd name="T57" fmla="*/ 102 h 651"/>
                <a:gd name="T58" fmla="*/ 424 w 518"/>
                <a:gd name="T59" fmla="*/ 71 h 651"/>
                <a:gd name="T60" fmla="*/ 404 w 518"/>
                <a:gd name="T61" fmla="*/ 53 h 651"/>
                <a:gd name="T62" fmla="*/ 382 w 518"/>
                <a:gd name="T63" fmla="*/ 37 h 651"/>
                <a:gd name="T64" fmla="*/ 359 w 518"/>
                <a:gd name="T65" fmla="*/ 23 h 651"/>
                <a:gd name="T66" fmla="*/ 336 w 518"/>
                <a:gd name="T67" fmla="*/ 13 h 651"/>
                <a:gd name="T68" fmla="*/ 311 w 518"/>
                <a:gd name="T69" fmla="*/ 5 h 651"/>
                <a:gd name="T70" fmla="*/ 285 w 518"/>
                <a:gd name="T71" fmla="*/ 2 h 651"/>
                <a:gd name="T72" fmla="*/ 271 w 518"/>
                <a:gd name="T73" fmla="*/ 0 h 651"/>
                <a:gd name="T74" fmla="*/ 244 w 518"/>
                <a:gd name="T75" fmla="*/ 0 h 651"/>
                <a:gd name="T76" fmla="*/ 219 w 518"/>
                <a:gd name="T77" fmla="*/ 5 h 651"/>
                <a:gd name="T78" fmla="*/ 193 w 518"/>
                <a:gd name="T79" fmla="*/ 12 h 651"/>
                <a:gd name="T80" fmla="*/ 169 w 518"/>
                <a:gd name="T81" fmla="*/ 22 h 651"/>
                <a:gd name="T82" fmla="*/ 146 w 518"/>
                <a:gd name="T83" fmla="*/ 34 h 651"/>
                <a:gd name="T84" fmla="*/ 124 w 518"/>
                <a:gd name="T85" fmla="*/ 50 h 651"/>
                <a:gd name="T86" fmla="*/ 104 w 518"/>
                <a:gd name="T87" fmla="*/ 68 h 651"/>
                <a:gd name="T88" fmla="*/ 66 w 518"/>
                <a:gd name="T89" fmla="*/ 111 h 651"/>
                <a:gd name="T90" fmla="*/ 37 w 518"/>
                <a:gd name="T91" fmla="*/ 162 h 651"/>
                <a:gd name="T92" fmla="*/ 14 w 518"/>
                <a:gd name="T93" fmla="*/ 220 h 651"/>
                <a:gd name="T94" fmla="*/ 2 w 518"/>
                <a:gd name="T95" fmla="*/ 283 h 651"/>
                <a:gd name="T96" fmla="*/ 0 w 518"/>
                <a:gd name="T97" fmla="*/ 3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8" h="651">
                  <a:moveTo>
                    <a:pt x="0" y="316"/>
                  </a:moveTo>
                  <a:lnTo>
                    <a:pt x="0" y="316"/>
                  </a:lnTo>
                  <a:lnTo>
                    <a:pt x="0" y="350"/>
                  </a:lnTo>
                  <a:lnTo>
                    <a:pt x="2" y="382"/>
                  </a:lnTo>
                  <a:lnTo>
                    <a:pt x="8" y="413"/>
                  </a:lnTo>
                  <a:lnTo>
                    <a:pt x="15" y="444"/>
                  </a:lnTo>
                  <a:lnTo>
                    <a:pt x="26" y="472"/>
                  </a:lnTo>
                  <a:lnTo>
                    <a:pt x="37" y="499"/>
                  </a:lnTo>
                  <a:lnTo>
                    <a:pt x="52" y="525"/>
                  </a:lnTo>
                  <a:lnTo>
                    <a:pt x="68" y="549"/>
                  </a:lnTo>
                  <a:lnTo>
                    <a:pt x="84" y="571"/>
                  </a:lnTo>
                  <a:lnTo>
                    <a:pt x="94" y="581"/>
                  </a:lnTo>
                  <a:lnTo>
                    <a:pt x="104" y="590"/>
                  </a:lnTo>
                  <a:lnTo>
                    <a:pt x="114" y="599"/>
                  </a:lnTo>
                  <a:lnTo>
                    <a:pt x="125" y="608"/>
                  </a:lnTo>
                  <a:lnTo>
                    <a:pt x="135" y="615"/>
                  </a:lnTo>
                  <a:lnTo>
                    <a:pt x="147" y="622"/>
                  </a:lnTo>
                  <a:lnTo>
                    <a:pt x="158" y="628"/>
                  </a:lnTo>
                  <a:lnTo>
                    <a:pt x="170" y="634"/>
                  </a:lnTo>
                  <a:lnTo>
                    <a:pt x="183" y="639"/>
                  </a:lnTo>
                  <a:lnTo>
                    <a:pt x="194" y="643"/>
                  </a:lnTo>
                  <a:lnTo>
                    <a:pt x="208" y="646"/>
                  </a:lnTo>
                  <a:lnTo>
                    <a:pt x="220" y="649"/>
                  </a:lnTo>
                  <a:lnTo>
                    <a:pt x="234" y="651"/>
                  </a:lnTo>
                  <a:lnTo>
                    <a:pt x="246" y="651"/>
                  </a:lnTo>
                  <a:lnTo>
                    <a:pt x="246" y="651"/>
                  </a:lnTo>
                  <a:lnTo>
                    <a:pt x="260" y="651"/>
                  </a:lnTo>
                  <a:lnTo>
                    <a:pt x="273" y="651"/>
                  </a:lnTo>
                  <a:lnTo>
                    <a:pt x="286" y="649"/>
                  </a:lnTo>
                  <a:lnTo>
                    <a:pt x="299" y="646"/>
                  </a:lnTo>
                  <a:lnTo>
                    <a:pt x="312" y="643"/>
                  </a:lnTo>
                  <a:lnTo>
                    <a:pt x="324" y="640"/>
                  </a:lnTo>
                  <a:lnTo>
                    <a:pt x="337" y="635"/>
                  </a:lnTo>
                  <a:lnTo>
                    <a:pt x="348" y="629"/>
                  </a:lnTo>
                  <a:lnTo>
                    <a:pt x="361" y="624"/>
                  </a:lnTo>
                  <a:lnTo>
                    <a:pt x="372" y="617"/>
                  </a:lnTo>
                  <a:lnTo>
                    <a:pt x="383" y="609"/>
                  </a:lnTo>
                  <a:lnTo>
                    <a:pt x="393" y="601"/>
                  </a:lnTo>
                  <a:lnTo>
                    <a:pt x="405" y="592"/>
                  </a:lnTo>
                  <a:lnTo>
                    <a:pt x="415" y="583"/>
                  </a:lnTo>
                  <a:lnTo>
                    <a:pt x="434" y="563"/>
                  </a:lnTo>
                  <a:lnTo>
                    <a:pt x="451" y="540"/>
                  </a:lnTo>
                  <a:lnTo>
                    <a:pt x="467" y="516"/>
                  </a:lnTo>
                  <a:lnTo>
                    <a:pt x="482" y="489"/>
                  </a:lnTo>
                  <a:lnTo>
                    <a:pt x="493" y="462"/>
                  </a:lnTo>
                  <a:lnTo>
                    <a:pt x="503" y="431"/>
                  </a:lnTo>
                  <a:lnTo>
                    <a:pt x="511" y="401"/>
                  </a:lnTo>
                  <a:lnTo>
                    <a:pt x="516" y="369"/>
                  </a:lnTo>
                  <a:lnTo>
                    <a:pt x="518" y="335"/>
                  </a:lnTo>
                  <a:lnTo>
                    <a:pt x="518" y="335"/>
                  </a:lnTo>
                  <a:lnTo>
                    <a:pt x="518" y="303"/>
                  </a:lnTo>
                  <a:lnTo>
                    <a:pt x="516" y="270"/>
                  </a:lnTo>
                  <a:lnTo>
                    <a:pt x="510" y="238"/>
                  </a:lnTo>
                  <a:lnTo>
                    <a:pt x="503" y="207"/>
                  </a:lnTo>
                  <a:lnTo>
                    <a:pt x="493" y="179"/>
                  </a:lnTo>
                  <a:lnTo>
                    <a:pt x="481" y="152"/>
                  </a:lnTo>
                  <a:lnTo>
                    <a:pt x="467" y="126"/>
                  </a:lnTo>
                  <a:lnTo>
                    <a:pt x="451" y="102"/>
                  </a:lnTo>
                  <a:lnTo>
                    <a:pt x="433" y="81"/>
                  </a:lnTo>
                  <a:lnTo>
                    <a:pt x="424" y="71"/>
                  </a:lnTo>
                  <a:lnTo>
                    <a:pt x="414" y="62"/>
                  </a:lnTo>
                  <a:lnTo>
                    <a:pt x="404" y="53"/>
                  </a:lnTo>
                  <a:lnTo>
                    <a:pt x="393" y="45"/>
                  </a:lnTo>
                  <a:lnTo>
                    <a:pt x="382" y="37"/>
                  </a:lnTo>
                  <a:lnTo>
                    <a:pt x="371" y="30"/>
                  </a:lnTo>
                  <a:lnTo>
                    <a:pt x="359" y="23"/>
                  </a:lnTo>
                  <a:lnTo>
                    <a:pt x="348" y="17"/>
                  </a:lnTo>
                  <a:lnTo>
                    <a:pt x="336" y="13"/>
                  </a:lnTo>
                  <a:lnTo>
                    <a:pt x="323" y="8"/>
                  </a:lnTo>
                  <a:lnTo>
                    <a:pt x="311" y="5"/>
                  </a:lnTo>
                  <a:lnTo>
                    <a:pt x="297" y="3"/>
                  </a:lnTo>
                  <a:lnTo>
                    <a:pt x="285" y="2"/>
                  </a:lnTo>
                  <a:lnTo>
                    <a:pt x="271" y="0"/>
                  </a:lnTo>
                  <a:lnTo>
                    <a:pt x="271" y="0"/>
                  </a:lnTo>
                  <a:lnTo>
                    <a:pt x="258" y="0"/>
                  </a:lnTo>
                  <a:lnTo>
                    <a:pt x="244" y="0"/>
                  </a:lnTo>
                  <a:lnTo>
                    <a:pt x="232" y="3"/>
                  </a:lnTo>
                  <a:lnTo>
                    <a:pt x="219" y="5"/>
                  </a:lnTo>
                  <a:lnTo>
                    <a:pt x="206" y="8"/>
                  </a:lnTo>
                  <a:lnTo>
                    <a:pt x="193" y="12"/>
                  </a:lnTo>
                  <a:lnTo>
                    <a:pt x="181" y="16"/>
                  </a:lnTo>
                  <a:lnTo>
                    <a:pt x="169" y="22"/>
                  </a:lnTo>
                  <a:lnTo>
                    <a:pt x="157" y="28"/>
                  </a:lnTo>
                  <a:lnTo>
                    <a:pt x="146" y="34"/>
                  </a:lnTo>
                  <a:lnTo>
                    <a:pt x="135" y="42"/>
                  </a:lnTo>
                  <a:lnTo>
                    <a:pt x="124" y="50"/>
                  </a:lnTo>
                  <a:lnTo>
                    <a:pt x="114" y="59"/>
                  </a:lnTo>
                  <a:lnTo>
                    <a:pt x="104" y="68"/>
                  </a:lnTo>
                  <a:lnTo>
                    <a:pt x="84" y="89"/>
                  </a:lnTo>
                  <a:lnTo>
                    <a:pt x="66" y="111"/>
                  </a:lnTo>
                  <a:lnTo>
                    <a:pt x="51" y="136"/>
                  </a:lnTo>
                  <a:lnTo>
                    <a:pt x="37" y="162"/>
                  </a:lnTo>
                  <a:lnTo>
                    <a:pt x="25" y="191"/>
                  </a:lnTo>
                  <a:lnTo>
                    <a:pt x="14" y="220"/>
                  </a:lnTo>
                  <a:lnTo>
                    <a:pt x="8" y="250"/>
                  </a:lnTo>
                  <a:lnTo>
                    <a:pt x="2" y="283"/>
                  </a:lnTo>
                  <a:lnTo>
                    <a:pt x="0" y="316"/>
                  </a:lnTo>
                  <a:lnTo>
                    <a:pt x="0" y="316"/>
                  </a:lnTo>
                  <a:close/>
                </a:path>
              </a:pathLst>
            </a:custGeom>
            <a:solidFill>
              <a:schemeClr val="tx2">
                <a:lumMod val="60000"/>
                <a:lumOff val="40000"/>
              </a:schemeClr>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79" name="Freeform 96"/>
            <p:cNvSpPr/>
            <p:nvPr/>
          </p:nvSpPr>
          <p:spPr bwMode="auto">
            <a:xfrm>
              <a:off x="10820325" y="2240808"/>
              <a:ext cx="736600" cy="925513"/>
            </a:xfrm>
            <a:custGeom>
              <a:avLst/>
              <a:gdLst>
                <a:gd name="T0" fmla="*/ 0 w 464"/>
                <a:gd name="T1" fmla="*/ 283 h 583"/>
                <a:gd name="T2" fmla="*/ 3 w 464"/>
                <a:gd name="T3" fmla="*/ 342 h 583"/>
                <a:gd name="T4" fmla="*/ 14 w 464"/>
                <a:gd name="T5" fmla="*/ 397 h 583"/>
                <a:gd name="T6" fmla="*/ 34 w 464"/>
                <a:gd name="T7" fmla="*/ 447 h 583"/>
                <a:gd name="T8" fmla="*/ 61 w 464"/>
                <a:gd name="T9" fmla="*/ 491 h 583"/>
                <a:gd name="T10" fmla="*/ 94 w 464"/>
                <a:gd name="T11" fmla="*/ 529 h 583"/>
                <a:gd name="T12" fmla="*/ 132 w 464"/>
                <a:gd name="T13" fmla="*/ 557 h 583"/>
                <a:gd name="T14" fmla="*/ 153 w 464"/>
                <a:gd name="T15" fmla="*/ 567 h 583"/>
                <a:gd name="T16" fmla="*/ 175 w 464"/>
                <a:gd name="T17" fmla="*/ 575 h 583"/>
                <a:gd name="T18" fmla="*/ 198 w 464"/>
                <a:gd name="T19" fmla="*/ 581 h 583"/>
                <a:gd name="T20" fmla="*/ 222 w 464"/>
                <a:gd name="T21" fmla="*/ 583 h 583"/>
                <a:gd name="T22" fmla="*/ 233 w 464"/>
                <a:gd name="T23" fmla="*/ 583 h 583"/>
                <a:gd name="T24" fmla="*/ 257 w 464"/>
                <a:gd name="T25" fmla="*/ 581 h 583"/>
                <a:gd name="T26" fmla="*/ 279 w 464"/>
                <a:gd name="T27" fmla="*/ 576 h 583"/>
                <a:gd name="T28" fmla="*/ 302 w 464"/>
                <a:gd name="T29" fmla="*/ 568 h 583"/>
                <a:gd name="T30" fmla="*/ 332 w 464"/>
                <a:gd name="T31" fmla="*/ 551 h 583"/>
                <a:gd name="T32" fmla="*/ 371 w 464"/>
                <a:gd name="T33" fmla="*/ 522 h 583"/>
                <a:gd name="T34" fmla="*/ 404 w 464"/>
                <a:gd name="T35" fmla="*/ 483 h 583"/>
                <a:gd name="T36" fmla="*/ 431 w 464"/>
                <a:gd name="T37" fmla="*/ 438 h 583"/>
                <a:gd name="T38" fmla="*/ 450 w 464"/>
                <a:gd name="T39" fmla="*/ 386 h 583"/>
                <a:gd name="T40" fmla="*/ 461 w 464"/>
                <a:gd name="T41" fmla="*/ 331 h 583"/>
                <a:gd name="T42" fmla="*/ 464 w 464"/>
                <a:gd name="T43" fmla="*/ 300 h 583"/>
                <a:gd name="T44" fmla="*/ 461 w 464"/>
                <a:gd name="T45" fmla="*/ 241 h 583"/>
                <a:gd name="T46" fmla="*/ 450 w 464"/>
                <a:gd name="T47" fmla="*/ 187 h 583"/>
                <a:gd name="T48" fmla="*/ 430 w 464"/>
                <a:gd name="T49" fmla="*/ 136 h 583"/>
                <a:gd name="T50" fmla="*/ 404 w 464"/>
                <a:gd name="T51" fmla="*/ 92 h 583"/>
                <a:gd name="T52" fmla="*/ 371 w 464"/>
                <a:gd name="T53" fmla="*/ 56 h 583"/>
                <a:gd name="T54" fmla="*/ 332 w 464"/>
                <a:gd name="T55" fmla="*/ 28 h 583"/>
                <a:gd name="T56" fmla="*/ 311 w 464"/>
                <a:gd name="T57" fmla="*/ 16 h 583"/>
                <a:gd name="T58" fmla="*/ 289 w 464"/>
                <a:gd name="T59" fmla="*/ 8 h 583"/>
                <a:gd name="T60" fmla="*/ 267 w 464"/>
                <a:gd name="T61" fmla="*/ 4 h 583"/>
                <a:gd name="T62" fmla="*/ 243 w 464"/>
                <a:gd name="T63" fmla="*/ 0 h 583"/>
                <a:gd name="T64" fmla="*/ 231 w 464"/>
                <a:gd name="T65" fmla="*/ 0 h 583"/>
                <a:gd name="T66" fmla="*/ 207 w 464"/>
                <a:gd name="T67" fmla="*/ 3 h 583"/>
                <a:gd name="T68" fmla="*/ 184 w 464"/>
                <a:gd name="T69" fmla="*/ 8 h 583"/>
                <a:gd name="T70" fmla="*/ 163 w 464"/>
                <a:gd name="T71" fmla="*/ 15 h 583"/>
                <a:gd name="T72" fmla="*/ 131 w 464"/>
                <a:gd name="T73" fmla="*/ 32 h 583"/>
                <a:gd name="T74" fmla="*/ 93 w 464"/>
                <a:gd name="T75" fmla="*/ 62 h 583"/>
                <a:gd name="T76" fmla="*/ 60 w 464"/>
                <a:gd name="T77" fmla="*/ 100 h 583"/>
                <a:gd name="T78" fmla="*/ 34 w 464"/>
                <a:gd name="T79" fmla="*/ 145 h 583"/>
                <a:gd name="T80" fmla="*/ 13 w 464"/>
                <a:gd name="T81" fmla="*/ 197 h 583"/>
                <a:gd name="T82" fmla="*/ 2 w 464"/>
                <a:gd name="T83" fmla="*/ 254 h 583"/>
                <a:gd name="T84" fmla="*/ 0 w 464"/>
                <a:gd name="T85" fmla="*/ 28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4" h="583">
                  <a:moveTo>
                    <a:pt x="0" y="283"/>
                  </a:moveTo>
                  <a:lnTo>
                    <a:pt x="0" y="283"/>
                  </a:lnTo>
                  <a:lnTo>
                    <a:pt x="0" y="313"/>
                  </a:lnTo>
                  <a:lnTo>
                    <a:pt x="3" y="342"/>
                  </a:lnTo>
                  <a:lnTo>
                    <a:pt x="8" y="370"/>
                  </a:lnTo>
                  <a:lnTo>
                    <a:pt x="14" y="397"/>
                  </a:lnTo>
                  <a:lnTo>
                    <a:pt x="24" y="422"/>
                  </a:lnTo>
                  <a:lnTo>
                    <a:pt x="34" y="447"/>
                  </a:lnTo>
                  <a:lnTo>
                    <a:pt x="46" y="470"/>
                  </a:lnTo>
                  <a:lnTo>
                    <a:pt x="61" y="491"/>
                  </a:lnTo>
                  <a:lnTo>
                    <a:pt x="77" y="511"/>
                  </a:lnTo>
                  <a:lnTo>
                    <a:pt x="94" y="529"/>
                  </a:lnTo>
                  <a:lnTo>
                    <a:pt x="112" y="543"/>
                  </a:lnTo>
                  <a:lnTo>
                    <a:pt x="132" y="557"/>
                  </a:lnTo>
                  <a:lnTo>
                    <a:pt x="142" y="563"/>
                  </a:lnTo>
                  <a:lnTo>
                    <a:pt x="153" y="567"/>
                  </a:lnTo>
                  <a:lnTo>
                    <a:pt x="164" y="572"/>
                  </a:lnTo>
                  <a:lnTo>
                    <a:pt x="175" y="575"/>
                  </a:lnTo>
                  <a:lnTo>
                    <a:pt x="186" y="579"/>
                  </a:lnTo>
                  <a:lnTo>
                    <a:pt x="198" y="581"/>
                  </a:lnTo>
                  <a:lnTo>
                    <a:pt x="209" y="582"/>
                  </a:lnTo>
                  <a:lnTo>
                    <a:pt x="222" y="583"/>
                  </a:lnTo>
                  <a:lnTo>
                    <a:pt x="222" y="583"/>
                  </a:lnTo>
                  <a:lnTo>
                    <a:pt x="233" y="583"/>
                  </a:lnTo>
                  <a:lnTo>
                    <a:pt x="245" y="582"/>
                  </a:lnTo>
                  <a:lnTo>
                    <a:pt x="257" y="581"/>
                  </a:lnTo>
                  <a:lnTo>
                    <a:pt x="268" y="579"/>
                  </a:lnTo>
                  <a:lnTo>
                    <a:pt x="279" y="576"/>
                  </a:lnTo>
                  <a:lnTo>
                    <a:pt x="291" y="572"/>
                  </a:lnTo>
                  <a:lnTo>
                    <a:pt x="302" y="568"/>
                  </a:lnTo>
                  <a:lnTo>
                    <a:pt x="312" y="564"/>
                  </a:lnTo>
                  <a:lnTo>
                    <a:pt x="332" y="551"/>
                  </a:lnTo>
                  <a:lnTo>
                    <a:pt x="353" y="538"/>
                  </a:lnTo>
                  <a:lnTo>
                    <a:pt x="371" y="522"/>
                  </a:lnTo>
                  <a:lnTo>
                    <a:pt x="388" y="504"/>
                  </a:lnTo>
                  <a:lnTo>
                    <a:pt x="404" y="483"/>
                  </a:lnTo>
                  <a:lnTo>
                    <a:pt x="418" y="462"/>
                  </a:lnTo>
                  <a:lnTo>
                    <a:pt x="431" y="438"/>
                  </a:lnTo>
                  <a:lnTo>
                    <a:pt x="441" y="413"/>
                  </a:lnTo>
                  <a:lnTo>
                    <a:pt x="450" y="386"/>
                  </a:lnTo>
                  <a:lnTo>
                    <a:pt x="457" y="359"/>
                  </a:lnTo>
                  <a:lnTo>
                    <a:pt x="461" y="331"/>
                  </a:lnTo>
                  <a:lnTo>
                    <a:pt x="464" y="300"/>
                  </a:lnTo>
                  <a:lnTo>
                    <a:pt x="464" y="300"/>
                  </a:lnTo>
                  <a:lnTo>
                    <a:pt x="464" y="271"/>
                  </a:lnTo>
                  <a:lnTo>
                    <a:pt x="461" y="241"/>
                  </a:lnTo>
                  <a:lnTo>
                    <a:pt x="457" y="213"/>
                  </a:lnTo>
                  <a:lnTo>
                    <a:pt x="450" y="187"/>
                  </a:lnTo>
                  <a:lnTo>
                    <a:pt x="441" y="161"/>
                  </a:lnTo>
                  <a:lnTo>
                    <a:pt x="430" y="136"/>
                  </a:lnTo>
                  <a:lnTo>
                    <a:pt x="417" y="114"/>
                  </a:lnTo>
                  <a:lnTo>
                    <a:pt x="404" y="92"/>
                  </a:lnTo>
                  <a:lnTo>
                    <a:pt x="388" y="73"/>
                  </a:lnTo>
                  <a:lnTo>
                    <a:pt x="371" y="56"/>
                  </a:lnTo>
                  <a:lnTo>
                    <a:pt x="352" y="40"/>
                  </a:lnTo>
                  <a:lnTo>
                    <a:pt x="332" y="28"/>
                  </a:lnTo>
                  <a:lnTo>
                    <a:pt x="322" y="22"/>
                  </a:lnTo>
                  <a:lnTo>
                    <a:pt x="311" y="16"/>
                  </a:lnTo>
                  <a:lnTo>
                    <a:pt x="301" y="12"/>
                  </a:lnTo>
                  <a:lnTo>
                    <a:pt x="289" y="8"/>
                  </a:lnTo>
                  <a:lnTo>
                    <a:pt x="278" y="6"/>
                  </a:lnTo>
                  <a:lnTo>
                    <a:pt x="267" y="4"/>
                  </a:lnTo>
                  <a:lnTo>
                    <a:pt x="254" y="2"/>
                  </a:lnTo>
                  <a:lnTo>
                    <a:pt x="243" y="0"/>
                  </a:lnTo>
                  <a:lnTo>
                    <a:pt x="243" y="0"/>
                  </a:lnTo>
                  <a:lnTo>
                    <a:pt x="231" y="0"/>
                  </a:lnTo>
                  <a:lnTo>
                    <a:pt x="219" y="2"/>
                  </a:lnTo>
                  <a:lnTo>
                    <a:pt x="207" y="3"/>
                  </a:lnTo>
                  <a:lnTo>
                    <a:pt x="196" y="5"/>
                  </a:lnTo>
                  <a:lnTo>
                    <a:pt x="184" y="8"/>
                  </a:lnTo>
                  <a:lnTo>
                    <a:pt x="173" y="12"/>
                  </a:lnTo>
                  <a:lnTo>
                    <a:pt x="163" y="15"/>
                  </a:lnTo>
                  <a:lnTo>
                    <a:pt x="151" y="21"/>
                  </a:lnTo>
                  <a:lnTo>
                    <a:pt x="131" y="32"/>
                  </a:lnTo>
                  <a:lnTo>
                    <a:pt x="112" y="46"/>
                  </a:lnTo>
                  <a:lnTo>
                    <a:pt x="93" y="62"/>
                  </a:lnTo>
                  <a:lnTo>
                    <a:pt x="76" y="80"/>
                  </a:lnTo>
                  <a:lnTo>
                    <a:pt x="60" y="100"/>
                  </a:lnTo>
                  <a:lnTo>
                    <a:pt x="46" y="123"/>
                  </a:lnTo>
                  <a:lnTo>
                    <a:pt x="34" y="145"/>
                  </a:lnTo>
                  <a:lnTo>
                    <a:pt x="22" y="170"/>
                  </a:lnTo>
                  <a:lnTo>
                    <a:pt x="13" y="197"/>
                  </a:lnTo>
                  <a:lnTo>
                    <a:pt x="8" y="224"/>
                  </a:lnTo>
                  <a:lnTo>
                    <a:pt x="2" y="254"/>
                  </a:lnTo>
                  <a:lnTo>
                    <a:pt x="0" y="283"/>
                  </a:lnTo>
                  <a:lnTo>
                    <a:pt x="0" y="2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80" name="Freeform 101"/>
            <p:cNvSpPr/>
            <p:nvPr/>
          </p:nvSpPr>
          <p:spPr bwMode="auto">
            <a:xfrm>
              <a:off x="9385225" y="2853583"/>
              <a:ext cx="193675" cy="50800"/>
            </a:xfrm>
            <a:custGeom>
              <a:avLst/>
              <a:gdLst>
                <a:gd name="T0" fmla="*/ 11 w 122"/>
                <a:gd name="T1" fmla="*/ 32 h 32"/>
                <a:gd name="T2" fmla="*/ 11 w 122"/>
                <a:gd name="T3" fmla="*/ 32 h 32"/>
                <a:gd name="T4" fmla="*/ 6 w 122"/>
                <a:gd name="T5" fmla="*/ 32 h 32"/>
                <a:gd name="T6" fmla="*/ 3 w 122"/>
                <a:gd name="T7" fmla="*/ 30 h 32"/>
                <a:gd name="T8" fmla="*/ 1 w 122"/>
                <a:gd name="T9" fmla="*/ 26 h 32"/>
                <a:gd name="T10" fmla="*/ 0 w 122"/>
                <a:gd name="T11" fmla="*/ 22 h 32"/>
                <a:gd name="T12" fmla="*/ 0 w 122"/>
                <a:gd name="T13" fmla="*/ 22 h 32"/>
                <a:gd name="T14" fmla="*/ 1 w 122"/>
                <a:gd name="T15" fmla="*/ 17 h 32"/>
                <a:gd name="T16" fmla="*/ 2 w 122"/>
                <a:gd name="T17" fmla="*/ 14 h 32"/>
                <a:gd name="T18" fmla="*/ 5 w 122"/>
                <a:gd name="T19" fmla="*/ 11 h 32"/>
                <a:gd name="T20" fmla="*/ 10 w 122"/>
                <a:gd name="T21" fmla="*/ 9 h 32"/>
                <a:gd name="T22" fmla="*/ 109 w 122"/>
                <a:gd name="T23" fmla="*/ 0 h 32"/>
                <a:gd name="T24" fmla="*/ 109 w 122"/>
                <a:gd name="T25" fmla="*/ 0 h 32"/>
                <a:gd name="T26" fmla="*/ 114 w 122"/>
                <a:gd name="T27" fmla="*/ 1 h 32"/>
                <a:gd name="T28" fmla="*/ 118 w 122"/>
                <a:gd name="T29" fmla="*/ 4 h 32"/>
                <a:gd name="T30" fmla="*/ 121 w 122"/>
                <a:gd name="T31" fmla="*/ 7 h 32"/>
                <a:gd name="T32" fmla="*/ 122 w 122"/>
                <a:gd name="T33" fmla="*/ 10 h 32"/>
                <a:gd name="T34" fmla="*/ 122 w 122"/>
                <a:gd name="T35" fmla="*/ 10 h 32"/>
                <a:gd name="T36" fmla="*/ 122 w 122"/>
                <a:gd name="T37" fmla="*/ 15 h 32"/>
                <a:gd name="T38" fmla="*/ 120 w 122"/>
                <a:gd name="T39" fmla="*/ 19 h 32"/>
                <a:gd name="T40" fmla="*/ 116 w 122"/>
                <a:gd name="T41" fmla="*/ 22 h 32"/>
                <a:gd name="T42" fmla="*/ 112 w 122"/>
                <a:gd name="T43" fmla="*/ 23 h 32"/>
                <a:gd name="T44" fmla="*/ 12 w 122"/>
                <a:gd name="T45" fmla="*/ 32 h 32"/>
                <a:gd name="T46" fmla="*/ 12 w 122"/>
                <a:gd name="T47" fmla="*/ 32 h 32"/>
                <a:gd name="T48" fmla="*/ 11 w 122"/>
                <a:gd name="T49" fmla="*/ 32 h 32"/>
                <a:gd name="T50" fmla="*/ 11 w 122"/>
                <a:gd name="T5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 h="32">
                  <a:moveTo>
                    <a:pt x="11" y="32"/>
                  </a:moveTo>
                  <a:lnTo>
                    <a:pt x="11" y="32"/>
                  </a:lnTo>
                  <a:lnTo>
                    <a:pt x="6" y="32"/>
                  </a:lnTo>
                  <a:lnTo>
                    <a:pt x="3" y="30"/>
                  </a:lnTo>
                  <a:lnTo>
                    <a:pt x="1" y="26"/>
                  </a:lnTo>
                  <a:lnTo>
                    <a:pt x="0" y="22"/>
                  </a:lnTo>
                  <a:lnTo>
                    <a:pt x="0" y="22"/>
                  </a:lnTo>
                  <a:lnTo>
                    <a:pt x="1" y="17"/>
                  </a:lnTo>
                  <a:lnTo>
                    <a:pt x="2" y="14"/>
                  </a:lnTo>
                  <a:lnTo>
                    <a:pt x="5" y="11"/>
                  </a:lnTo>
                  <a:lnTo>
                    <a:pt x="10" y="9"/>
                  </a:lnTo>
                  <a:lnTo>
                    <a:pt x="109" y="0"/>
                  </a:lnTo>
                  <a:lnTo>
                    <a:pt x="109" y="0"/>
                  </a:lnTo>
                  <a:lnTo>
                    <a:pt x="114" y="1"/>
                  </a:lnTo>
                  <a:lnTo>
                    <a:pt x="118" y="4"/>
                  </a:lnTo>
                  <a:lnTo>
                    <a:pt x="121" y="7"/>
                  </a:lnTo>
                  <a:lnTo>
                    <a:pt x="122" y="10"/>
                  </a:lnTo>
                  <a:lnTo>
                    <a:pt x="122" y="10"/>
                  </a:lnTo>
                  <a:lnTo>
                    <a:pt x="122" y="15"/>
                  </a:lnTo>
                  <a:lnTo>
                    <a:pt x="120" y="19"/>
                  </a:lnTo>
                  <a:lnTo>
                    <a:pt x="116" y="22"/>
                  </a:lnTo>
                  <a:lnTo>
                    <a:pt x="112" y="23"/>
                  </a:lnTo>
                  <a:lnTo>
                    <a:pt x="12" y="32"/>
                  </a:lnTo>
                  <a:lnTo>
                    <a:pt x="12" y="32"/>
                  </a:lnTo>
                  <a:lnTo>
                    <a:pt x="11" y="32"/>
                  </a:lnTo>
                  <a:lnTo>
                    <a:pt x="11" y="32"/>
                  </a:lnTo>
                  <a:close/>
                </a:path>
              </a:pathLst>
            </a:custGeom>
            <a:solidFill>
              <a:srgbClr val="26262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81" name="Freeform 102"/>
            <p:cNvSpPr/>
            <p:nvPr/>
          </p:nvSpPr>
          <p:spPr bwMode="auto">
            <a:xfrm>
              <a:off x="8826425" y="2891683"/>
              <a:ext cx="1544638" cy="1176338"/>
            </a:xfrm>
            <a:custGeom>
              <a:avLst/>
              <a:gdLst>
                <a:gd name="T0" fmla="*/ 309 w 973"/>
                <a:gd name="T1" fmla="*/ 741 h 741"/>
                <a:gd name="T2" fmla="*/ 280 w 973"/>
                <a:gd name="T3" fmla="*/ 739 h 741"/>
                <a:gd name="T4" fmla="*/ 252 w 973"/>
                <a:gd name="T5" fmla="*/ 734 h 741"/>
                <a:gd name="T6" fmla="*/ 199 w 973"/>
                <a:gd name="T7" fmla="*/ 716 h 741"/>
                <a:gd name="T8" fmla="*/ 148 w 973"/>
                <a:gd name="T9" fmla="*/ 691 h 741"/>
                <a:gd name="T10" fmla="*/ 103 w 973"/>
                <a:gd name="T11" fmla="*/ 663 h 741"/>
                <a:gd name="T12" fmla="*/ 64 w 973"/>
                <a:gd name="T13" fmla="*/ 632 h 741"/>
                <a:gd name="T14" fmla="*/ 11 w 973"/>
                <a:gd name="T15" fmla="*/ 584 h 741"/>
                <a:gd name="T16" fmla="*/ 109 w 973"/>
                <a:gd name="T17" fmla="*/ 471 h 741"/>
                <a:gd name="T18" fmla="*/ 128 w 973"/>
                <a:gd name="T19" fmla="*/ 489 h 741"/>
                <a:gd name="T20" fmla="*/ 174 w 973"/>
                <a:gd name="T21" fmla="*/ 529 h 741"/>
                <a:gd name="T22" fmla="*/ 227 w 973"/>
                <a:gd name="T23" fmla="*/ 564 h 741"/>
                <a:gd name="T24" fmla="*/ 254 w 973"/>
                <a:gd name="T25" fmla="*/ 578 h 741"/>
                <a:gd name="T26" fmla="*/ 281 w 973"/>
                <a:gd name="T27" fmla="*/ 587 h 741"/>
                <a:gd name="T28" fmla="*/ 306 w 973"/>
                <a:gd name="T29" fmla="*/ 592 h 741"/>
                <a:gd name="T30" fmla="*/ 314 w 973"/>
                <a:gd name="T31" fmla="*/ 589 h 741"/>
                <a:gd name="T32" fmla="*/ 338 w 973"/>
                <a:gd name="T33" fmla="*/ 576 h 741"/>
                <a:gd name="T34" fmla="*/ 364 w 973"/>
                <a:gd name="T35" fmla="*/ 557 h 741"/>
                <a:gd name="T36" fmla="*/ 400 w 973"/>
                <a:gd name="T37" fmla="*/ 526 h 741"/>
                <a:gd name="T38" fmla="*/ 447 w 973"/>
                <a:gd name="T39" fmla="*/ 483 h 741"/>
                <a:gd name="T40" fmla="*/ 506 w 973"/>
                <a:gd name="T41" fmla="*/ 422 h 741"/>
                <a:gd name="T42" fmla="*/ 577 w 973"/>
                <a:gd name="T43" fmla="*/ 344 h 741"/>
                <a:gd name="T44" fmla="*/ 618 w 973"/>
                <a:gd name="T45" fmla="*/ 296 h 741"/>
                <a:gd name="T46" fmla="*/ 707 w 973"/>
                <a:gd name="T47" fmla="*/ 188 h 741"/>
                <a:gd name="T48" fmla="*/ 833 w 973"/>
                <a:gd name="T49" fmla="*/ 26 h 741"/>
                <a:gd name="T50" fmla="*/ 973 w 973"/>
                <a:gd name="T51" fmla="*/ 89 h 741"/>
                <a:gd name="T52" fmla="*/ 950 w 973"/>
                <a:gd name="T53" fmla="*/ 119 h 741"/>
                <a:gd name="T54" fmla="*/ 859 w 973"/>
                <a:gd name="T55" fmla="*/ 238 h 741"/>
                <a:gd name="T56" fmla="*/ 770 w 973"/>
                <a:gd name="T57" fmla="*/ 346 h 741"/>
                <a:gd name="T58" fmla="*/ 722 w 973"/>
                <a:gd name="T59" fmla="*/ 404 h 741"/>
                <a:gd name="T60" fmla="*/ 633 w 973"/>
                <a:gd name="T61" fmla="*/ 503 h 741"/>
                <a:gd name="T62" fmla="*/ 559 w 973"/>
                <a:gd name="T63" fmla="*/ 581 h 741"/>
                <a:gd name="T64" fmla="*/ 496 w 973"/>
                <a:gd name="T65" fmla="*/ 640 h 741"/>
                <a:gd name="T66" fmla="*/ 443 w 973"/>
                <a:gd name="T67" fmla="*/ 683 h 741"/>
                <a:gd name="T68" fmla="*/ 399 w 973"/>
                <a:gd name="T69" fmla="*/ 713 h 741"/>
                <a:gd name="T70" fmla="*/ 363 w 973"/>
                <a:gd name="T71" fmla="*/ 730 h 741"/>
                <a:gd name="T72" fmla="*/ 334 w 973"/>
                <a:gd name="T73" fmla="*/ 739 h 741"/>
                <a:gd name="T74" fmla="*/ 309 w 973"/>
                <a:gd name="T75"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3" h="741">
                  <a:moveTo>
                    <a:pt x="309" y="741"/>
                  </a:moveTo>
                  <a:lnTo>
                    <a:pt x="309" y="741"/>
                  </a:lnTo>
                  <a:lnTo>
                    <a:pt x="294" y="740"/>
                  </a:lnTo>
                  <a:lnTo>
                    <a:pt x="280" y="739"/>
                  </a:lnTo>
                  <a:lnTo>
                    <a:pt x="266" y="736"/>
                  </a:lnTo>
                  <a:lnTo>
                    <a:pt x="252" y="734"/>
                  </a:lnTo>
                  <a:lnTo>
                    <a:pt x="225" y="726"/>
                  </a:lnTo>
                  <a:lnTo>
                    <a:pt x="199" y="716"/>
                  </a:lnTo>
                  <a:lnTo>
                    <a:pt x="173" y="705"/>
                  </a:lnTo>
                  <a:lnTo>
                    <a:pt x="148" y="691"/>
                  </a:lnTo>
                  <a:lnTo>
                    <a:pt x="125" y="678"/>
                  </a:lnTo>
                  <a:lnTo>
                    <a:pt x="103" y="663"/>
                  </a:lnTo>
                  <a:lnTo>
                    <a:pt x="82" y="647"/>
                  </a:lnTo>
                  <a:lnTo>
                    <a:pt x="64" y="632"/>
                  </a:lnTo>
                  <a:lnTo>
                    <a:pt x="33" y="605"/>
                  </a:lnTo>
                  <a:lnTo>
                    <a:pt x="11" y="584"/>
                  </a:lnTo>
                  <a:lnTo>
                    <a:pt x="0" y="571"/>
                  </a:lnTo>
                  <a:lnTo>
                    <a:pt x="109" y="471"/>
                  </a:lnTo>
                  <a:lnTo>
                    <a:pt x="109" y="471"/>
                  </a:lnTo>
                  <a:lnTo>
                    <a:pt x="128" y="489"/>
                  </a:lnTo>
                  <a:lnTo>
                    <a:pt x="149" y="509"/>
                  </a:lnTo>
                  <a:lnTo>
                    <a:pt x="174" y="529"/>
                  </a:lnTo>
                  <a:lnTo>
                    <a:pt x="200" y="547"/>
                  </a:lnTo>
                  <a:lnTo>
                    <a:pt x="227" y="564"/>
                  </a:lnTo>
                  <a:lnTo>
                    <a:pt x="241" y="572"/>
                  </a:lnTo>
                  <a:lnTo>
                    <a:pt x="254" y="578"/>
                  </a:lnTo>
                  <a:lnTo>
                    <a:pt x="268" y="584"/>
                  </a:lnTo>
                  <a:lnTo>
                    <a:pt x="281" y="587"/>
                  </a:lnTo>
                  <a:lnTo>
                    <a:pt x="294" y="590"/>
                  </a:lnTo>
                  <a:lnTo>
                    <a:pt x="306" y="592"/>
                  </a:lnTo>
                  <a:lnTo>
                    <a:pt x="306" y="592"/>
                  </a:lnTo>
                  <a:lnTo>
                    <a:pt x="314" y="589"/>
                  </a:lnTo>
                  <a:lnTo>
                    <a:pt x="328" y="581"/>
                  </a:lnTo>
                  <a:lnTo>
                    <a:pt x="338" y="576"/>
                  </a:lnTo>
                  <a:lnTo>
                    <a:pt x="349" y="568"/>
                  </a:lnTo>
                  <a:lnTo>
                    <a:pt x="364" y="557"/>
                  </a:lnTo>
                  <a:lnTo>
                    <a:pt x="381" y="543"/>
                  </a:lnTo>
                  <a:lnTo>
                    <a:pt x="400" y="526"/>
                  </a:lnTo>
                  <a:lnTo>
                    <a:pt x="422" y="507"/>
                  </a:lnTo>
                  <a:lnTo>
                    <a:pt x="447" y="483"/>
                  </a:lnTo>
                  <a:lnTo>
                    <a:pt x="475" y="455"/>
                  </a:lnTo>
                  <a:lnTo>
                    <a:pt x="506" y="422"/>
                  </a:lnTo>
                  <a:lnTo>
                    <a:pt x="539" y="386"/>
                  </a:lnTo>
                  <a:lnTo>
                    <a:pt x="577" y="344"/>
                  </a:lnTo>
                  <a:lnTo>
                    <a:pt x="618" y="296"/>
                  </a:lnTo>
                  <a:lnTo>
                    <a:pt x="618" y="296"/>
                  </a:lnTo>
                  <a:lnTo>
                    <a:pt x="664" y="241"/>
                  </a:lnTo>
                  <a:lnTo>
                    <a:pt x="707" y="188"/>
                  </a:lnTo>
                  <a:lnTo>
                    <a:pt x="782" y="93"/>
                  </a:lnTo>
                  <a:lnTo>
                    <a:pt x="833" y="26"/>
                  </a:lnTo>
                  <a:lnTo>
                    <a:pt x="853" y="0"/>
                  </a:lnTo>
                  <a:lnTo>
                    <a:pt x="973" y="89"/>
                  </a:lnTo>
                  <a:lnTo>
                    <a:pt x="973" y="89"/>
                  </a:lnTo>
                  <a:lnTo>
                    <a:pt x="950" y="119"/>
                  </a:lnTo>
                  <a:lnTo>
                    <a:pt x="896" y="190"/>
                  </a:lnTo>
                  <a:lnTo>
                    <a:pt x="859" y="238"/>
                  </a:lnTo>
                  <a:lnTo>
                    <a:pt x="817" y="290"/>
                  </a:lnTo>
                  <a:lnTo>
                    <a:pt x="770" y="346"/>
                  </a:lnTo>
                  <a:lnTo>
                    <a:pt x="722" y="404"/>
                  </a:lnTo>
                  <a:lnTo>
                    <a:pt x="722" y="404"/>
                  </a:lnTo>
                  <a:lnTo>
                    <a:pt x="676" y="457"/>
                  </a:lnTo>
                  <a:lnTo>
                    <a:pt x="633" y="503"/>
                  </a:lnTo>
                  <a:lnTo>
                    <a:pt x="595" y="545"/>
                  </a:lnTo>
                  <a:lnTo>
                    <a:pt x="559" y="581"/>
                  </a:lnTo>
                  <a:lnTo>
                    <a:pt x="526" y="613"/>
                  </a:lnTo>
                  <a:lnTo>
                    <a:pt x="496" y="640"/>
                  </a:lnTo>
                  <a:lnTo>
                    <a:pt x="468" y="664"/>
                  </a:lnTo>
                  <a:lnTo>
                    <a:pt x="443" y="683"/>
                  </a:lnTo>
                  <a:lnTo>
                    <a:pt x="421" y="699"/>
                  </a:lnTo>
                  <a:lnTo>
                    <a:pt x="399" y="713"/>
                  </a:lnTo>
                  <a:lnTo>
                    <a:pt x="381" y="722"/>
                  </a:lnTo>
                  <a:lnTo>
                    <a:pt x="363" y="730"/>
                  </a:lnTo>
                  <a:lnTo>
                    <a:pt x="348" y="735"/>
                  </a:lnTo>
                  <a:lnTo>
                    <a:pt x="334" y="739"/>
                  </a:lnTo>
                  <a:lnTo>
                    <a:pt x="320" y="740"/>
                  </a:lnTo>
                  <a:lnTo>
                    <a:pt x="309" y="741"/>
                  </a:lnTo>
                  <a:lnTo>
                    <a:pt x="309" y="741"/>
                  </a:lnTo>
                  <a:close/>
                </a:path>
              </a:pathLst>
            </a:custGeom>
            <a:solidFill>
              <a:srgbClr val="E8B18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82" name="Freeform 103"/>
            <p:cNvSpPr/>
            <p:nvPr/>
          </p:nvSpPr>
          <p:spPr bwMode="auto">
            <a:xfrm>
              <a:off x="10099600" y="2853583"/>
              <a:ext cx="303213" cy="254000"/>
            </a:xfrm>
            <a:custGeom>
              <a:avLst/>
              <a:gdLst>
                <a:gd name="T0" fmla="*/ 188 w 191"/>
                <a:gd name="T1" fmla="*/ 113 h 160"/>
                <a:gd name="T2" fmla="*/ 181 w 191"/>
                <a:gd name="T3" fmla="*/ 128 h 160"/>
                <a:gd name="T4" fmla="*/ 171 w 191"/>
                <a:gd name="T5" fmla="*/ 139 h 160"/>
                <a:gd name="T6" fmla="*/ 157 w 191"/>
                <a:gd name="T7" fmla="*/ 148 h 160"/>
                <a:gd name="T8" fmla="*/ 143 w 191"/>
                <a:gd name="T9" fmla="*/ 155 h 160"/>
                <a:gd name="T10" fmla="*/ 126 w 191"/>
                <a:gd name="T11" fmla="*/ 159 h 160"/>
                <a:gd name="T12" fmla="*/ 108 w 191"/>
                <a:gd name="T13" fmla="*/ 160 h 160"/>
                <a:gd name="T14" fmla="*/ 88 w 191"/>
                <a:gd name="T15" fmla="*/ 157 h 160"/>
                <a:gd name="T16" fmla="*/ 69 w 191"/>
                <a:gd name="T17" fmla="*/ 153 h 160"/>
                <a:gd name="T18" fmla="*/ 60 w 191"/>
                <a:gd name="T19" fmla="*/ 148 h 160"/>
                <a:gd name="T20" fmla="*/ 43 w 191"/>
                <a:gd name="T21" fmla="*/ 139 h 160"/>
                <a:gd name="T22" fmla="*/ 29 w 191"/>
                <a:gd name="T23" fmla="*/ 128 h 160"/>
                <a:gd name="T24" fmla="*/ 17 w 191"/>
                <a:gd name="T25" fmla="*/ 114 h 160"/>
                <a:gd name="T26" fmla="*/ 8 w 191"/>
                <a:gd name="T27" fmla="*/ 101 h 160"/>
                <a:gd name="T28" fmla="*/ 2 w 191"/>
                <a:gd name="T29" fmla="*/ 85 h 160"/>
                <a:gd name="T30" fmla="*/ 0 w 191"/>
                <a:gd name="T31" fmla="*/ 69 h 160"/>
                <a:gd name="T32" fmla="*/ 2 w 191"/>
                <a:gd name="T33" fmla="*/ 54 h 160"/>
                <a:gd name="T34" fmla="*/ 5 w 191"/>
                <a:gd name="T35" fmla="*/ 47 h 160"/>
                <a:gd name="T36" fmla="*/ 11 w 191"/>
                <a:gd name="T37" fmla="*/ 33 h 160"/>
                <a:gd name="T38" fmla="*/ 22 w 191"/>
                <a:gd name="T39" fmla="*/ 22 h 160"/>
                <a:gd name="T40" fmla="*/ 35 w 191"/>
                <a:gd name="T41" fmla="*/ 11 h 160"/>
                <a:gd name="T42" fmla="*/ 50 w 191"/>
                <a:gd name="T43" fmla="*/ 6 h 160"/>
                <a:gd name="T44" fmla="*/ 67 w 191"/>
                <a:gd name="T45" fmla="*/ 1 h 160"/>
                <a:gd name="T46" fmla="*/ 85 w 191"/>
                <a:gd name="T47" fmla="*/ 0 h 160"/>
                <a:gd name="T48" fmla="*/ 103 w 191"/>
                <a:gd name="T49" fmla="*/ 2 h 160"/>
                <a:gd name="T50" fmla="*/ 122 w 191"/>
                <a:gd name="T51" fmla="*/ 8 h 160"/>
                <a:gd name="T52" fmla="*/ 131 w 191"/>
                <a:gd name="T53" fmla="*/ 11 h 160"/>
                <a:gd name="T54" fmla="*/ 148 w 191"/>
                <a:gd name="T55" fmla="*/ 22 h 160"/>
                <a:gd name="T56" fmla="*/ 163 w 191"/>
                <a:gd name="T57" fmla="*/ 33 h 160"/>
                <a:gd name="T58" fmla="*/ 174 w 191"/>
                <a:gd name="T59" fmla="*/ 45 h 160"/>
                <a:gd name="T60" fmla="*/ 183 w 191"/>
                <a:gd name="T61" fmla="*/ 60 h 160"/>
                <a:gd name="T62" fmla="*/ 189 w 191"/>
                <a:gd name="T63" fmla="*/ 75 h 160"/>
                <a:gd name="T64" fmla="*/ 191 w 191"/>
                <a:gd name="T65" fmla="*/ 91 h 160"/>
                <a:gd name="T66" fmla="*/ 190 w 191"/>
                <a:gd name="T67" fmla="*/ 107 h 160"/>
                <a:gd name="T68" fmla="*/ 188 w 191"/>
                <a:gd name="T69" fmla="*/ 11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60">
                  <a:moveTo>
                    <a:pt x="188" y="113"/>
                  </a:moveTo>
                  <a:lnTo>
                    <a:pt x="188" y="113"/>
                  </a:lnTo>
                  <a:lnTo>
                    <a:pt x="184" y="121"/>
                  </a:lnTo>
                  <a:lnTo>
                    <a:pt x="181" y="128"/>
                  </a:lnTo>
                  <a:lnTo>
                    <a:pt x="175" y="134"/>
                  </a:lnTo>
                  <a:lnTo>
                    <a:pt x="171" y="139"/>
                  </a:lnTo>
                  <a:lnTo>
                    <a:pt x="164" y="144"/>
                  </a:lnTo>
                  <a:lnTo>
                    <a:pt x="157" y="148"/>
                  </a:lnTo>
                  <a:lnTo>
                    <a:pt x="151" y="152"/>
                  </a:lnTo>
                  <a:lnTo>
                    <a:pt x="143" y="155"/>
                  </a:lnTo>
                  <a:lnTo>
                    <a:pt x="134" y="157"/>
                  </a:lnTo>
                  <a:lnTo>
                    <a:pt x="126" y="159"/>
                  </a:lnTo>
                  <a:lnTo>
                    <a:pt x="117" y="160"/>
                  </a:lnTo>
                  <a:lnTo>
                    <a:pt x="108" y="160"/>
                  </a:lnTo>
                  <a:lnTo>
                    <a:pt x="98" y="160"/>
                  </a:lnTo>
                  <a:lnTo>
                    <a:pt x="88" y="157"/>
                  </a:lnTo>
                  <a:lnTo>
                    <a:pt x="79" y="155"/>
                  </a:lnTo>
                  <a:lnTo>
                    <a:pt x="69" y="153"/>
                  </a:lnTo>
                  <a:lnTo>
                    <a:pt x="69" y="153"/>
                  </a:lnTo>
                  <a:lnTo>
                    <a:pt x="60" y="148"/>
                  </a:lnTo>
                  <a:lnTo>
                    <a:pt x="52" y="144"/>
                  </a:lnTo>
                  <a:lnTo>
                    <a:pt x="43" y="139"/>
                  </a:lnTo>
                  <a:lnTo>
                    <a:pt x="36" y="134"/>
                  </a:lnTo>
                  <a:lnTo>
                    <a:pt x="29" y="128"/>
                  </a:lnTo>
                  <a:lnTo>
                    <a:pt x="23" y="121"/>
                  </a:lnTo>
                  <a:lnTo>
                    <a:pt x="17" y="114"/>
                  </a:lnTo>
                  <a:lnTo>
                    <a:pt x="12" y="108"/>
                  </a:lnTo>
                  <a:lnTo>
                    <a:pt x="8" y="101"/>
                  </a:lnTo>
                  <a:lnTo>
                    <a:pt x="5" y="93"/>
                  </a:lnTo>
                  <a:lnTo>
                    <a:pt x="2" y="85"/>
                  </a:lnTo>
                  <a:lnTo>
                    <a:pt x="1" y="77"/>
                  </a:lnTo>
                  <a:lnTo>
                    <a:pt x="0" y="69"/>
                  </a:lnTo>
                  <a:lnTo>
                    <a:pt x="1" y="62"/>
                  </a:lnTo>
                  <a:lnTo>
                    <a:pt x="2" y="54"/>
                  </a:lnTo>
                  <a:lnTo>
                    <a:pt x="5" y="47"/>
                  </a:lnTo>
                  <a:lnTo>
                    <a:pt x="5" y="47"/>
                  </a:lnTo>
                  <a:lnTo>
                    <a:pt x="7" y="40"/>
                  </a:lnTo>
                  <a:lnTo>
                    <a:pt x="11" y="33"/>
                  </a:lnTo>
                  <a:lnTo>
                    <a:pt x="16" y="26"/>
                  </a:lnTo>
                  <a:lnTo>
                    <a:pt x="22" y="22"/>
                  </a:lnTo>
                  <a:lnTo>
                    <a:pt x="28" y="16"/>
                  </a:lnTo>
                  <a:lnTo>
                    <a:pt x="35" y="11"/>
                  </a:lnTo>
                  <a:lnTo>
                    <a:pt x="42" y="8"/>
                  </a:lnTo>
                  <a:lnTo>
                    <a:pt x="50" y="6"/>
                  </a:lnTo>
                  <a:lnTo>
                    <a:pt x="58" y="4"/>
                  </a:lnTo>
                  <a:lnTo>
                    <a:pt x="67" y="1"/>
                  </a:lnTo>
                  <a:lnTo>
                    <a:pt x="76" y="0"/>
                  </a:lnTo>
                  <a:lnTo>
                    <a:pt x="85" y="0"/>
                  </a:lnTo>
                  <a:lnTo>
                    <a:pt x="94" y="1"/>
                  </a:lnTo>
                  <a:lnTo>
                    <a:pt x="103" y="2"/>
                  </a:lnTo>
                  <a:lnTo>
                    <a:pt x="113" y="5"/>
                  </a:lnTo>
                  <a:lnTo>
                    <a:pt x="122" y="8"/>
                  </a:lnTo>
                  <a:lnTo>
                    <a:pt x="122" y="8"/>
                  </a:lnTo>
                  <a:lnTo>
                    <a:pt x="131" y="11"/>
                  </a:lnTo>
                  <a:lnTo>
                    <a:pt x="140" y="16"/>
                  </a:lnTo>
                  <a:lnTo>
                    <a:pt x="148" y="22"/>
                  </a:lnTo>
                  <a:lnTo>
                    <a:pt x="156" y="26"/>
                  </a:lnTo>
                  <a:lnTo>
                    <a:pt x="163" y="33"/>
                  </a:lnTo>
                  <a:lnTo>
                    <a:pt x="170" y="39"/>
                  </a:lnTo>
                  <a:lnTo>
                    <a:pt x="174" y="45"/>
                  </a:lnTo>
                  <a:lnTo>
                    <a:pt x="180" y="53"/>
                  </a:lnTo>
                  <a:lnTo>
                    <a:pt x="183" y="60"/>
                  </a:lnTo>
                  <a:lnTo>
                    <a:pt x="187" y="68"/>
                  </a:lnTo>
                  <a:lnTo>
                    <a:pt x="189" y="75"/>
                  </a:lnTo>
                  <a:lnTo>
                    <a:pt x="191" y="83"/>
                  </a:lnTo>
                  <a:lnTo>
                    <a:pt x="191" y="91"/>
                  </a:lnTo>
                  <a:lnTo>
                    <a:pt x="191" y="99"/>
                  </a:lnTo>
                  <a:lnTo>
                    <a:pt x="190" y="107"/>
                  </a:lnTo>
                  <a:lnTo>
                    <a:pt x="188" y="113"/>
                  </a:lnTo>
                  <a:lnTo>
                    <a:pt x="188" y="113"/>
                  </a:lnTo>
                  <a:close/>
                </a:path>
              </a:pathLst>
            </a:custGeom>
            <a:solidFill>
              <a:srgbClr val="E8B182"/>
            </a:solidFill>
            <a:ln>
              <a:noFill/>
            </a:ln>
          </p:spPr>
          <p:txBody>
            <a:bodyPr vert="horz" wrap="square" lIns="121920" tIns="60960" rIns="121920" bIns="60960" numCol="1" anchor="t" anchorCtr="0" compatLnSpc="1"/>
            <a:lstStyle/>
            <a:p>
              <a:endParaRPr lang="en-US" sz="2400" dirty="0">
                <a:cs typeface="+mn-ea"/>
                <a:sym typeface="+mn-lt"/>
              </a:endParaRPr>
            </a:p>
          </p:txBody>
        </p:sp>
        <p:sp>
          <p:nvSpPr>
            <p:cNvPr id="83" name="Freeform 104"/>
            <p:cNvSpPr/>
            <p:nvPr/>
          </p:nvSpPr>
          <p:spPr bwMode="auto">
            <a:xfrm>
              <a:off x="8789913" y="3523508"/>
              <a:ext cx="363538" cy="493713"/>
            </a:xfrm>
            <a:custGeom>
              <a:avLst/>
              <a:gdLst>
                <a:gd name="T0" fmla="*/ 37 w 229"/>
                <a:gd name="T1" fmla="*/ 0 h 311"/>
                <a:gd name="T2" fmla="*/ 37 w 229"/>
                <a:gd name="T3" fmla="*/ 0 h 311"/>
                <a:gd name="T4" fmla="*/ 40 w 229"/>
                <a:gd name="T5" fmla="*/ 0 h 311"/>
                <a:gd name="T6" fmla="*/ 46 w 229"/>
                <a:gd name="T7" fmla="*/ 4 h 311"/>
                <a:gd name="T8" fmla="*/ 68 w 229"/>
                <a:gd name="T9" fmla="*/ 15 h 311"/>
                <a:gd name="T10" fmla="*/ 97 w 229"/>
                <a:gd name="T11" fmla="*/ 33 h 311"/>
                <a:gd name="T12" fmla="*/ 131 w 229"/>
                <a:gd name="T13" fmla="*/ 56 h 311"/>
                <a:gd name="T14" fmla="*/ 165 w 229"/>
                <a:gd name="T15" fmla="*/ 78 h 311"/>
                <a:gd name="T16" fmla="*/ 196 w 229"/>
                <a:gd name="T17" fmla="*/ 101 h 311"/>
                <a:gd name="T18" fmla="*/ 208 w 229"/>
                <a:gd name="T19" fmla="*/ 111 h 311"/>
                <a:gd name="T20" fmla="*/ 218 w 229"/>
                <a:gd name="T21" fmla="*/ 120 h 311"/>
                <a:gd name="T22" fmla="*/ 225 w 229"/>
                <a:gd name="T23" fmla="*/ 128 h 311"/>
                <a:gd name="T24" fmla="*/ 228 w 229"/>
                <a:gd name="T25" fmla="*/ 134 h 311"/>
                <a:gd name="T26" fmla="*/ 228 w 229"/>
                <a:gd name="T27" fmla="*/ 134 h 311"/>
                <a:gd name="T28" fmla="*/ 229 w 229"/>
                <a:gd name="T29" fmla="*/ 139 h 311"/>
                <a:gd name="T30" fmla="*/ 229 w 229"/>
                <a:gd name="T31" fmla="*/ 148 h 311"/>
                <a:gd name="T32" fmla="*/ 226 w 229"/>
                <a:gd name="T33" fmla="*/ 172 h 311"/>
                <a:gd name="T34" fmla="*/ 222 w 229"/>
                <a:gd name="T35" fmla="*/ 200 h 311"/>
                <a:gd name="T36" fmla="*/ 214 w 229"/>
                <a:gd name="T37" fmla="*/ 231 h 311"/>
                <a:gd name="T38" fmla="*/ 205 w 229"/>
                <a:gd name="T39" fmla="*/ 260 h 311"/>
                <a:gd name="T40" fmla="*/ 200 w 229"/>
                <a:gd name="T41" fmla="*/ 274 h 311"/>
                <a:gd name="T42" fmla="*/ 195 w 229"/>
                <a:gd name="T43" fmla="*/ 285 h 311"/>
                <a:gd name="T44" fmla="*/ 189 w 229"/>
                <a:gd name="T45" fmla="*/ 295 h 311"/>
                <a:gd name="T46" fmla="*/ 183 w 229"/>
                <a:gd name="T47" fmla="*/ 303 h 311"/>
                <a:gd name="T48" fmla="*/ 177 w 229"/>
                <a:gd name="T49" fmla="*/ 309 h 311"/>
                <a:gd name="T50" fmla="*/ 174 w 229"/>
                <a:gd name="T51" fmla="*/ 310 h 311"/>
                <a:gd name="T52" fmla="*/ 171 w 229"/>
                <a:gd name="T53" fmla="*/ 311 h 311"/>
                <a:gd name="T54" fmla="*/ 171 w 229"/>
                <a:gd name="T55" fmla="*/ 311 h 311"/>
                <a:gd name="T56" fmla="*/ 164 w 229"/>
                <a:gd name="T57" fmla="*/ 311 h 311"/>
                <a:gd name="T58" fmla="*/ 155 w 229"/>
                <a:gd name="T59" fmla="*/ 309 h 311"/>
                <a:gd name="T60" fmla="*/ 146 w 229"/>
                <a:gd name="T61" fmla="*/ 306 h 311"/>
                <a:gd name="T62" fmla="*/ 136 w 229"/>
                <a:gd name="T63" fmla="*/ 301 h 311"/>
                <a:gd name="T64" fmla="*/ 112 w 229"/>
                <a:gd name="T65" fmla="*/ 289 h 311"/>
                <a:gd name="T66" fmla="*/ 89 w 229"/>
                <a:gd name="T67" fmla="*/ 274 h 311"/>
                <a:gd name="T68" fmla="*/ 68 w 229"/>
                <a:gd name="T69" fmla="*/ 259 h 311"/>
                <a:gd name="T70" fmla="*/ 50 w 229"/>
                <a:gd name="T71" fmla="*/ 247 h 311"/>
                <a:gd name="T72" fmla="*/ 33 w 229"/>
                <a:gd name="T73" fmla="*/ 234 h 311"/>
                <a:gd name="T74" fmla="*/ 33 w 229"/>
                <a:gd name="T75" fmla="*/ 234 h 311"/>
                <a:gd name="T76" fmla="*/ 30 w 229"/>
                <a:gd name="T77" fmla="*/ 225 h 311"/>
                <a:gd name="T78" fmla="*/ 22 w 229"/>
                <a:gd name="T79" fmla="*/ 202 h 311"/>
                <a:gd name="T80" fmla="*/ 13 w 229"/>
                <a:gd name="T81" fmla="*/ 168 h 311"/>
                <a:gd name="T82" fmla="*/ 8 w 229"/>
                <a:gd name="T83" fmla="*/ 147 h 311"/>
                <a:gd name="T84" fmla="*/ 5 w 229"/>
                <a:gd name="T85" fmla="*/ 127 h 311"/>
                <a:gd name="T86" fmla="*/ 1 w 229"/>
                <a:gd name="T87" fmla="*/ 107 h 311"/>
                <a:gd name="T88" fmla="*/ 0 w 229"/>
                <a:gd name="T89" fmla="*/ 86 h 311"/>
                <a:gd name="T90" fmla="*/ 0 w 229"/>
                <a:gd name="T91" fmla="*/ 66 h 311"/>
                <a:gd name="T92" fmla="*/ 2 w 229"/>
                <a:gd name="T93" fmla="*/ 48 h 311"/>
                <a:gd name="T94" fmla="*/ 3 w 229"/>
                <a:gd name="T95" fmla="*/ 40 h 311"/>
                <a:gd name="T96" fmla="*/ 7 w 229"/>
                <a:gd name="T97" fmla="*/ 32 h 311"/>
                <a:gd name="T98" fmla="*/ 9 w 229"/>
                <a:gd name="T99" fmla="*/ 24 h 311"/>
                <a:gd name="T100" fmla="*/ 14 w 229"/>
                <a:gd name="T101" fmla="*/ 17 h 311"/>
                <a:gd name="T102" fmla="*/ 18 w 229"/>
                <a:gd name="T103" fmla="*/ 11 h 311"/>
                <a:gd name="T104" fmla="*/ 24 w 229"/>
                <a:gd name="T105" fmla="*/ 7 h 311"/>
                <a:gd name="T106" fmla="*/ 30 w 229"/>
                <a:gd name="T107" fmla="*/ 2 h 311"/>
                <a:gd name="T108" fmla="*/ 37 w 229"/>
                <a:gd name="T109" fmla="*/ 0 h 311"/>
                <a:gd name="T110" fmla="*/ 37 w 229"/>
                <a:gd name="T11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9" h="311">
                  <a:moveTo>
                    <a:pt x="37" y="0"/>
                  </a:moveTo>
                  <a:lnTo>
                    <a:pt x="37" y="0"/>
                  </a:lnTo>
                  <a:lnTo>
                    <a:pt x="40" y="0"/>
                  </a:lnTo>
                  <a:lnTo>
                    <a:pt x="46" y="4"/>
                  </a:lnTo>
                  <a:lnTo>
                    <a:pt x="68" y="15"/>
                  </a:lnTo>
                  <a:lnTo>
                    <a:pt x="97" y="33"/>
                  </a:lnTo>
                  <a:lnTo>
                    <a:pt x="131" y="56"/>
                  </a:lnTo>
                  <a:lnTo>
                    <a:pt x="165" y="78"/>
                  </a:lnTo>
                  <a:lnTo>
                    <a:pt x="196" y="101"/>
                  </a:lnTo>
                  <a:lnTo>
                    <a:pt x="208" y="111"/>
                  </a:lnTo>
                  <a:lnTo>
                    <a:pt x="218" y="120"/>
                  </a:lnTo>
                  <a:lnTo>
                    <a:pt x="225" y="128"/>
                  </a:lnTo>
                  <a:lnTo>
                    <a:pt x="228" y="134"/>
                  </a:lnTo>
                  <a:lnTo>
                    <a:pt x="228" y="134"/>
                  </a:lnTo>
                  <a:lnTo>
                    <a:pt x="229" y="139"/>
                  </a:lnTo>
                  <a:lnTo>
                    <a:pt x="229" y="148"/>
                  </a:lnTo>
                  <a:lnTo>
                    <a:pt x="226" y="172"/>
                  </a:lnTo>
                  <a:lnTo>
                    <a:pt x="222" y="200"/>
                  </a:lnTo>
                  <a:lnTo>
                    <a:pt x="214" y="231"/>
                  </a:lnTo>
                  <a:lnTo>
                    <a:pt x="205" y="260"/>
                  </a:lnTo>
                  <a:lnTo>
                    <a:pt x="200" y="274"/>
                  </a:lnTo>
                  <a:lnTo>
                    <a:pt x="195" y="285"/>
                  </a:lnTo>
                  <a:lnTo>
                    <a:pt x="189" y="295"/>
                  </a:lnTo>
                  <a:lnTo>
                    <a:pt x="183" y="303"/>
                  </a:lnTo>
                  <a:lnTo>
                    <a:pt x="177" y="309"/>
                  </a:lnTo>
                  <a:lnTo>
                    <a:pt x="174" y="310"/>
                  </a:lnTo>
                  <a:lnTo>
                    <a:pt x="171" y="311"/>
                  </a:lnTo>
                  <a:lnTo>
                    <a:pt x="171" y="311"/>
                  </a:lnTo>
                  <a:lnTo>
                    <a:pt x="164" y="311"/>
                  </a:lnTo>
                  <a:lnTo>
                    <a:pt x="155" y="309"/>
                  </a:lnTo>
                  <a:lnTo>
                    <a:pt x="146" y="306"/>
                  </a:lnTo>
                  <a:lnTo>
                    <a:pt x="136" y="301"/>
                  </a:lnTo>
                  <a:lnTo>
                    <a:pt x="112" y="289"/>
                  </a:lnTo>
                  <a:lnTo>
                    <a:pt x="89" y="274"/>
                  </a:lnTo>
                  <a:lnTo>
                    <a:pt x="68" y="259"/>
                  </a:lnTo>
                  <a:lnTo>
                    <a:pt x="50" y="247"/>
                  </a:lnTo>
                  <a:lnTo>
                    <a:pt x="33" y="234"/>
                  </a:lnTo>
                  <a:lnTo>
                    <a:pt x="33" y="234"/>
                  </a:lnTo>
                  <a:lnTo>
                    <a:pt x="30" y="225"/>
                  </a:lnTo>
                  <a:lnTo>
                    <a:pt x="22" y="202"/>
                  </a:lnTo>
                  <a:lnTo>
                    <a:pt x="13" y="168"/>
                  </a:lnTo>
                  <a:lnTo>
                    <a:pt x="8" y="147"/>
                  </a:lnTo>
                  <a:lnTo>
                    <a:pt x="5" y="127"/>
                  </a:lnTo>
                  <a:lnTo>
                    <a:pt x="1" y="107"/>
                  </a:lnTo>
                  <a:lnTo>
                    <a:pt x="0" y="86"/>
                  </a:lnTo>
                  <a:lnTo>
                    <a:pt x="0" y="66"/>
                  </a:lnTo>
                  <a:lnTo>
                    <a:pt x="2" y="48"/>
                  </a:lnTo>
                  <a:lnTo>
                    <a:pt x="3" y="40"/>
                  </a:lnTo>
                  <a:lnTo>
                    <a:pt x="7" y="32"/>
                  </a:lnTo>
                  <a:lnTo>
                    <a:pt x="9" y="24"/>
                  </a:lnTo>
                  <a:lnTo>
                    <a:pt x="14" y="17"/>
                  </a:lnTo>
                  <a:lnTo>
                    <a:pt x="18" y="11"/>
                  </a:lnTo>
                  <a:lnTo>
                    <a:pt x="24" y="7"/>
                  </a:lnTo>
                  <a:lnTo>
                    <a:pt x="30" y="2"/>
                  </a:lnTo>
                  <a:lnTo>
                    <a:pt x="37" y="0"/>
                  </a:lnTo>
                  <a:lnTo>
                    <a:pt x="37" y="0"/>
                  </a:lnTo>
                  <a:close/>
                </a:path>
              </a:pathLst>
            </a:custGeom>
            <a:solidFill>
              <a:srgbClr val="EDEDE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dirty="0">
                <a:cs typeface="+mn-ea"/>
                <a:sym typeface="+mn-lt"/>
              </a:endParaRPr>
            </a:p>
          </p:txBody>
        </p:sp>
        <p:sp>
          <p:nvSpPr>
            <p:cNvPr id="84" name="Freeform 105"/>
            <p:cNvSpPr>
              <a:spLocks noEditPoints="1"/>
            </p:cNvSpPr>
            <p:nvPr/>
          </p:nvSpPr>
          <p:spPr bwMode="auto">
            <a:xfrm>
              <a:off x="11000726" y="2428511"/>
              <a:ext cx="381243" cy="577083"/>
            </a:xfrm>
            <a:custGeom>
              <a:avLst/>
              <a:gdLst>
                <a:gd name="T0" fmla="*/ 5 w 913"/>
                <a:gd name="T1" fmla="*/ 402 h 1382"/>
                <a:gd name="T2" fmla="*/ 46 w 913"/>
                <a:gd name="T3" fmla="*/ 264 h 1382"/>
                <a:gd name="T4" fmla="*/ 90 w 913"/>
                <a:gd name="T5" fmla="*/ 187 h 1382"/>
                <a:gd name="T6" fmla="*/ 145 w 913"/>
                <a:gd name="T7" fmla="*/ 122 h 1382"/>
                <a:gd name="T8" fmla="*/ 246 w 913"/>
                <a:gd name="T9" fmla="*/ 49 h 1382"/>
                <a:gd name="T10" fmla="*/ 306 w 913"/>
                <a:gd name="T11" fmla="*/ 25 h 1382"/>
                <a:gd name="T12" fmla="*/ 370 w 913"/>
                <a:gd name="T13" fmla="*/ 9 h 1382"/>
                <a:gd name="T14" fmla="*/ 460 w 913"/>
                <a:gd name="T15" fmla="*/ 0 h 1382"/>
                <a:gd name="T16" fmla="*/ 602 w 913"/>
                <a:gd name="T17" fmla="*/ 16 h 1382"/>
                <a:gd name="T18" fmla="*/ 685 w 913"/>
                <a:gd name="T19" fmla="*/ 46 h 1382"/>
                <a:gd name="T20" fmla="*/ 787 w 913"/>
                <a:gd name="T21" fmla="*/ 110 h 1382"/>
                <a:gd name="T22" fmla="*/ 841 w 913"/>
                <a:gd name="T23" fmla="*/ 166 h 1382"/>
                <a:gd name="T24" fmla="*/ 881 w 913"/>
                <a:gd name="T25" fmla="*/ 233 h 1382"/>
                <a:gd name="T26" fmla="*/ 901 w 913"/>
                <a:gd name="T27" fmla="*/ 288 h 1382"/>
                <a:gd name="T28" fmla="*/ 911 w 913"/>
                <a:gd name="T29" fmla="*/ 348 h 1382"/>
                <a:gd name="T30" fmla="*/ 913 w 913"/>
                <a:gd name="T31" fmla="*/ 414 h 1382"/>
                <a:gd name="T32" fmla="*/ 902 w 913"/>
                <a:gd name="T33" fmla="*/ 481 h 1382"/>
                <a:gd name="T34" fmla="*/ 879 w 913"/>
                <a:gd name="T35" fmla="*/ 547 h 1382"/>
                <a:gd name="T36" fmla="*/ 858 w 913"/>
                <a:gd name="T37" fmla="*/ 586 h 1382"/>
                <a:gd name="T38" fmla="*/ 810 w 913"/>
                <a:gd name="T39" fmla="*/ 651 h 1382"/>
                <a:gd name="T40" fmla="*/ 741 w 913"/>
                <a:gd name="T41" fmla="*/ 718 h 1382"/>
                <a:gd name="T42" fmla="*/ 669 w 913"/>
                <a:gd name="T43" fmla="*/ 780 h 1382"/>
                <a:gd name="T44" fmla="*/ 619 w 913"/>
                <a:gd name="T45" fmla="*/ 830 h 1382"/>
                <a:gd name="T46" fmla="*/ 593 w 913"/>
                <a:gd name="T47" fmla="*/ 869 h 1382"/>
                <a:gd name="T48" fmla="*/ 584 w 913"/>
                <a:gd name="T49" fmla="*/ 899 h 1382"/>
                <a:gd name="T50" fmla="*/ 573 w 913"/>
                <a:gd name="T51" fmla="*/ 998 h 1382"/>
                <a:gd name="T52" fmla="*/ 334 w 913"/>
                <a:gd name="T53" fmla="*/ 1067 h 1382"/>
                <a:gd name="T54" fmla="*/ 342 w 913"/>
                <a:gd name="T55" fmla="*/ 927 h 1382"/>
                <a:gd name="T56" fmla="*/ 350 w 913"/>
                <a:gd name="T57" fmla="*/ 855 h 1382"/>
                <a:gd name="T58" fmla="*/ 377 w 913"/>
                <a:gd name="T59" fmla="*/ 773 h 1382"/>
                <a:gd name="T60" fmla="*/ 402 w 913"/>
                <a:gd name="T61" fmla="*/ 731 h 1382"/>
                <a:gd name="T62" fmla="*/ 455 w 913"/>
                <a:gd name="T63" fmla="*/ 665 h 1382"/>
                <a:gd name="T64" fmla="*/ 526 w 913"/>
                <a:gd name="T65" fmla="*/ 598 h 1382"/>
                <a:gd name="T66" fmla="*/ 600 w 913"/>
                <a:gd name="T67" fmla="*/ 531 h 1382"/>
                <a:gd name="T68" fmla="*/ 641 w 913"/>
                <a:gd name="T69" fmla="*/ 481 h 1382"/>
                <a:gd name="T70" fmla="*/ 655 w 913"/>
                <a:gd name="T71" fmla="*/ 451 h 1382"/>
                <a:gd name="T72" fmla="*/ 660 w 913"/>
                <a:gd name="T73" fmla="*/ 421 h 1382"/>
                <a:gd name="T74" fmla="*/ 660 w 913"/>
                <a:gd name="T75" fmla="*/ 380 h 1382"/>
                <a:gd name="T76" fmla="*/ 646 w 913"/>
                <a:gd name="T77" fmla="*/ 324 h 1382"/>
                <a:gd name="T78" fmla="*/ 628 w 913"/>
                <a:gd name="T79" fmla="*/ 292 h 1382"/>
                <a:gd name="T80" fmla="*/ 605 w 913"/>
                <a:gd name="T81" fmla="*/ 264 h 1382"/>
                <a:gd name="T82" fmla="*/ 561 w 913"/>
                <a:gd name="T83" fmla="*/ 232 h 1382"/>
                <a:gd name="T84" fmla="*/ 524 w 913"/>
                <a:gd name="T85" fmla="*/ 218 h 1382"/>
                <a:gd name="T86" fmla="*/ 462 w 913"/>
                <a:gd name="T87" fmla="*/ 210 h 1382"/>
                <a:gd name="T88" fmla="*/ 421 w 913"/>
                <a:gd name="T89" fmla="*/ 214 h 1382"/>
                <a:gd name="T90" fmla="*/ 368 w 913"/>
                <a:gd name="T91" fmla="*/ 233 h 1382"/>
                <a:gd name="T92" fmla="*/ 324 w 913"/>
                <a:gd name="T93" fmla="*/ 271 h 1382"/>
                <a:gd name="T94" fmla="*/ 288 w 913"/>
                <a:gd name="T95" fmla="*/ 324 h 1382"/>
                <a:gd name="T96" fmla="*/ 264 w 913"/>
                <a:gd name="T97" fmla="*/ 394 h 1382"/>
                <a:gd name="T98" fmla="*/ 0 w 913"/>
                <a:gd name="T99" fmla="*/ 451 h 1382"/>
                <a:gd name="T100" fmla="*/ 327 w 913"/>
                <a:gd name="T101" fmla="*/ 1122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3" h="1382">
                  <a:moveTo>
                    <a:pt x="0" y="451"/>
                  </a:moveTo>
                  <a:lnTo>
                    <a:pt x="0" y="451"/>
                  </a:lnTo>
                  <a:lnTo>
                    <a:pt x="5" y="402"/>
                  </a:lnTo>
                  <a:lnTo>
                    <a:pt x="16" y="352"/>
                  </a:lnTo>
                  <a:lnTo>
                    <a:pt x="28" y="308"/>
                  </a:lnTo>
                  <a:lnTo>
                    <a:pt x="46" y="264"/>
                  </a:lnTo>
                  <a:lnTo>
                    <a:pt x="46" y="264"/>
                  </a:lnTo>
                  <a:lnTo>
                    <a:pt x="67" y="225"/>
                  </a:lnTo>
                  <a:lnTo>
                    <a:pt x="90" y="187"/>
                  </a:lnTo>
                  <a:lnTo>
                    <a:pt x="115" y="154"/>
                  </a:lnTo>
                  <a:lnTo>
                    <a:pt x="145" y="122"/>
                  </a:lnTo>
                  <a:lnTo>
                    <a:pt x="145" y="122"/>
                  </a:lnTo>
                  <a:lnTo>
                    <a:pt x="175" y="95"/>
                  </a:lnTo>
                  <a:lnTo>
                    <a:pt x="211" y="71"/>
                  </a:lnTo>
                  <a:lnTo>
                    <a:pt x="246" y="49"/>
                  </a:lnTo>
                  <a:lnTo>
                    <a:pt x="285" y="32"/>
                  </a:lnTo>
                  <a:lnTo>
                    <a:pt x="285" y="32"/>
                  </a:lnTo>
                  <a:lnTo>
                    <a:pt x="306" y="25"/>
                  </a:lnTo>
                  <a:lnTo>
                    <a:pt x="326" y="18"/>
                  </a:lnTo>
                  <a:lnTo>
                    <a:pt x="347" y="12"/>
                  </a:lnTo>
                  <a:lnTo>
                    <a:pt x="370" y="9"/>
                  </a:lnTo>
                  <a:lnTo>
                    <a:pt x="414" y="2"/>
                  </a:lnTo>
                  <a:lnTo>
                    <a:pt x="460" y="0"/>
                  </a:lnTo>
                  <a:lnTo>
                    <a:pt x="460" y="0"/>
                  </a:lnTo>
                  <a:lnTo>
                    <a:pt x="510" y="2"/>
                  </a:lnTo>
                  <a:lnTo>
                    <a:pt x="557" y="7"/>
                  </a:lnTo>
                  <a:lnTo>
                    <a:pt x="602" y="16"/>
                  </a:lnTo>
                  <a:lnTo>
                    <a:pt x="644" y="30"/>
                  </a:lnTo>
                  <a:lnTo>
                    <a:pt x="644" y="30"/>
                  </a:lnTo>
                  <a:lnTo>
                    <a:pt x="685" y="46"/>
                  </a:lnTo>
                  <a:lnTo>
                    <a:pt x="722" y="64"/>
                  </a:lnTo>
                  <a:lnTo>
                    <a:pt x="757" y="85"/>
                  </a:lnTo>
                  <a:lnTo>
                    <a:pt x="787" y="110"/>
                  </a:lnTo>
                  <a:lnTo>
                    <a:pt x="787" y="110"/>
                  </a:lnTo>
                  <a:lnTo>
                    <a:pt x="816" y="138"/>
                  </a:lnTo>
                  <a:lnTo>
                    <a:pt x="841" y="166"/>
                  </a:lnTo>
                  <a:lnTo>
                    <a:pt x="862" y="198"/>
                  </a:lnTo>
                  <a:lnTo>
                    <a:pt x="881" y="233"/>
                  </a:lnTo>
                  <a:lnTo>
                    <a:pt x="881" y="233"/>
                  </a:lnTo>
                  <a:lnTo>
                    <a:pt x="888" y="251"/>
                  </a:lnTo>
                  <a:lnTo>
                    <a:pt x="895" y="271"/>
                  </a:lnTo>
                  <a:lnTo>
                    <a:pt x="901" y="288"/>
                  </a:lnTo>
                  <a:lnTo>
                    <a:pt x="906" y="308"/>
                  </a:lnTo>
                  <a:lnTo>
                    <a:pt x="910" y="327"/>
                  </a:lnTo>
                  <a:lnTo>
                    <a:pt x="911" y="348"/>
                  </a:lnTo>
                  <a:lnTo>
                    <a:pt x="913" y="389"/>
                  </a:lnTo>
                  <a:lnTo>
                    <a:pt x="913" y="389"/>
                  </a:lnTo>
                  <a:lnTo>
                    <a:pt x="913" y="414"/>
                  </a:lnTo>
                  <a:lnTo>
                    <a:pt x="911" y="437"/>
                  </a:lnTo>
                  <a:lnTo>
                    <a:pt x="908" y="460"/>
                  </a:lnTo>
                  <a:lnTo>
                    <a:pt x="902" y="481"/>
                  </a:lnTo>
                  <a:lnTo>
                    <a:pt x="897" y="504"/>
                  </a:lnTo>
                  <a:lnTo>
                    <a:pt x="888" y="525"/>
                  </a:lnTo>
                  <a:lnTo>
                    <a:pt x="879" y="547"/>
                  </a:lnTo>
                  <a:lnTo>
                    <a:pt x="869" y="566"/>
                  </a:lnTo>
                  <a:lnTo>
                    <a:pt x="869" y="566"/>
                  </a:lnTo>
                  <a:lnTo>
                    <a:pt x="858" y="586"/>
                  </a:lnTo>
                  <a:lnTo>
                    <a:pt x="844" y="607"/>
                  </a:lnTo>
                  <a:lnTo>
                    <a:pt x="828" y="628"/>
                  </a:lnTo>
                  <a:lnTo>
                    <a:pt x="810" y="651"/>
                  </a:lnTo>
                  <a:lnTo>
                    <a:pt x="789" y="672"/>
                  </a:lnTo>
                  <a:lnTo>
                    <a:pt x="766" y="695"/>
                  </a:lnTo>
                  <a:lnTo>
                    <a:pt x="741" y="718"/>
                  </a:lnTo>
                  <a:lnTo>
                    <a:pt x="713" y="741"/>
                  </a:lnTo>
                  <a:lnTo>
                    <a:pt x="713" y="741"/>
                  </a:lnTo>
                  <a:lnTo>
                    <a:pt x="669" y="780"/>
                  </a:lnTo>
                  <a:lnTo>
                    <a:pt x="634" y="814"/>
                  </a:lnTo>
                  <a:lnTo>
                    <a:pt x="634" y="814"/>
                  </a:lnTo>
                  <a:lnTo>
                    <a:pt x="619" y="830"/>
                  </a:lnTo>
                  <a:lnTo>
                    <a:pt x="609" y="844"/>
                  </a:lnTo>
                  <a:lnTo>
                    <a:pt x="600" y="856"/>
                  </a:lnTo>
                  <a:lnTo>
                    <a:pt x="593" y="869"/>
                  </a:lnTo>
                  <a:lnTo>
                    <a:pt x="593" y="869"/>
                  </a:lnTo>
                  <a:lnTo>
                    <a:pt x="589" y="881"/>
                  </a:lnTo>
                  <a:lnTo>
                    <a:pt x="584" y="899"/>
                  </a:lnTo>
                  <a:lnTo>
                    <a:pt x="580" y="918"/>
                  </a:lnTo>
                  <a:lnTo>
                    <a:pt x="579" y="941"/>
                  </a:lnTo>
                  <a:lnTo>
                    <a:pt x="573" y="998"/>
                  </a:lnTo>
                  <a:lnTo>
                    <a:pt x="573" y="1067"/>
                  </a:lnTo>
                  <a:lnTo>
                    <a:pt x="334" y="1067"/>
                  </a:lnTo>
                  <a:lnTo>
                    <a:pt x="334" y="1067"/>
                  </a:lnTo>
                  <a:lnTo>
                    <a:pt x="336" y="1017"/>
                  </a:lnTo>
                  <a:lnTo>
                    <a:pt x="338" y="970"/>
                  </a:lnTo>
                  <a:lnTo>
                    <a:pt x="342" y="927"/>
                  </a:lnTo>
                  <a:lnTo>
                    <a:pt x="345" y="888"/>
                  </a:lnTo>
                  <a:lnTo>
                    <a:pt x="345" y="888"/>
                  </a:lnTo>
                  <a:lnTo>
                    <a:pt x="350" y="855"/>
                  </a:lnTo>
                  <a:lnTo>
                    <a:pt x="357" y="823"/>
                  </a:lnTo>
                  <a:lnTo>
                    <a:pt x="366" y="796"/>
                  </a:lnTo>
                  <a:lnTo>
                    <a:pt x="377" y="773"/>
                  </a:lnTo>
                  <a:lnTo>
                    <a:pt x="377" y="773"/>
                  </a:lnTo>
                  <a:lnTo>
                    <a:pt x="388" y="752"/>
                  </a:lnTo>
                  <a:lnTo>
                    <a:pt x="402" y="731"/>
                  </a:lnTo>
                  <a:lnTo>
                    <a:pt x="416" y="708"/>
                  </a:lnTo>
                  <a:lnTo>
                    <a:pt x="434" y="686"/>
                  </a:lnTo>
                  <a:lnTo>
                    <a:pt x="455" y="665"/>
                  </a:lnTo>
                  <a:lnTo>
                    <a:pt x="476" y="642"/>
                  </a:lnTo>
                  <a:lnTo>
                    <a:pt x="499" y="621"/>
                  </a:lnTo>
                  <a:lnTo>
                    <a:pt x="526" y="598"/>
                  </a:lnTo>
                  <a:lnTo>
                    <a:pt x="526" y="598"/>
                  </a:lnTo>
                  <a:lnTo>
                    <a:pt x="568" y="561"/>
                  </a:lnTo>
                  <a:lnTo>
                    <a:pt x="600" y="531"/>
                  </a:lnTo>
                  <a:lnTo>
                    <a:pt x="600" y="531"/>
                  </a:lnTo>
                  <a:lnTo>
                    <a:pt x="623" y="504"/>
                  </a:lnTo>
                  <a:lnTo>
                    <a:pt x="641" y="481"/>
                  </a:lnTo>
                  <a:lnTo>
                    <a:pt x="641" y="481"/>
                  </a:lnTo>
                  <a:lnTo>
                    <a:pt x="651" y="460"/>
                  </a:lnTo>
                  <a:lnTo>
                    <a:pt x="655" y="451"/>
                  </a:lnTo>
                  <a:lnTo>
                    <a:pt x="657" y="441"/>
                  </a:lnTo>
                  <a:lnTo>
                    <a:pt x="657" y="441"/>
                  </a:lnTo>
                  <a:lnTo>
                    <a:pt x="660" y="421"/>
                  </a:lnTo>
                  <a:lnTo>
                    <a:pt x="660" y="400"/>
                  </a:lnTo>
                  <a:lnTo>
                    <a:pt x="660" y="400"/>
                  </a:lnTo>
                  <a:lnTo>
                    <a:pt x="660" y="380"/>
                  </a:lnTo>
                  <a:lnTo>
                    <a:pt x="657" y="361"/>
                  </a:lnTo>
                  <a:lnTo>
                    <a:pt x="653" y="341"/>
                  </a:lnTo>
                  <a:lnTo>
                    <a:pt x="646" y="324"/>
                  </a:lnTo>
                  <a:lnTo>
                    <a:pt x="646" y="324"/>
                  </a:lnTo>
                  <a:lnTo>
                    <a:pt x="637" y="308"/>
                  </a:lnTo>
                  <a:lnTo>
                    <a:pt x="628" y="292"/>
                  </a:lnTo>
                  <a:lnTo>
                    <a:pt x="618" y="278"/>
                  </a:lnTo>
                  <a:lnTo>
                    <a:pt x="605" y="264"/>
                  </a:lnTo>
                  <a:lnTo>
                    <a:pt x="605" y="264"/>
                  </a:lnTo>
                  <a:lnTo>
                    <a:pt x="591" y="253"/>
                  </a:lnTo>
                  <a:lnTo>
                    <a:pt x="577" y="242"/>
                  </a:lnTo>
                  <a:lnTo>
                    <a:pt x="561" y="232"/>
                  </a:lnTo>
                  <a:lnTo>
                    <a:pt x="543" y="225"/>
                  </a:lnTo>
                  <a:lnTo>
                    <a:pt x="543" y="225"/>
                  </a:lnTo>
                  <a:lnTo>
                    <a:pt x="524" y="218"/>
                  </a:lnTo>
                  <a:lnTo>
                    <a:pt x="504" y="214"/>
                  </a:lnTo>
                  <a:lnTo>
                    <a:pt x="485" y="210"/>
                  </a:lnTo>
                  <a:lnTo>
                    <a:pt x="462" y="210"/>
                  </a:lnTo>
                  <a:lnTo>
                    <a:pt x="462" y="210"/>
                  </a:lnTo>
                  <a:lnTo>
                    <a:pt x="441" y="210"/>
                  </a:lnTo>
                  <a:lnTo>
                    <a:pt x="421" y="214"/>
                  </a:lnTo>
                  <a:lnTo>
                    <a:pt x="402" y="219"/>
                  </a:lnTo>
                  <a:lnTo>
                    <a:pt x="384" y="225"/>
                  </a:lnTo>
                  <a:lnTo>
                    <a:pt x="368" y="233"/>
                  </a:lnTo>
                  <a:lnTo>
                    <a:pt x="352" y="244"/>
                  </a:lnTo>
                  <a:lnTo>
                    <a:pt x="336" y="256"/>
                  </a:lnTo>
                  <a:lnTo>
                    <a:pt x="324" y="271"/>
                  </a:lnTo>
                  <a:lnTo>
                    <a:pt x="311" y="287"/>
                  </a:lnTo>
                  <a:lnTo>
                    <a:pt x="299" y="304"/>
                  </a:lnTo>
                  <a:lnTo>
                    <a:pt x="288" y="324"/>
                  </a:lnTo>
                  <a:lnTo>
                    <a:pt x="280" y="347"/>
                  </a:lnTo>
                  <a:lnTo>
                    <a:pt x="271" y="370"/>
                  </a:lnTo>
                  <a:lnTo>
                    <a:pt x="264" y="394"/>
                  </a:lnTo>
                  <a:lnTo>
                    <a:pt x="258" y="423"/>
                  </a:lnTo>
                  <a:lnTo>
                    <a:pt x="253" y="451"/>
                  </a:lnTo>
                  <a:lnTo>
                    <a:pt x="0" y="451"/>
                  </a:lnTo>
                  <a:close/>
                  <a:moveTo>
                    <a:pt x="591" y="1382"/>
                  </a:moveTo>
                  <a:lnTo>
                    <a:pt x="327" y="1382"/>
                  </a:lnTo>
                  <a:lnTo>
                    <a:pt x="327" y="1122"/>
                  </a:lnTo>
                  <a:lnTo>
                    <a:pt x="591" y="1122"/>
                  </a:lnTo>
                  <a:lnTo>
                    <a:pt x="591" y="1382"/>
                  </a:lnTo>
                  <a:close/>
                </a:path>
              </a:pathLst>
            </a:custGeom>
            <a:solidFill>
              <a:schemeClr val="tx1">
                <a:lumMod val="75000"/>
                <a:lumOff val="25000"/>
              </a:schemeClr>
            </a:solidFill>
            <a:ln>
              <a:noFill/>
            </a:ln>
            <a:effectLst/>
          </p:spPr>
          <p:txBody>
            <a:bodyPr vert="horz" wrap="square" lIns="121920" tIns="60960" rIns="121920" bIns="60960" numCol="1" anchor="t" anchorCtr="0" compatLnSpc="1"/>
            <a:lstStyle/>
            <a:p>
              <a:endParaRPr lang="en-US" sz="2400" dirty="0">
                <a:cs typeface="+mn-ea"/>
                <a:sym typeface="+mn-lt"/>
              </a:endParaRPr>
            </a:p>
          </p:txBody>
        </p:sp>
        <p:sp>
          <p:nvSpPr>
            <p:cNvPr id="85" name="Freeform 110"/>
            <p:cNvSpPr/>
            <p:nvPr/>
          </p:nvSpPr>
          <p:spPr>
            <a:xfrm>
              <a:off x="8340671" y="1688629"/>
              <a:ext cx="1719242" cy="1841229"/>
            </a:xfrm>
            <a:custGeom>
              <a:avLst/>
              <a:gdLst>
                <a:gd name="connsiteX0" fmla="*/ 1369667 w 1719242"/>
                <a:gd name="connsiteY0" fmla="*/ 0 h 1841229"/>
                <a:gd name="connsiteX1" fmla="*/ 1710708 w 1719242"/>
                <a:gd name="connsiteY1" fmla="*/ 341041 h 1841229"/>
                <a:gd name="connsiteX2" fmla="*/ 1708073 w 1719242"/>
                <a:gd name="connsiteY2" fmla="*/ 367178 h 1841229"/>
                <a:gd name="connsiteX3" fmla="*/ 1712892 w 1719242"/>
                <a:gd name="connsiteY3" fmla="*/ 385491 h 1841229"/>
                <a:gd name="connsiteX4" fmla="*/ 1717655 w 1719242"/>
                <a:gd name="connsiteY4" fmla="*/ 415653 h 1841229"/>
                <a:gd name="connsiteX5" fmla="*/ 1719242 w 1719242"/>
                <a:gd name="connsiteY5" fmla="*/ 448991 h 1841229"/>
                <a:gd name="connsiteX6" fmla="*/ 1719242 w 1719242"/>
                <a:gd name="connsiteY6" fmla="*/ 479153 h 1841229"/>
                <a:gd name="connsiteX7" fmla="*/ 1714479 w 1719242"/>
                <a:gd name="connsiteY7" fmla="*/ 510903 h 1841229"/>
                <a:gd name="connsiteX8" fmla="*/ 1706542 w 1719242"/>
                <a:gd name="connsiteY8" fmla="*/ 544241 h 1841229"/>
                <a:gd name="connsiteX9" fmla="*/ 1701779 w 1719242"/>
                <a:gd name="connsiteY9" fmla="*/ 560116 h 1841229"/>
                <a:gd name="connsiteX10" fmla="*/ 1693842 w 1719242"/>
                <a:gd name="connsiteY10" fmla="*/ 575991 h 1841229"/>
                <a:gd name="connsiteX11" fmla="*/ 1685905 w 1719242"/>
                <a:gd name="connsiteY11" fmla="*/ 590279 h 1841229"/>
                <a:gd name="connsiteX12" fmla="*/ 1676379 w 1719242"/>
                <a:gd name="connsiteY12" fmla="*/ 606154 h 1841229"/>
                <a:gd name="connsiteX13" fmla="*/ 1665267 w 1719242"/>
                <a:gd name="connsiteY13" fmla="*/ 620441 h 1841229"/>
                <a:gd name="connsiteX14" fmla="*/ 1652567 w 1719242"/>
                <a:gd name="connsiteY14" fmla="*/ 634729 h 1841229"/>
                <a:gd name="connsiteX15" fmla="*/ 1638279 w 1719242"/>
                <a:gd name="connsiteY15" fmla="*/ 650604 h 1841229"/>
                <a:gd name="connsiteX16" fmla="*/ 1623992 w 1719242"/>
                <a:gd name="connsiteY16" fmla="*/ 664891 h 1841229"/>
                <a:gd name="connsiteX17" fmla="*/ 1608117 w 1719242"/>
                <a:gd name="connsiteY17" fmla="*/ 679179 h 1841229"/>
                <a:gd name="connsiteX18" fmla="*/ 1589067 w 1719242"/>
                <a:gd name="connsiteY18" fmla="*/ 691879 h 1841229"/>
                <a:gd name="connsiteX19" fmla="*/ 1568429 w 1719242"/>
                <a:gd name="connsiteY19" fmla="*/ 702991 h 1841229"/>
                <a:gd name="connsiteX20" fmla="*/ 1546205 w 1719242"/>
                <a:gd name="connsiteY20" fmla="*/ 715691 h 1841229"/>
                <a:gd name="connsiteX21" fmla="*/ 1523979 w 1719242"/>
                <a:gd name="connsiteY21" fmla="*/ 728391 h 1841229"/>
                <a:gd name="connsiteX22" fmla="*/ 1496992 w 1719242"/>
                <a:gd name="connsiteY22" fmla="*/ 739504 h 1841229"/>
                <a:gd name="connsiteX23" fmla="*/ 1470004 w 1719242"/>
                <a:gd name="connsiteY23" fmla="*/ 750616 h 1841229"/>
                <a:gd name="connsiteX24" fmla="*/ 1441429 w 1719242"/>
                <a:gd name="connsiteY24" fmla="*/ 761729 h 1841229"/>
                <a:gd name="connsiteX25" fmla="*/ 1408092 w 1719242"/>
                <a:gd name="connsiteY25" fmla="*/ 769666 h 1841229"/>
                <a:gd name="connsiteX26" fmla="*/ 1376342 w 1719242"/>
                <a:gd name="connsiteY26" fmla="*/ 779191 h 1841229"/>
                <a:gd name="connsiteX27" fmla="*/ 1339829 w 1719242"/>
                <a:gd name="connsiteY27" fmla="*/ 788716 h 1841229"/>
                <a:gd name="connsiteX28" fmla="*/ 1300142 w 1719242"/>
                <a:gd name="connsiteY28" fmla="*/ 795066 h 1841229"/>
                <a:gd name="connsiteX29" fmla="*/ 1262042 w 1719242"/>
                <a:gd name="connsiteY29" fmla="*/ 801416 h 1841229"/>
                <a:gd name="connsiteX30" fmla="*/ 1217592 w 1719242"/>
                <a:gd name="connsiteY30" fmla="*/ 806179 h 1841229"/>
                <a:gd name="connsiteX31" fmla="*/ 1173142 w 1719242"/>
                <a:gd name="connsiteY31" fmla="*/ 810941 h 1841229"/>
                <a:gd name="connsiteX32" fmla="*/ 1127104 w 1719242"/>
                <a:gd name="connsiteY32" fmla="*/ 815704 h 1841229"/>
                <a:gd name="connsiteX33" fmla="*/ 1076304 w 1719242"/>
                <a:gd name="connsiteY33" fmla="*/ 818879 h 1841229"/>
                <a:gd name="connsiteX34" fmla="*/ 1023917 w 1719242"/>
                <a:gd name="connsiteY34" fmla="*/ 820466 h 1841229"/>
                <a:gd name="connsiteX35" fmla="*/ 911204 w 1719242"/>
                <a:gd name="connsiteY35" fmla="*/ 822054 h 1841229"/>
                <a:gd name="connsiteX36" fmla="*/ 788967 w 1719242"/>
                <a:gd name="connsiteY36" fmla="*/ 818879 h 1841229"/>
                <a:gd name="connsiteX37" fmla="*/ 795317 w 1719242"/>
                <a:gd name="connsiteY37" fmla="*/ 879204 h 1841229"/>
                <a:gd name="connsiteX38" fmla="*/ 801667 w 1719242"/>
                <a:gd name="connsiteY38" fmla="*/ 934766 h 1841229"/>
                <a:gd name="connsiteX39" fmla="*/ 804842 w 1719242"/>
                <a:gd name="connsiteY39" fmla="*/ 990329 h 1841229"/>
                <a:gd name="connsiteX40" fmla="*/ 804842 w 1719242"/>
                <a:gd name="connsiteY40" fmla="*/ 1015729 h 1841229"/>
                <a:gd name="connsiteX41" fmla="*/ 803254 w 1719242"/>
                <a:gd name="connsiteY41" fmla="*/ 1042716 h 1841229"/>
                <a:gd name="connsiteX42" fmla="*/ 801667 w 1719242"/>
                <a:gd name="connsiteY42" fmla="*/ 1069704 h 1841229"/>
                <a:gd name="connsiteX43" fmla="*/ 798492 w 1719242"/>
                <a:gd name="connsiteY43" fmla="*/ 1096691 h 1841229"/>
                <a:gd name="connsiteX44" fmla="*/ 792142 w 1719242"/>
                <a:gd name="connsiteY44" fmla="*/ 1123679 h 1841229"/>
                <a:gd name="connsiteX45" fmla="*/ 785792 w 1719242"/>
                <a:gd name="connsiteY45" fmla="*/ 1150666 h 1841229"/>
                <a:gd name="connsiteX46" fmla="*/ 776267 w 1719242"/>
                <a:gd name="connsiteY46" fmla="*/ 1177654 h 1841229"/>
                <a:gd name="connsiteX47" fmla="*/ 765154 w 1719242"/>
                <a:gd name="connsiteY47" fmla="*/ 1206229 h 1841229"/>
                <a:gd name="connsiteX48" fmla="*/ 750867 w 1719242"/>
                <a:gd name="connsiteY48" fmla="*/ 1234804 h 1841229"/>
                <a:gd name="connsiteX49" fmla="*/ 736579 w 1719242"/>
                <a:gd name="connsiteY49" fmla="*/ 1266554 h 1841229"/>
                <a:gd name="connsiteX50" fmla="*/ 731817 w 1719242"/>
                <a:gd name="connsiteY50" fmla="*/ 1271317 h 1841229"/>
                <a:gd name="connsiteX51" fmla="*/ 723879 w 1719242"/>
                <a:gd name="connsiteY51" fmla="*/ 1272904 h 1841229"/>
                <a:gd name="connsiteX52" fmla="*/ 717529 w 1719242"/>
                <a:gd name="connsiteY52" fmla="*/ 1269729 h 1841229"/>
                <a:gd name="connsiteX53" fmla="*/ 709592 w 1719242"/>
                <a:gd name="connsiteY53" fmla="*/ 1263379 h 1841229"/>
                <a:gd name="connsiteX54" fmla="*/ 688954 w 1719242"/>
                <a:gd name="connsiteY54" fmla="*/ 1247504 h 1841229"/>
                <a:gd name="connsiteX55" fmla="*/ 665142 w 1719242"/>
                <a:gd name="connsiteY55" fmla="*/ 1228454 h 1841229"/>
                <a:gd name="connsiteX56" fmla="*/ 650854 w 1719242"/>
                <a:gd name="connsiteY56" fmla="*/ 1217342 h 1841229"/>
                <a:gd name="connsiteX57" fmla="*/ 636567 w 1719242"/>
                <a:gd name="connsiteY57" fmla="*/ 1207816 h 1841229"/>
                <a:gd name="connsiteX58" fmla="*/ 622279 w 1719242"/>
                <a:gd name="connsiteY58" fmla="*/ 1201466 h 1841229"/>
                <a:gd name="connsiteX59" fmla="*/ 606404 w 1719242"/>
                <a:gd name="connsiteY59" fmla="*/ 1198291 h 1841229"/>
                <a:gd name="connsiteX60" fmla="*/ 588942 w 1719242"/>
                <a:gd name="connsiteY60" fmla="*/ 1195116 h 1841229"/>
                <a:gd name="connsiteX61" fmla="*/ 573067 w 1719242"/>
                <a:gd name="connsiteY61" fmla="*/ 1198291 h 1841229"/>
                <a:gd name="connsiteX62" fmla="*/ 565129 w 1719242"/>
                <a:gd name="connsiteY62" fmla="*/ 1199879 h 1841229"/>
                <a:gd name="connsiteX63" fmla="*/ 555604 w 1719242"/>
                <a:gd name="connsiteY63" fmla="*/ 1204641 h 1841229"/>
                <a:gd name="connsiteX64" fmla="*/ 546079 w 1719242"/>
                <a:gd name="connsiteY64" fmla="*/ 1207816 h 1841229"/>
                <a:gd name="connsiteX65" fmla="*/ 538142 w 1719242"/>
                <a:gd name="connsiteY65" fmla="*/ 1215754 h 1841229"/>
                <a:gd name="connsiteX66" fmla="*/ 520679 w 1719242"/>
                <a:gd name="connsiteY66" fmla="*/ 1230042 h 1841229"/>
                <a:gd name="connsiteX67" fmla="*/ 511154 w 1719242"/>
                <a:gd name="connsiteY67" fmla="*/ 1244329 h 1841229"/>
                <a:gd name="connsiteX68" fmla="*/ 501629 w 1719242"/>
                <a:gd name="connsiteY68" fmla="*/ 1261792 h 1841229"/>
                <a:gd name="connsiteX69" fmla="*/ 493692 w 1719242"/>
                <a:gd name="connsiteY69" fmla="*/ 1280842 h 1841229"/>
                <a:gd name="connsiteX70" fmla="*/ 492104 w 1719242"/>
                <a:gd name="connsiteY70" fmla="*/ 1299892 h 1841229"/>
                <a:gd name="connsiteX71" fmla="*/ 492104 w 1719242"/>
                <a:gd name="connsiteY71" fmla="*/ 1322117 h 1841229"/>
                <a:gd name="connsiteX72" fmla="*/ 493692 w 1719242"/>
                <a:gd name="connsiteY72" fmla="*/ 1341167 h 1841229"/>
                <a:gd name="connsiteX73" fmla="*/ 500042 w 1719242"/>
                <a:gd name="connsiteY73" fmla="*/ 1364979 h 1841229"/>
                <a:gd name="connsiteX74" fmla="*/ 506392 w 1719242"/>
                <a:gd name="connsiteY74" fmla="*/ 1385617 h 1841229"/>
                <a:gd name="connsiteX75" fmla="*/ 515917 w 1719242"/>
                <a:gd name="connsiteY75" fmla="*/ 1409429 h 1841229"/>
                <a:gd name="connsiteX76" fmla="*/ 528617 w 1719242"/>
                <a:gd name="connsiteY76" fmla="*/ 1433242 h 1841229"/>
                <a:gd name="connsiteX77" fmla="*/ 541317 w 1719242"/>
                <a:gd name="connsiteY77" fmla="*/ 1455467 h 1841229"/>
                <a:gd name="connsiteX78" fmla="*/ 557192 w 1719242"/>
                <a:gd name="connsiteY78" fmla="*/ 1479279 h 1841229"/>
                <a:gd name="connsiteX79" fmla="*/ 574654 w 1719242"/>
                <a:gd name="connsiteY79" fmla="*/ 1503092 h 1841229"/>
                <a:gd name="connsiteX80" fmla="*/ 595292 w 1719242"/>
                <a:gd name="connsiteY80" fmla="*/ 1523729 h 1841229"/>
                <a:gd name="connsiteX81" fmla="*/ 614342 w 1719242"/>
                <a:gd name="connsiteY81" fmla="*/ 1545954 h 1841229"/>
                <a:gd name="connsiteX82" fmla="*/ 627042 w 1719242"/>
                <a:gd name="connsiteY82" fmla="*/ 1560242 h 1841229"/>
                <a:gd name="connsiteX83" fmla="*/ 636567 w 1719242"/>
                <a:gd name="connsiteY83" fmla="*/ 1571354 h 1841229"/>
                <a:gd name="connsiteX84" fmla="*/ 642917 w 1719242"/>
                <a:gd name="connsiteY84" fmla="*/ 1584054 h 1841229"/>
                <a:gd name="connsiteX85" fmla="*/ 650854 w 1719242"/>
                <a:gd name="connsiteY85" fmla="*/ 1596754 h 1841229"/>
                <a:gd name="connsiteX86" fmla="*/ 655617 w 1719242"/>
                <a:gd name="connsiteY86" fmla="*/ 1612629 h 1841229"/>
                <a:gd name="connsiteX87" fmla="*/ 658792 w 1719242"/>
                <a:gd name="connsiteY87" fmla="*/ 1626917 h 1841229"/>
                <a:gd name="connsiteX88" fmla="*/ 661967 w 1719242"/>
                <a:gd name="connsiteY88" fmla="*/ 1642792 h 1841229"/>
                <a:gd name="connsiteX89" fmla="*/ 658792 w 1719242"/>
                <a:gd name="connsiteY89" fmla="*/ 1658667 h 1841229"/>
                <a:gd name="connsiteX90" fmla="*/ 661967 w 1719242"/>
                <a:gd name="connsiteY90" fmla="*/ 1674542 h 1841229"/>
                <a:gd name="connsiteX91" fmla="*/ 663554 w 1719242"/>
                <a:gd name="connsiteY91" fmla="*/ 1709467 h 1841229"/>
                <a:gd name="connsiteX92" fmla="*/ 661967 w 1719242"/>
                <a:gd name="connsiteY92" fmla="*/ 1733279 h 1841229"/>
                <a:gd name="connsiteX93" fmla="*/ 657204 w 1719242"/>
                <a:gd name="connsiteY93" fmla="*/ 1761854 h 1841229"/>
                <a:gd name="connsiteX94" fmla="*/ 652442 w 1719242"/>
                <a:gd name="connsiteY94" fmla="*/ 1796779 h 1841229"/>
                <a:gd name="connsiteX95" fmla="*/ 639742 w 1719242"/>
                <a:gd name="connsiteY95" fmla="*/ 1841229 h 1841229"/>
                <a:gd name="connsiteX96" fmla="*/ 587354 w 1719242"/>
                <a:gd name="connsiteY96" fmla="*/ 1803129 h 1841229"/>
                <a:gd name="connsiteX97" fmla="*/ 542904 w 1719242"/>
                <a:gd name="connsiteY97" fmla="*/ 1768204 h 1841229"/>
                <a:gd name="connsiteX98" fmla="*/ 490517 w 1719242"/>
                <a:gd name="connsiteY98" fmla="*/ 1725342 h 1841229"/>
                <a:gd name="connsiteX99" fmla="*/ 433367 w 1719242"/>
                <a:gd name="connsiteY99" fmla="*/ 1672954 h 1841229"/>
                <a:gd name="connsiteX100" fmla="*/ 404792 w 1719242"/>
                <a:gd name="connsiteY100" fmla="*/ 1644379 h 1841229"/>
                <a:gd name="connsiteX101" fmla="*/ 374629 w 1719242"/>
                <a:gd name="connsiteY101" fmla="*/ 1614217 h 1841229"/>
                <a:gd name="connsiteX102" fmla="*/ 344467 w 1719242"/>
                <a:gd name="connsiteY102" fmla="*/ 1582467 h 1841229"/>
                <a:gd name="connsiteX103" fmla="*/ 315892 w 1719242"/>
                <a:gd name="connsiteY103" fmla="*/ 1547542 h 1841229"/>
                <a:gd name="connsiteX104" fmla="*/ 288904 w 1719242"/>
                <a:gd name="connsiteY104" fmla="*/ 1512617 h 1841229"/>
                <a:gd name="connsiteX105" fmla="*/ 261917 w 1719242"/>
                <a:gd name="connsiteY105" fmla="*/ 1472929 h 1841229"/>
                <a:gd name="connsiteX106" fmla="*/ 239692 w 1719242"/>
                <a:gd name="connsiteY106" fmla="*/ 1433242 h 1841229"/>
                <a:gd name="connsiteX107" fmla="*/ 217467 w 1719242"/>
                <a:gd name="connsiteY107" fmla="*/ 1391967 h 1841229"/>
                <a:gd name="connsiteX108" fmla="*/ 198417 w 1719242"/>
                <a:gd name="connsiteY108" fmla="*/ 1349104 h 1841229"/>
                <a:gd name="connsiteX109" fmla="*/ 180954 w 1719242"/>
                <a:gd name="connsiteY109" fmla="*/ 1303067 h 1841229"/>
                <a:gd name="connsiteX110" fmla="*/ 169842 w 1719242"/>
                <a:gd name="connsiteY110" fmla="*/ 1257029 h 1841229"/>
                <a:gd name="connsiteX111" fmla="*/ 158729 w 1719242"/>
                <a:gd name="connsiteY111" fmla="*/ 1207816 h 1841229"/>
                <a:gd name="connsiteX112" fmla="*/ 158125 w 1719242"/>
                <a:gd name="connsiteY112" fmla="*/ 1199353 h 1841229"/>
                <a:gd name="connsiteX113" fmla="*/ 150362 w 1719242"/>
                <a:gd name="connsiteY113" fmla="*/ 1195140 h 1841229"/>
                <a:gd name="connsiteX114" fmla="*/ 0 w 1719242"/>
                <a:gd name="connsiteY114" fmla="*/ 912343 h 1841229"/>
                <a:gd name="connsiteX115" fmla="*/ 341041 w 1719242"/>
                <a:gd name="connsiteY115" fmla="*/ 571302 h 1841229"/>
                <a:gd name="connsiteX116" fmla="*/ 354648 w 1719242"/>
                <a:gd name="connsiteY116" fmla="*/ 572674 h 1841229"/>
                <a:gd name="connsiteX117" fmla="*/ 355579 w 1719242"/>
                <a:gd name="connsiteY117" fmla="*/ 552178 h 1841229"/>
                <a:gd name="connsiteX118" fmla="*/ 363517 w 1719242"/>
                <a:gd name="connsiteY118" fmla="*/ 520428 h 1841229"/>
                <a:gd name="connsiteX119" fmla="*/ 371454 w 1719242"/>
                <a:gd name="connsiteY119" fmla="*/ 490266 h 1841229"/>
                <a:gd name="connsiteX120" fmla="*/ 382567 w 1719242"/>
                <a:gd name="connsiteY120" fmla="*/ 461691 h 1841229"/>
                <a:gd name="connsiteX121" fmla="*/ 395267 w 1719242"/>
                <a:gd name="connsiteY121" fmla="*/ 433116 h 1841229"/>
                <a:gd name="connsiteX122" fmla="*/ 411142 w 1719242"/>
                <a:gd name="connsiteY122" fmla="*/ 406129 h 1841229"/>
                <a:gd name="connsiteX123" fmla="*/ 430192 w 1719242"/>
                <a:gd name="connsiteY123" fmla="*/ 380728 h 1841229"/>
                <a:gd name="connsiteX124" fmla="*/ 449242 w 1719242"/>
                <a:gd name="connsiteY124" fmla="*/ 356916 h 1841229"/>
                <a:gd name="connsiteX125" fmla="*/ 469879 w 1719242"/>
                <a:gd name="connsiteY125" fmla="*/ 336278 h 1841229"/>
                <a:gd name="connsiteX126" fmla="*/ 492104 w 1719242"/>
                <a:gd name="connsiteY126" fmla="*/ 314053 h 1841229"/>
                <a:gd name="connsiteX127" fmla="*/ 515917 w 1719242"/>
                <a:gd name="connsiteY127" fmla="*/ 295003 h 1841229"/>
                <a:gd name="connsiteX128" fmla="*/ 541317 w 1719242"/>
                <a:gd name="connsiteY128" fmla="*/ 275953 h 1841229"/>
                <a:gd name="connsiteX129" fmla="*/ 568304 w 1719242"/>
                <a:gd name="connsiteY129" fmla="*/ 260078 h 1841229"/>
                <a:gd name="connsiteX130" fmla="*/ 595292 w 1719242"/>
                <a:gd name="connsiteY130" fmla="*/ 245791 h 1841229"/>
                <a:gd name="connsiteX131" fmla="*/ 622279 w 1719242"/>
                <a:gd name="connsiteY131" fmla="*/ 231503 h 1841229"/>
                <a:gd name="connsiteX132" fmla="*/ 650854 w 1719242"/>
                <a:gd name="connsiteY132" fmla="*/ 220391 h 1841229"/>
                <a:gd name="connsiteX133" fmla="*/ 679429 w 1719242"/>
                <a:gd name="connsiteY133" fmla="*/ 209278 h 1841229"/>
                <a:gd name="connsiteX134" fmla="*/ 708004 w 1719242"/>
                <a:gd name="connsiteY134" fmla="*/ 201341 h 1841229"/>
                <a:gd name="connsiteX135" fmla="*/ 734992 w 1719242"/>
                <a:gd name="connsiteY135" fmla="*/ 194991 h 1841229"/>
                <a:gd name="connsiteX136" fmla="*/ 763567 w 1719242"/>
                <a:gd name="connsiteY136" fmla="*/ 190228 h 1841229"/>
                <a:gd name="connsiteX137" fmla="*/ 792142 w 1719242"/>
                <a:gd name="connsiteY137" fmla="*/ 187053 h 1841229"/>
                <a:gd name="connsiteX138" fmla="*/ 820717 w 1719242"/>
                <a:gd name="connsiteY138" fmla="*/ 182291 h 1841229"/>
                <a:gd name="connsiteX139" fmla="*/ 847704 w 1719242"/>
                <a:gd name="connsiteY139" fmla="*/ 182291 h 1841229"/>
                <a:gd name="connsiteX140" fmla="*/ 873104 w 1719242"/>
                <a:gd name="connsiteY140" fmla="*/ 183878 h 1841229"/>
                <a:gd name="connsiteX141" fmla="*/ 898504 w 1719242"/>
                <a:gd name="connsiteY141" fmla="*/ 188641 h 1841229"/>
                <a:gd name="connsiteX142" fmla="*/ 923904 w 1719242"/>
                <a:gd name="connsiteY142" fmla="*/ 191816 h 1841229"/>
                <a:gd name="connsiteX143" fmla="*/ 947717 w 1719242"/>
                <a:gd name="connsiteY143" fmla="*/ 199753 h 1841229"/>
                <a:gd name="connsiteX144" fmla="*/ 968354 w 1719242"/>
                <a:gd name="connsiteY144" fmla="*/ 206103 h 1841229"/>
                <a:gd name="connsiteX145" fmla="*/ 988992 w 1719242"/>
                <a:gd name="connsiteY145" fmla="*/ 217216 h 1841229"/>
                <a:gd name="connsiteX146" fmla="*/ 1006454 w 1719242"/>
                <a:gd name="connsiteY146" fmla="*/ 228328 h 1841229"/>
                <a:gd name="connsiteX147" fmla="*/ 1042009 w 1719242"/>
                <a:gd name="connsiteY147" fmla="*/ 251516 h 1841229"/>
                <a:gd name="connsiteX148" fmla="*/ 1055427 w 1719242"/>
                <a:gd name="connsiteY148" fmla="*/ 208292 h 1841229"/>
                <a:gd name="connsiteX149" fmla="*/ 1369667 w 1719242"/>
                <a:gd name="connsiteY149" fmla="*/ 0 h 184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719242" h="1841229">
                  <a:moveTo>
                    <a:pt x="1369667" y="0"/>
                  </a:moveTo>
                  <a:cubicBezTo>
                    <a:pt x="1558019" y="0"/>
                    <a:pt x="1710708" y="152689"/>
                    <a:pt x="1710708" y="341041"/>
                  </a:cubicBezTo>
                  <a:lnTo>
                    <a:pt x="1708073" y="367178"/>
                  </a:lnTo>
                  <a:lnTo>
                    <a:pt x="1712892" y="385491"/>
                  </a:lnTo>
                  <a:lnTo>
                    <a:pt x="1717655" y="415653"/>
                  </a:lnTo>
                  <a:lnTo>
                    <a:pt x="1719242" y="448991"/>
                  </a:lnTo>
                  <a:lnTo>
                    <a:pt x="1719242" y="479153"/>
                  </a:lnTo>
                  <a:lnTo>
                    <a:pt x="1714479" y="510903"/>
                  </a:lnTo>
                  <a:lnTo>
                    <a:pt x="1706542" y="544241"/>
                  </a:lnTo>
                  <a:lnTo>
                    <a:pt x="1701779" y="560116"/>
                  </a:lnTo>
                  <a:lnTo>
                    <a:pt x="1693842" y="575991"/>
                  </a:lnTo>
                  <a:lnTo>
                    <a:pt x="1685905" y="590279"/>
                  </a:lnTo>
                  <a:lnTo>
                    <a:pt x="1676379" y="606154"/>
                  </a:lnTo>
                  <a:lnTo>
                    <a:pt x="1665267" y="620441"/>
                  </a:lnTo>
                  <a:lnTo>
                    <a:pt x="1652567" y="634729"/>
                  </a:lnTo>
                  <a:lnTo>
                    <a:pt x="1638279" y="650604"/>
                  </a:lnTo>
                  <a:lnTo>
                    <a:pt x="1623992" y="664891"/>
                  </a:lnTo>
                  <a:lnTo>
                    <a:pt x="1608117" y="679179"/>
                  </a:lnTo>
                  <a:lnTo>
                    <a:pt x="1589067" y="691879"/>
                  </a:lnTo>
                  <a:lnTo>
                    <a:pt x="1568429" y="702991"/>
                  </a:lnTo>
                  <a:lnTo>
                    <a:pt x="1546205" y="715691"/>
                  </a:lnTo>
                  <a:lnTo>
                    <a:pt x="1523979" y="728391"/>
                  </a:lnTo>
                  <a:lnTo>
                    <a:pt x="1496992" y="739504"/>
                  </a:lnTo>
                  <a:lnTo>
                    <a:pt x="1470004" y="750616"/>
                  </a:lnTo>
                  <a:lnTo>
                    <a:pt x="1441429" y="761729"/>
                  </a:lnTo>
                  <a:lnTo>
                    <a:pt x="1408092" y="769666"/>
                  </a:lnTo>
                  <a:lnTo>
                    <a:pt x="1376342" y="779191"/>
                  </a:lnTo>
                  <a:lnTo>
                    <a:pt x="1339829" y="788716"/>
                  </a:lnTo>
                  <a:lnTo>
                    <a:pt x="1300142" y="795066"/>
                  </a:lnTo>
                  <a:lnTo>
                    <a:pt x="1262042" y="801416"/>
                  </a:lnTo>
                  <a:lnTo>
                    <a:pt x="1217592" y="806179"/>
                  </a:lnTo>
                  <a:lnTo>
                    <a:pt x="1173142" y="810941"/>
                  </a:lnTo>
                  <a:lnTo>
                    <a:pt x="1127104" y="815704"/>
                  </a:lnTo>
                  <a:lnTo>
                    <a:pt x="1076304" y="818879"/>
                  </a:lnTo>
                  <a:lnTo>
                    <a:pt x="1023917" y="820466"/>
                  </a:lnTo>
                  <a:lnTo>
                    <a:pt x="911204" y="822054"/>
                  </a:lnTo>
                  <a:lnTo>
                    <a:pt x="788967" y="818879"/>
                  </a:lnTo>
                  <a:lnTo>
                    <a:pt x="795317" y="879204"/>
                  </a:lnTo>
                  <a:lnTo>
                    <a:pt x="801667" y="934766"/>
                  </a:lnTo>
                  <a:lnTo>
                    <a:pt x="804842" y="990329"/>
                  </a:lnTo>
                  <a:lnTo>
                    <a:pt x="804842" y="1015729"/>
                  </a:lnTo>
                  <a:lnTo>
                    <a:pt x="803254" y="1042716"/>
                  </a:lnTo>
                  <a:lnTo>
                    <a:pt x="801667" y="1069704"/>
                  </a:lnTo>
                  <a:lnTo>
                    <a:pt x="798492" y="1096691"/>
                  </a:lnTo>
                  <a:lnTo>
                    <a:pt x="792142" y="1123679"/>
                  </a:lnTo>
                  <a:lnTo>
                    <a:pt x="785792" y="1150666"/>
                  </a:lnTo>
                  <a:lnTo>
                    <a:pt x="776267" y="1177654"/>
                  </a:lnTo>
                  <a:lnTo>
                    <a:pt x="765154" y="1206229"/>
                  </a:lnTo>
                  <a:lnTo>
                    <a:pt x="750867" y="1234804"/>
                  </a:lnTo>
                  <a:lnTo>
                    <a:pt x="736579" y="1266554"/>
                  </a:lnTo>
                  <a:lnTo>
                    <a:pt x="731817" y="1271317"/>
                  </a:lnTo>
                  <a:lnTo>
                    <a:pt x="723879" y="1272904"/>
                  </a:lnTo>
                  <a:lnTo>
                    <a:pt x="717529" y="1269729"/>
                  </a:lnTo>
                  <a:lnTo>
                    <a:pt x="709592" y="1263379"/>
                  </a:lnTo>
                  <a:lnTo>
                    <a:pt x="688954" y="1247504"/>
                  </a:lnTo>
                  <a:lnTo>
                    <a:pt x="665142" y="1228454"/>
                  </a:lnTo>
                  <a:lnTo>
                    <a:pt x="650854" y="1217342"/>
                  </a:lnTo>
                  <a:lnTo>
                    <a:pt x="636567" y="1207816"/>
                  </a:lnTo>
                  <a:lnTo>
                    <a:pt x="622279" y="1201466"/>
                  </a:lnTo>
                  <a:lnTo>
                    <a:pt x="606404" y="1198291"/>
                  </a:lnTo>
                  <a:lnTo>
                    <a:pt x="588942" y="1195116"/>
                  </a:lnTo>
                  <a:lnTo>
                    <a:pt x="573067" y="1198291"/>
                  </a:lnTo>
                  <a:lnTo>
                    <a:pt x="565129" y="1199879"/>
                  </a:lnTo>
                  <a:lnTo>
                    <a:pt x="555604" y="1204641"/>
                  </a:lnTo>
                  <a:lnTo>
                    <a:pt x="546079" y="1207816"/>
                  </a:lnTo>
                  <a:lnTo>
                    <a:pt x="538142" y="1215754"/>
                  </a:lnTo>
                  <a:lnTo>
                    <a:pt x="520679" y="1230042"/>
                  </a:lnTo>
                  <a:lnTo>
                    <a:pt x="511154" y="1244329"/>
                  </a:lnTo>
                  <a:lnTo>
                    <a:pt x="501629" y="1261792"/>
                  </a:lnTo>
                  <a:lnTo>
                    <a:pt x="493692" y="1280842"/>
                  </a:lnTo>
                  <a:lnTo>
                    <a:pt x="492104" y="1299892"/>
                  </a:lnTo>
                  <a:lnTo>
                    <a:pt x="492104" y="1322117"/>
                  </a:lnTo>
                  <a:lnTo>
                    <a:pt x="493692" y="1341167"/>
                  </a:lnTo>
                  <a:lnTo>
                    <a:pt x="500042" y="1364979"/>
                  </a:lnTo>
                  <a:lnTo>
                    <a:pt x="506392" y="1385617"/>
                  </a:lnTo>
                  <a:lnTo>
                    <a:pt x="515917" y="1409429"/>
                  </a:lnTo>
                  <a:lnTo>
                    <a:pt x="528617" y="1433242"/>
                  </a:lnTo>
                  <a:lnTo>
                    <a:pt x="541317" y="1455467"/>
                  </a:lnTo>
                  <a:lnTo>
                    <a:pt x="557192" y="1479279"/>
                  </a:lnTo>
                  <a:lnTo>
                    <a:pt x="574654" y="1503092"/>
                  </a:lnTo>
                  <a:lnTo>
                    <a:pt x="595292" y="1523729"/>
                  </a:lnTo>
                  <a:lnTo>
                    <a:pt x="614342" y="1545954"/>
                  </a:lnTo>
                  <a:lnTo>
                    <a:pt x="627042" y="1560242"/>
                  </a:lnTo>
                  <a:lnTo>
                    <a:pt x="636567" y="1571354"/>
                  </a:lnTo>
                  <a:lnTo>
                    <a:pt x="642917" y="1584054"/>
                  </a:lnTo>
                  <a:lnTo>
                    <a:pt x="650854" y="1596754"/>
                  </a:lnTo>
                  <a:lnTo>
                    <a:pt x="655617" y="1612629"/>
                  </a:lnTo>
                  <a:lnTo>
                    <a:pt x="658792" y="1626917"/>
                  </a:lnTo>
                  <a:lnTo>
                    <a:pt x="661967" y="1642792"/>
                  </a:lnTo>
                  <a:lnTo>
                    <a:pt x="658792" y="1658667"/>
                  </a:lnTo>
                  <a:lnTo>
                    <a:pt x="661967" y="1674542"/>
                  </a:lnTo>
                  <a:lnTo>
                    <a:pt x="663554" y="1709467"/>
                  </a:lnTo>
                  <a:lnTo>
                    <a:pt x="661967" y="1733279"/>
                  </a:lnTo>
                  <a:lnTo>
                    <a:pt x="657204" y="1761854"/>
                  </a:lnTo>
                  <a:lnTo>
                    <a:pt x="652442" y="1796779"/>
                  </a:lnTo>
                  <a:lnTo>
                    <a:pt x="639742" y="1841229"/>
                  </a:lnTo>
                  <a:lnTo>
                    <a:pt x="587354" y="1803129"/>
                  </a:lnTo>
                  <a:lnTo>
                    <a:pt x="542904" y="1768204"/>
                  </a:lnTo>
                  <a:lnTo>
                    <a:pt x="490517" y="1725342"/>
                  </a:lnTo>
                  <a:lnTo>
                    <a:pt x="433367" y="1672954"/>
                  </a:lnTo>
                  <a:lnTo>
                    <a:pt x="404792" y="1644379"/>
                  </a:lnTo>
                  <a:lnTo>
                    <a:pt x="374629" y="1614217"/>
                  </a:lnTo>
                  <a:lnTo>
                    <a:pt x="344467" y="1582467"/>
                  </a:lnTo>
                  <a:lnTo>
                    <a:pt x="315892" y="1547542"/>
                  </a:lnTo>
                  <a:lnTo>
                    <a:pt x="288904" y="1512617"/>
                  </a:lnTo>
                  <a:lnTo>
                    <a:pt x="261917" y="1472929"/>
                  </a:lnTo>
                  <a:lnTo>
                    <a:pt x="239692" y="1433242"/>
                  </a:lnTo>
                  <a:lnTo>
                    <a:pt x="217467" y="1391967"/>
                  </a:lnTo>
                  <a:lnTo>
                    <a:pt x="198417" y="1349104"/>
                  </a:lnTo>
                  <a:lnTo>
                    <a:pt x="180954" y="1303067"/>
                  </a:lnTo>
                  <a:lnTo>
                    <a:pt x="169842" y="1257029"/>
                  </a:lnTo>
                  <a:lnTo>
                    <a:pt x="158729" y="1207816"/>
                  </a:lnTo>
                  <a:lnTo>
                    <a:pt x="158125" y="1199353"/>
                  </a:lnTo>
                  <a:lnTo>
                    <a:pt x="150362" y="1195140"/>
                  </a:lnTo>
                  <a:cubicBezTo>
                    <a:pt x="59644" y="1133852"/>
                    <a:pt x="0" y="1030063"/>
                    <a:pt x="0" y="912343"/>
                  </a:cubicBezTo>
                  <a:cubicBezTo>
                    <a:pt x="0" y="723991"/>
                    <a:pt x="152689" y="571302"/>
                    <a:pt x="341041" y="571302"/>
                  </a:cubicBezTo>
                  <a:lnTo>
                    <a:pt x="354648" y="572674"/>
                  </a:lnTo>
                  <a:lnTo>
                    <a:pt x="355579" y="552178"/>
                  </a:lnTo>
                  <a:lnTo>
                    <a:pt x="363517" y="520428"/>
                  </a:lnTo>
                  <a:lnTo>
                    <a:pt x="371454" y="490266"/>
                  </a:lnTo>
                  <a:lnTo>
                    <a:pt x="382567" y="461691"/>
                  </a:lnTo>
                  <a:lnTo>
                    <a:pt x="395267" y="433116"/>
                  </a:lnTo>
                  <a:lnTo>
                    <a:pt x="411142" y="406129"/>
                  </a:lnTo>
                  <a:lnTo>
                    <a:pt x="430192" y="380728"/>
                  </a:lnTo>
                  <a:lnTo>
                    <a:pt x="449242" y="356916"/>
                  </a:lnTo>
                  <a:lnTo>
                    <a:pt x="469879" y="336278"/>
                  </a:lnTo>
                  <a:lnTo>
                    <a:pt x="492104" y="314053"/>
                  </a:lnTo>
                  <a:lnTo>
                    <a:pt x="515917" y="295003"/>
                  </a:lnTo>
                  <a:lnTo>
                    <a:pt x="541317" y="275953"/>
                  </a:lnTo>
                  <a:lnTo>
                    <a:pt x="568304" y="260078"/>
                  </a:lnTo>
                  <a:lnTo>
                    <a:pt x="595292" y="245791"/>
                  </a:lnTo>
                  <a:lnTo>
                    <a:pt x="622279" y="231503"/>
                  </a:lnTo>
                  <a:lnTo>
                    <a:pt x="650854" y="220391"/>
                  </a:lnTo>
                  <a:lnTo>
                    <a:pt x="679429" y="209278"/>
                  </a:lnTo>
                  <a:lnTo>
                    <a:pt x="708004" y="201341"/>
                  </a:lnTo>
                  <a:lnTo>
                    <a:pt x="734992" y="194991"/>
                  </a:lnTo>
                  <a:lnTo>
                    <a:pt x="763567" y="190228"/>
                  </a:lnTo>
                  <a:lnTo>
                    <a:pt x="792142" y="187053"/>
                  </a:lnTo>
                  <a:lnTo>
                    <a:pt x="820717" y="182291"/>
                  </a:lnTo>
                  <a:lnTo>
                    <a:pt x="847704" y="182291"/>
                  </a:lnTo>
                  <a:lnTo>
                    <a:pt x="873104" y="183878"/>
                  </a:lnTo>
                  <a:lnTo>
                    <a:pt x="898504" y="188641"/>
                  </a:lnTo>
                  <a:lnTo>
                    <a:pt x="923904" y="191816"/>
                  </a:lnTo>
                  <a:lnTo>
                    <a:pt x="947717" y="199753"/>
                  </a:lnTo>
                  <a:lnTo>
                    <a:pt x="968354" y="206103"/>
                  </a:lnTo>
                  <a:lnTo>
                    <a:pt x="988992" y="217216"/>
                  </a:lnTo>
                  <a:lnTo>
                    <a:pt x="1006454" y="228328"/>
                  </a:lnTo>
                  <a:lnTo>
                    <a:pt x="1042009" y="251516"/>
                  </a:lnTo>
                  <a:lnTo>
                    <a:pt x="1055427" y="208292"/>
                  </a:lnTo>
                  <a:cubicBezTo>
                    <a:pt x="1107199" y="85888"/>
                    <a:pt x="1228403" y="0"/>
                    <a:pt x="1369667"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sp>
        <p:nvSpPr>
          <p:cNvPr id="107" name="Shape 210"/>
          <p:cNvSpPr/>
          <p:nvPr/>
        </p:nvSpPr>
        <p:spPr>
          <a:xfrm>
            <a:off x="4010266" y="2295586"/>
            <a:ext cx="198332" cy="198333"/>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2400">
              <a:cs typeface="+mn-ea"/>
              <a:sym typeface="+mn-lt"/>
            </a:endParaRPr>
          </a:p>
        </p:txBody>
      </p:sp>
      <p:sp>
        <p:nvSpPr>
          <p:cNvPr id="108" name="TextBox 253"/>
          <p:cNvSpPr txBox="1"/>
          <p:nvPr/>
        </p:nvSpPr>
        <p:spPr>
          <a:xfrm>
            <a:off x="4461088" y="2683934"/>
            <a:ext cx="6140873" cy="468207"/>
          </a:xfrm>
          <a:prstGeom prst="rect">
            <a:avLst/>
          </a:prstGeom>
          <a:noFill/>
        </p:spPr>
        <p:txBody>
          <a:bodyPr wrap="square" lIns="0" tIns="0" rIns="0" bIns="0" rtlCol="0"/>
          <a:lstStyle/>
          <a:p>
            <a:pPr fontAlgn="auto">
              <a:lnSpc>
                <a:spcPct val="100000"/>
              </a:lnSpc>
            </a:pPr>
            <a:r>
              <a:rPr lang="zh-CN" altLang="en-US" sz="1865">
                <a:latin typeface="微软雅黑" panose="020B0503020204020204" pitchFamily="34" charset="-122"/>
                <a:ea typeface="微软雅黑" panose="020B0503020204020204" pitchFamily="34" charset="-122"/>
                <a:cs typeface="微软雅黑" panose="020B0503020204020204" pitchFamily="34" charset="-122"/>
                <a:sym typeface="+mn-ea"/>
              </a:rPr>
              <a:t>赌场属于投机的地方，而且大部分赌场的保密工作非常到位，查不出来换了多少筹码。</a:t>
            </a:r>
            <a:endParaRPr lang="zh-CN" altLang="en-US" sz="186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9" name="Rectangle 254"/>
          <p:cNvSpPr/>
          <p:nvPr/>
        </p:nvSpPr>
        <p:spPr>
          <a:xfrm>
            <a:off x="4461288" y="2280821"/>
            <a:ext cx="1543451" cy="279824"/>
          </a:xfrm>
          <a:prstGeom prst="rect">
            <a:avLst/>
          </a:prstGeom>
        </p:spPr>
        <p:txBody>
          <a:bodyPr wrap="square" lIns="0" tIns="0" rIns="0" bIns="0"/>
          <a:lstStyle/>
          <a:p>
            <a:r>
              <a:rPr lang="zh-CN" altLang="en-US" sz="2135" b="1">
                <a:latin typeface="微软雅黑" panose="020B0503020204020204" pitchFamily="34" charset="-122"/>
                <a:ea typeface="微软雅黑" panose="020B0503020204020204" pitchFamily="34" charset="-122"/>
                <a:sym typeface="+mn-ea"/>
              </a:rPr>
              <a:t>赌场</a:t>
            </a:r>
            <a:endParaRPr lang="zh-CN" altLang="en-US" sz="2135" b="1" dirty="0">
              <a:latin typeface="微软雅黑" panose="020B0503020204020204" pitchFamily="34" charset="-122"/>
              <a:ea typeface="微软雅黑" panose="020B0503020204020204" pitchFamily="34" charset="-122"/>
              <a:cs typeface="+mn-ea"/>
              <a:sym typeface="+mn-ea"/>
            </a:endParaRPr>
          </a:p>
        </p:txBody>
      </p:sp>
      <p:sp>
        <p:nvSpPr>
          <p:cNvPr id="110" name="矩形 109"/>
          <p:cNvSpPr/>
          <p:nvPr/>
        </p:nvSpPr>
        <p:spPr>
          <a:xfrm>
            <a:off x="1159934" y="1421554"/>
            <a:ext cx="10796693" cy="472565"/>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r>
              <a:rPr lang="zh-CN" altLang="en-US" sz="1865"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洗钱的就是把不合理的收入变成在外人看来是光明正大获得的合理收入</a:t>
            </a:r>
          </a:p>
        </p:txBody>
      </p:sp>
      <p:sp>
        <p:nvSpPr>
          <p:cNvPr id="111" name="Shape 210"/>
          <p:cNvSpPr/>
          <p:nvPr/>
        </p:nvSpPr>
        <p:spPr>
          <a:xfrm>
            <a:off x="4010266" y="3430119"/>
            <a:ext cx="198332" cy="198333"/>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2400">
              <a:cs typeface="+mn-ea"/>
              <a:sym typeface="+mn-lt"/>
            </a:endParaRPr>
          </a:p>
        </p:txBody>
      </p:sp>
      <p:sp>
        <p:nvSpPr>
          <p:cNvPr id="112" name="TextBox 253"/>
          <p:cNvSpPr txBox="1"/>
          <p:nvPr/>
        </p:nvSpPr>
        <p:spPr>
          <a:xfrm>
            <a:off x="4461088" y="3848101"/>
            <a:ext cx="6140873" cy="1074420"/>
          </a:xfrm>
          <a:prstGeom prst="rect">
            <a:avLst/>
          </a:prstGeom>
          <a:noFill/>
        </p:spPr>
        <p:txBody>
          <a:bodyPr wrap="square" lIns="0" tIns="0" rIns="0" bIns="0" rtlCol="0"/>
          <a:lstStyle/>
          <a:p>
            <a:pPr fontAlgn="auto">
              <a:lnSpc>
                <a:spcPct val="100000"/>
              </a:lnSpc>
            </a:pPr>
            <a:r>
              <a:rPr lang="zh-CN" altLang="en-US" sz="1865">
                <a:latin typeface="微软雅黑" panose="020B0503020204020204" pitchFamily="34" charset="-122"/>
                <a:ea typeface="微软雅黑" panose="020B0503020204020204" pitchFamily="34" charset="-122"/>
                <a:cs typeface="微软雅黑" panose="020B0503020204020204" pitchFamily="34" charset="-122"/>
                <a:sym typeface="+mn-ea"/>
              </a:rPr>
              <a:t>早年台湾黑社会经常使用的手段，拍一部非常粗糙的电影，比如说自己投资</a:t>
            </a:r>
            <a:r>
              <a:rPr lang="en-US" altLang="zh-CN" sz="1865">
                <a:latin typeface="微软雅黑" panose="020B0503020204020204" pitchFamily="34" charset="-122"/>
                <a:ea typeface="微软雅黑" panose="020B0503020204020204" pitchFamily="34" charset="-122"/>
                <a:cs typeface="微软雅黑" panose="020B0503020204020204" pitchFamily="34" charset="-122"/>
                <a:sym typeface="+mn-ea"/>
              </a:rPr>
              <a:t>200</a:t>
            </a:r>
            <a:r>
              <a:rPr lang="zh-CN" altLang="en-US" sz="1865">
                <a:latin typeface="微软雅黑" panose="020B0503020204020204" pitchFamily="34" charset="-122"/>
                <a:ea typeface="微软雅黑" panose="020B0503020204020204" pitchFamily="34" charset="-122"/>
                <a:cs typeface="微软雅黑" panose="020B0503020204020204" pitchFamily="34" charset="-122"/>
                <a:sym typeface="+mn-ea"/>
              </a:rPr>
              <a:t>万拍电影。然后票房什么的全部自己花钱买（用不法收入），然后宣称自己赚了</a:t>
            </a:r>
            <a:r>
              <a:rPr lang="en-US" altLang="zh-CN" sz="1865">
                <a:latin typeface="微软雅黑" panose="020B0503020204020204" pitchFamily="34" charset="-122"/>
                <a:ea typeface="微软雅黑" panose="020B0503020204020204" pitchFamily="34" charset="-122"/>
                <a:cs typeface="微软雅黑" panose="020B0503020204020204" pitchFamily="34" charset="-122"/>
                <a:sym typeface="+mn-ea"/>
              </a:rPr>
              <a:t>2000</a:t>
            </a:r>
            <a:r>
              <a:rPr lang="zh-CN" altLang="en-US" sz="1865">
                <a:latin typeface="微软雅黑" panose="020B0503020204020204" pitchFamily="34" charset="-122"/>
                <a:ea typeface="微软雅黑" panose="020B0503020204020204" pitchFamily="34" charset="-122"/>
                <a:cs typeface="微软雅黑" panose="020B0503020204020204" pitchFamily="34" charset="-122"/>
                <a:sym typeface="+mn-ea"/>
              </a:rPr>
              <a:t>万，缴一部分税，这笔钱也就变成了合法所获。</a:t>
            </a:r>
            <a:endParaRPr lang="zh-CN" altLang="en-US" sz="186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3" name="Rectangle 254"/>
          <p:cNvSpPr/>
          <p:nvPr/>
        </p:nvSpPr>
        <p:spPr>
          <a:xfrm>
            <a:off x="4461288" y="3415355"/>
            <a:ext cx="1543451" cy="279824"/>
          </a:xfrm>
          <a:prstGeom prst="rect">
            <a:avLst/>
          </a:prstGeom>
        </p:spPr>
        <p:txBody>
          <a:bodyPr wrap="square" lIns="0" tIns="0" rIns="0" bIns="0"/>
          <a:lstStyle/>
          <a:p>
            <a:r>
              <a:rPr lang="zh-CN" altLang="en-US" sz="2135" b="1" dirty="0">
                <a:latin typeface="微软雅黑" panose="020B0503020204020204" pitchFamily="34" charset="-122"/>
                <a:ea typeface="微软雅黑" panose="020B0503020204020204" pitchFamily="34" charset="-122"/>
                <a:cs typeface="+mn-ea"/>
                <a:sym typeface="+mn-ea"/>
              </a:rPr>
              <a:t>拍电影</a:t>
            </a:r>
          </a:p>
        </p:txBody>
      </p:sp>
      <p:sp>
        <p:nvSpPr>
          <p:cNvPr id="116" name="Shape 210"/>
          <p:cNvSpPr/>
          <p:nvPr/>
        </p:nvSpPr>
        <p:spPr>
          <a:xfrm>
            <a:off x="4010266" y="5175099"/>
            <a:ext cx="198332" cy="198333"/>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2400">
              <a:cs typeface="+mn-ea"/>
              <a:sym typeface="+mn-lt"/>
            </a:endParaRPr>
          </a:p>
        </p:txBody>
      </p:sp>
      <p:sp>
        <p:nvSpPr>
          <p:cNvPr id="117" name="TextBox 253"/>
          <p:cNvSpPr txBox="1"/>
          <p:nvPr/>
        </p:nvSpPr>
        <p:spPr>
          <a:xfrm>
            <a:off x="4461088" y="5479627"/>
            <a:ext cx="6140873" cy="729827"/>
          </a:xfrm>
          <a:prstGeom prst="rect">
            <a:avLst/>
          </a:prstGeom>
          <a:noFill/>
        </p:spPr>
        <p:txBody>
          <a:bodyPr wrap="square" lIns="0" tIns="0" rIns="0" bIns="0" rtlCol="0"/>
          <a:lstStyle/>
          <a:p>
            <a:pPr fontAlgn="auto">
              <a:lnSpc>
                <a:spcPct val="100000"/>
              </a:lnSpc>
            </a:pPr>
            <a:r>
              <a:rPr lang="zh-CN" altLang="en-US" sz="1865">
                <a:latin typeface="微软雅黑" panose="020B0503020204020204" pitchFamily="34" charset="-122"/>
                <a:ea typeface="微软雅黑" panose="020B0503020204020204" pitchFamily="34" charset="-122"/>
                <a:cs typeface="微软雅黑" panose="020B0503020204020204" pitchFamily="34" charset="-122"/>
                <a:sym typeface="+mn-ea"/>
              </a:rPr>
              <a:t>早些年官员常用的洗钱手段，自导自演买卖古董，把非法收入变成卖古董的收入。</a:t>
            </a:r>
          </a:p>
        </p:txBody>
      </p:sp>
      <p:sp>
        <p:nvSpPr>
          <p:cNvPr id="118" name="Rectangle 254"/>
          <p:cNvSpPr/>
          <p:nvPr/>
        </p:nvSpPr>
        <p:spPr>
          <a:xfrm>
            <a:off x="4461288" y="5160335"/>
            <a:ext cx="1543451" cy="279824"/>
          </a:xfrm>
          <a:prstGeom prst="rect">
            <a:avLst/>
          </a:prstGeom>
        </p:spPr>
        <p:txBody>
          <a:bodyPr wrap="square" lIns="0" tIns="0" rIns="0" bIns="0"/>
          <a:lstStyle/>
          <a:p>
            <a:r>
              <a:rPr lang="zh-CN" altLang="en-US" sz="2135" b="1" dirty="0">
                <a:latin typeface="微软雅黑" panose="020B0503020204020204" pitchFamily="34" charset="-122"/>
                <a:ea typeface="微软雅黑" panose="020B0503020204020204" pitchFamily="34" charset="-122"/>
                <a:cs typeface="+mn-ea"/>
                <a:sym typeface="+mn-ea"/>
              </a:rPr>
              <a:t>卖古董</a:t>
            </a:r>
          </a:p>
        </p:txBody>
      </p:sp>
      <p:sp>
        <p:nvSpPr>
          <p:cNvPr id="120" name="云形 119"/>
          <p:cNvSpPr/>
          <p:nvPr/>
        </p:nvSpPr>
        <p:spPr>
          <a:xfrm>
            <a:off x="5648114" y="3271521"/>
            <a:ext cx="1373293" cy="5765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1" name="Rectangle 254"/>
          <p:cNvSpPr/>
          <p:nvPr/>
        </p:nvSpPr>
        <p:spPr>
          <a:xfrm>
            <a:off x="6004561" y="3389207"/>
            <a:ext cx="1016847" cy="280247"/>
          </a:xfrm>
          <a:prstGeom prst="rect">
            <a:avLst/>
          </a:prstGeom>
        </p:spPr>
        <p:txBody>
          <a:bodyPr wrap="square" lIns="0" tIns="0" rIns="0" bIns="0"/>
          <a:lstStyle/>
          <a:p>
            <a:r>
              <a:rPr lang="zh-CN" altLang="en-US" sz="2135" b="1">
                <a:solidFill>
                  <a:schemeClr val="bg1"/>
                </a:solidFill>
                <a:latin typeface="微软雅黑" panose="020B0503020204020204" pitchFamily="34" charset="-122"/>
                <a:ea typeface="微软雅黑" panose="020B0503020204020204" pitchFamily="34" charset="-122"/>
                <a:sym typeface="+mn-ea"/>
              </a:rPr>
              <a:t>拍综艺</a:t>
            </a:r>
          </a:p>
        </p:txBody>
      </p:sp>
      <p:sp>
        <p:nvSpPr>
          <p:cNvPr id="2" name="Title 1"/>
          <p:cNvSpPr txBox="1"/>
          <p:nvPr/>
        </p:nvSpPr>
        <p:spPr>
          <a:xfrm>
            <a:off x="813646" y="295229"/>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艺人经纪存在的审计风险</a:t>
            </a:r>
            <a:r>
              <a:rPr lang="en-US" altLang="zh-CN" sz="2400" dirty="0">
                <a:solidFill>
                  <a:schemeClr val="tx1">
                    <a:lumMod val="65000"/>
                    <a:lumOff val="35000"/>
                  </a:schemeClr>
                </a:solidFill>
                <a:latin typeface="+mn-lt"/>
                <a:ea typeface="+mn-ea"/>
                <a:cs typeface="+mn-ea"/>
                <a:sym typeface="+mn-lt"/>
              </a:rPr>
              <a:t>——</a:t>
            </a:r>
            <a:r>
              <a:rPr lang="zh-CN" altLang="en-US" sz="2400" dirty="0">
                <a:solidFill>
                  <a:schemeClr val="tx1">
                    <a:lumMod val="65000"/>
                    <a:lumOff val="35000"/>
                  </a:schemeClr>
                </a:solidFill>
                <a:latin typeface="+mn-lt"/>
                <a:ea typeface="+mn-ea"/>
                <a:cs typeface="+mn-ea"/>
                <a:sym typeface="+mn-lt"/>
              </a:rPr>
              <a:t>大胆猜想，小心求证</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1609898" y="3045013"/>
            <a:ext cx="9574668" cy="995016"/>
          </a:xfrm>
          <a:prstGeom prst="rect">
            <a:avLst/>
          </a:prstGeom>
          <a:noFill/>
        </p:spPr>
        <p:txBody>
          <a:bodyPr wrap="square" rtlCol="0">
            <a:spAutoFit/>
          </a:bodyPr>
          <a:lstStyle/>
          <a:p>
            <a:endParaRPr lang="en-US" altLang="zh-CN" sz="2135" dirty="0"/>
          </a:p>
          <a:p>
            <a:endParaRPr lang="zh-CN" altLang="zh-CN"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80163" y="1063445"/>
            <a:ext cx="9693181" cy="4958152"/>
          </a:xfrm>
          <a:prstGeom prst="rect">
            <a:avLst/>
          </a:prstGeom>
          <a:noFill/>
        </p:spPr>
        <p:txBody>
          <a:bodyPr wrap="square" rtlCol="0">
            <a:spAutoFit/>
          </a:bodyPr>
          <a:lstStyle/>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）前去怀疑为空壳公司的公司所在地</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实地观察</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其是否存在，是否有业务</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怀疑为空壳公司的公司法人代表公司设立的原因及公司业务情况</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）假装顾客在怀疑为空壳公司的公司</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下单</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购买相关商品或服务</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）询问了解洗钱业务的</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专家</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，如</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吴老师</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这样的</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）与公司</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治理层的孩子</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建立亲密关系，询问其父母前往澳门的情况等</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）拜托</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私家侦探</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侦查治理层及管理层的行踪</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）向</a:t>
            </a:r>
            <a:r>
              <a:rPr lang="en-US" altLang="zh-CN" sz="2135" b="1" dirty="0" err="1">
                <a:solidFill>
                  <a:schemeClr val="tx1">
                    <a:lumMod val="75000"/>
                    <a:lumOff val="25000"/>
                  </a:schemeClr>
                </a:solidFill>
                <a:latin typeface="微软雅黑" panose="020B0503020204020204" pitchFamily="34" charset="-122"/>
                <a:ea typeface="微软雅黑" panose="020B0503020204020204" pitchFamily="34" charset="-122"/>
              </a:rPr>
              <a:t>bilibili</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审计组</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借测谎仪，对灿星治理层及管理层对空壳公司的用途等回答进行分析</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检查</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艺人相关合同，并进行分析；寻找是否有</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隐藏合同</a:t>
            </a:r>
            <a:endParaRPr lang="en-US" altLang="zh-CN" sz="2135"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9</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）向</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娱乐圈的朋友</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询问相关合同情况以及是否了解内情</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Title 1"/>
          <p:cNvSpPr txBox="1"/>
          <p:nvPr/>
        </p:nvSpPr>
        <p:spPr>
          <a:xfrm>
            <a:off x="815413" y="144137"/>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艺人经纪审计风险的应对措施</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081613" y="1296836"/>
            <a:ext cx="2400267" cy="5419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65000"/>
                    <a:lumOff val="35000"/>
                  </a:schemeClr>
                </a:solidFill>
                <a:latin typeface="+mn-lt"/>
                <a:ea typeface="+mn-ea"/>
                <a:cs typeface="+mn-ea"/>
                <a:sym typeface="+mn-lt"/>
              </a:rPr>
              <a:t>舞弊三角分析：</a:t>
            </a:r>
            <a:endParaRPr lang="en-GB" altLang="zh-CN" sz="2400" dirty="0">
              <a:solidFill>
                <a:schemeClr val="tx1">
                  <a:lumMod val="65000"/>
                  <a:lumOff val="35000"/>
                </a:schemeClr>
              </a:solidFill>
              <a:latin typeface="+mn-lt"/>
              <a:ea typeface="+mn-ea"/>
              <a:cs typeface="+mn-ea"/>
              <a:sym typeface="+mn-lt"/>
            </a:endParaRPr>
          </a:p>
        </p:txBody>
      </p:sp>
      <p:sp>
        <p:nvSpPr>
          <p:cNvPr id="5" name="等腰三角形 4"/>
          <p:cNvSpPr/>
          <p:nvPr/>
        </p:nvSpPr>
        <p:spPr>
          <a:xfrm>
            <a:off x="3983765" y="1700808"/>
            <a:ext cx="4608512" cy="3456384"/>
          </a:xfrm>
          <a:prstGeom prst="triangle">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7" name="直接连接符 6"/>
          <p:cNvCxnSpPr>
            <a:stCxn id="5" idx="0"/>
          </p:cNvCxnSpPr>
          <p:nvPr/>
        </p:nvCxnSpPr>
        <p:spPr>
          <a:xfrm>
            <a:off x="6288021" y="1700809"/>
            <a:ext cx="0" cy="2077129"/>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p:cNvCxnSpPr>
            <a:endCxn id="5" idx="2"/>
          </p:cNvCxnSpPr>
          <p:nvPr/>
        </p:nvCxnSpPr>
        <p:spPr>
          <a:xfrm flipH="1">
            <a:off x="3983765" y="3777938"/>
            <a:ext cx="2304256" cy="1379255"/>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a:endCxn id="5" idx="4"/>
          </p:cNvCxnSpPr>
          <p:nvPr/>
        </p:nvCxnSpPr>
        <p:spPr>
          <a:xfrm>
            <a:off x="6298765" y="3777938"/>
            <a:ext cx="2293513" cy="1379255"/>
          </a:xfrm>
          <a:prstGeom prst="line">
            <a:avLst/>
          </a:prstGeom>
          <a:ln w="12700"/>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5306083" y="3162385"/>
            <a:ext cx="960107" cy="584775"/>
          </a:xfrm>
          <a:prstGeom prst="rect">
            <a:avLst/>
          </a:prstGeom>
          <a:noFill/>
        </p:spPr>
        <p:txBody>
          <a:bodyPr wrap="square" rtlCol="0">
            <a:spAutoFit/>
          </a:bodyPr>
          <a:lstStyle/>
          <a:p>
            <a:r>
              <a:rPr lang="zh-CN" altLang="en-US" sz="1600" dirty="0">
                <a:solidFill>
                  <a:schemeClr val="tx1">
                    <a:lumMod val="65000"/>
                    <a:lumOff val="35000"/>
                  </a:schemeClr>
                </a:solidFill>
                <a:cs typeface="+mn-ea"/>
                <a:sym typeface="+mn-lt"/>
              </a:rPr>
              <a:t>动机或压力</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480043" y="3162384"/>
            <a:ext cx="960107" cy="338554"/>
          </a:xfrm>
          <a:prstGeom prst="rect">
            <a:avLst/>
          </a:prstGeom>
          <a:noFill/>
        </p:spPr>
        <p:txBody>
          <a:bodyPr wrap="square" rtlCol="0">
            <a:spAutoFit/>
          </a:bodyPr>
          <a:lstStyle/>
          <a:p>
            <a:r>
              <a:rPr lang="zh-CN" altLang="en-US" sz="1600" dirty="0">
                <a:solidFill>
                  <a:schemeClr val="tx1">
                    <a:lumMod val="65000"/>
                    <a:lumOff val="35000"/>
                  </a:schemeClr>
                </a:solidFill>
                <a:cs typeface="+mn-ea"/>
                <a:sym typeface="+mn-lt"/>
              </a:rPr>
              <a:t>机会</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903979" y="4356974"/>
            <a:ext cx="960107" cy="584775"/>
          </a:xfrm>
          <a:prstGeom prst="rect">
            <a:avLst/>
          </a:prstGeom>
          <a:noFill/>
        </p:spPr>
        <p:txBody>
          <a:bodyPr wrap="square" rtlCol="0">
            <a:spAutoFit/>
          </a:bodyPr>
          <a:lstStyle/>
          <a:p>
            <a:r>
              <a:rPr lang="zh-CN" altLang="en-US" sz="1600" dirty="0">
                <a:solidFill>
                  <a:schemeClr val="tx1">
                    <a:lumMod val="65000"/>
                    <a:lumOff val="35000"/>
                  </a:schemeClr>
                </a:solidFill>
                <a:cs typeface="+mn-ea"/>
                <a:sym typeface="+mn-lt"/>
              </a:rPr>
              <a:t>态度或借口</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48866" y="1976835"/>
            <a:ext cx="4235385" cy="2348656"/>
          </a:xfrm>
          <a:prstGeom prst="rect">
            <a:avLst/>
          </a:prstGeom>
          <a:noFill/>
        </p:spPr>
        <p:txBody>
          <a:bodyPr wrap="square" rtlCol="0">
            <a:spAutoFit/>
          </a:bodyPr>
          <a:lstStyle/>
          <a:p>
            <a:r>
              <a:rPr lang="zh-CN" altLang="en-US" sz="1335" dirty="0"/>
              <a:t>利润下降，市场竞争激烈，产品过时，网综崛起带来的挑战，商业模式不成熟。</a:t>
            </a:r>
            <a:endParaRPr lang="en-US" altLang="zh-CN" sz="1335" dirty="0"/>
          </a:p>
          <a:p>
            <a:endParaRPr lang="en-US" altLang="zh-CN" sz="1335" dirty="0"/>
          </a:p>
          <a:p>
            <a:r>
              <a:rPr lang="zh-CN" altLang="en-US" sz="1335" dirty="0"/>
              <a:t>异常的盈利能力，毛利率相比同行业可比公司比较高</a:t>
            </a:r>
            <a:endParaRPr lang="en-US" altLang="zh-CN" sz="1335" dirty="0"/>
          </a:p>
          <a:p>
            <a:endParaRPr lang="zh-CN" altLang="en-US" sz="1335" dirty="0"/>
          </a:p>
          <a:p>
            <a:r>
              <a:rPr lang="zh-CN" altLang="en-US" sz="1335" dirty="0"/>
              <a:t>对上市融资的渴望。</a:t>
            </a:r>
            <a:endParaRPr lang="en-US" altLang="zh-CN" sz="1335" dirty="0"/>
          </a:p>
          <a:p>
            <a:r>
              <a:rPr lang="zh-CN" altLang="en-US" sz="1335" dirty="0"/>
              <a:t>上市是田明加入星空传媒时就有的心愿。</a:t>
            </a:r>
            <a:r>
              <a:rPr lang="en-US" altLang="zh-CN" sz="1335" dirty="0"/>
              <a:t>2011</a:t>
            </a:r>
            <a:r>
              <a:rPr lang="zh-CN" altLang="en-US" sz="1335" dirty="0"/>
              <a:t>年，在灿星文化的第一次会议上，田明对追随多年的伙伴宣布：“我们是要把这个公司做到上市的！”</a:t>
            </a:r>
            <a:r>
              <a:rPr lang="en-US" altLang="zh-CN" sz="1335" dirty="0"/>
              <a:t>2014</a:t>
            </a:r>
            <a:r>
              <a:rPr lang="zh-CN" altLang="en-US" sz="1335" dirty="0"/>
              <a:t>年曾打算跟随其母公司星空华文传媒赴港上市，由于母公司组织架构调整失败。</a:t>
            </a:r>
            <a:endParaRPr lang="en-US" altLang="zh-CN" sz="1335" dirty="0"/>
          </a:p>
        </p:txBody>
      </p:sp>
      <p:sp>
        <p:nvSpPr>
          <p:cNvPr id="19" name="文本框 18"/>
          <p:cNvSpPr txBox="1"/>
          <p:nvPr/>
        </p:nvSpPr>
        <p:spPr>
          <a:xfrm>
            <a:off x="7115028" y="2587869"/>
            <a:ext cx="2208245" cy="1528175"/>
          </a:xfrm>
          <a:prstGeom prst="rect">
            <a:avLst/>
          </a:prstGeom>
          <a:noFill/>
        </p:spPr>
        <p:txBody>
          <a:bodyPr wrap="square" rtlCol="0">
            <a:spAutoFit/>
          </a:bodyPr>
          <a:lstStyle/>
          <a:p>
            <a:r>
              <a:rPr lang="zh-CN" altLang="en-US" sz="1335" dirty="0"/>
              <a:t>股权、董事更替频繁</a:t>
            </a:r>
            <a:endParaRPr lang="en-US" altLang="zh-CN" sz="1335" dirty="0"/>
          </a:p>
          <a:p>
            <a:endParaRPr lang="en-US" altLang="zh-CN" sz="1335" dirty="0"/>
          </a:p>
          <a:p>
            <a:r>
              <a:rPr lang="zh-CN" altLang="en-US" sz="1335" dirty="0"/>
              <a:t>股权架构、股东持股复杂</a:t>
            </a:r>
            <a:endParaRPr lang="en-US" altLang="zh-CN" sz="1335" dirty="0"/>
          </a:p>
          <a:p>
            <a:endParaRPr lang="en-US" altLang="zh-CN" sz="1335" dirty="0"/>
          </a:p>
          <a:p>
            <a:r>
              <a:rPr lang="zh-CN" altLang="en-US" sz="1335" dirty="0"/>
              <a:t>巨额分红</a:t>
            </a:r>
            <a:endParaRPr lang="en-US" altLang="zh-CN" sz="1335" dirty="0"/>
          </a:p>
          <a:p>
            <a:endParaRPr lang="en-US" altLang="zh-CN" sz="1335" dirty="0"/>
          </a:p>
          <a:p>
            <a:r>
              <a:rPr lang="zh-CN" altLang="en-US" sz="1335" dirty="0"/>
              <a:t>田明理念与话语权大</a:t>
            </a:r>
            <a:endParaRPr lang="en-US" altLang="zh-CN" sz="1335" dirty="0"/>
          </a:p>
        </p:txBody>
      </p:sp>
      <p:sp>
        <p:nvSpPr>
          <p:cNvPr id="20" name="文本框 19"/>
          <p:cNvSpPr txBox="1"/>
          <p:nvPr/>
        </p:nvSpPr>
        <p:spPr>
          <a:xfrm>
            <a:off x="3287688" y="5398345"/>
            <a:ext cx="6384709" cy="912814"/>
          </a:xfrm>
          <a:prstGeom prst="rect">
            <a:avLst/>
          </a:prstGeom>
          <a:noFill/>
        </p:spPr>
        <p:txBody>
          <a:bodyPr wrap="square" rtlCol="0">
            <a:spAutoFit/>
          </a:bodyPr>
          <a:lstStyle/>
          <a:p>
            <a:r>
              <a:rPr lang="zh-CN" altLang="en-US" sz="1335" dirty="0"/>
              <a:t>违规诉讼情况：综艺抄袭问题、综艺音乐使用起诉问题，裁判文书高达</a:t>
            </a:r>
            <a:r>
              <a:rPr lang="en-US" altLang="zh-CN" sz="1335" dirty="0"/>
              <a:t>7000</a:t>
            </a:r>
            <a:r>
              <a:rPr lang="zh-CN" altLang="en-US" sz="1335" dirty="0"/>
              <a:t>多起。</a:t>
            </a:r>
            <a:endParaRPr lang="en-US" altLang="zh-CN" sz="1335" dirty="0"/>
          </a:p>
          <a:p>
            <a:endParaRPr lang="en-US" altLang="zh-CN" sz="1335" dirty="0"/>
          </a:p>
          <a:p>
            <a:r>
              <a:rPr lang="en-US" altLang="zh-CN" sz="1335" dirty="0"/>
              <a:t>《</a:t>
            </a:r>
            <a:r>
              <a:rPr lang="zh-CN" altLang="en-US" sz="1335" dirty="0"/>
              <a:t>中国好声音</a:t>
            </a:r>
            <a:r>
              <a:rPr lang="en-US" altLang="zh-CN" sz="1335" dirty="0"/>
              <a:t>》</a:t>
            </a:r>
            <a:r>
              <a:rPr lang="zh-CN" altLang="en-US" sz="1335" dirty="0"/>
              <a:t>事件之后，又因综艺版权问题被</a:t>
            </a:r>
            <a:r>
              <a:rPr lang="en-US" altLang="zh-CN" sz="1335" dirty="0"/>
              <a:t>MBC</a:t>
            </a:r>
            <a:r>
              <a:rPr lang="zh-CN" altLang="en-US" sz="1335" dirty="0"/>
              <a:t>起诉，计算应付版费、分成，违约金及滞纳金总和，灿星需支付的费用约在</a:t>
            </a:r>
            <a:r>
              <a:rPr lang="en-US" altLang="zh-CN" sz="1335" dirty="0"/>
              <a:t>2</a:t>
            </a:r>
            <a:r>
              <a:rPr lang="zh-CN" altLang="en-US" sz="1335" dirty="0"/>
              <a:t>亿元人民币左右。</a:t>
            </a:r>
          </a:p>
        </p:txBody>
      </p:sp>
      <p:sp>
        <p:nvSpPr>
          <p:cNvPr id="13" name="Title 1"/>
          <p:cNvSpPr txBox="1"/>
          <p:nvPr/>
        </p:nvSpPr>
        <p:spPr>
          <a:xfrm>
            <a:off x="1120214" y="220248"/>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舞弊</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03 </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用户因素</a:t>
            </a:r>
          </a:p>
        </p:txBody>
      </p:sp>
      <p:graphicFrame>
        <p:nvGraphicFramePr>
          <p:cNvPr id="5" name="表格 4"/>
          <p:cNvGraphicFramePr>
            <a:graphicFrameLocks noGrp="1"/>
          </p:cNvGraphicFramePr>
          <p:nvPr>
            <p:custDataLst>
              <p:tags r:id="rId1"/>
            </p:custDataLst>
          </p:nvPr>
        </p:nvGraphicFramePr>
        <p:xfrm>
          <a:off x="461697" y="2756334"/>
          <a:ext cx="5513075" cy="2764536"/>
        </p:xfrm>
        <a:graphic>
          <a:graphicData uri="http://schemas.openxmlformats.org/drawingml/2006/table">
            <a:tbl>
              <a:tblPr firstRow="1" bandRow="1">
                <a:tableStyleId>{5C22544A-7EE6-4342-B048-85BDC9FD1C3A}</a:tableStyleId>
              </a:tblPr>
              <a:tblGrid>
                <a:gridCol w="754412">
                  <a:extLst>
                    <a:ext uri="{9D8B030D-6E8A-4147-A177-3AD203B41FA5}">
                      <a16:colId xmlns:a16="http://schemas.microsoft.com/office/drawing/2014/main" val="20000"/>
                    </a:ext>
                  </a:extLst>
                </a:gridCol>
                <a:gridCol w="1281172">
                  <a:extLst>
                    <a:ext uri="{9D8B030D-6E8A-4147-A177-3AD203B41FA5}">
                      <a16:colId xmlns:a16="http://schemas.microsoft.com/office/drawing/2014/main" val="20001"/>
                    </a:ext>
                  </a:extLst>
                </a:gridCol>
                <a:gridCol w="1794164">
                  <a:extLst>
                    <a:ext uri="{9D8B030D-6E8A-4147-A177-3AD203B41FA5}">
                      <a16:colId xmlns:a16="http://schemas.microsoft.com/office/drawing/2014/main" val="20002"/>
                    </a:ext>
                  </a:extLst>
                </a:gridCol>
                <a:gridCol w="1683327">
                  <a:extLst>
                    <a:ext uri="{9D8B030D-6E8A-4147-A177-3AD203B41FA5}">
                      <a16:colId xmlns:a16="http://schemas.microsoft.com/office/drawing/2014/main" val="20003"/>
                    </a:ext>
                  </a:extLst>
                </a:gridCol>
              </a:tblGrid>
              <a:tr h="654088">
                <a:tc>
                  <a:txBody>
                    <a:bodyPr/>
                    <a:lstStyle/>
                    <a:p>
                      <a:pPr algn="ctr">
                        <a:lnSpc>
                          <a:spcPct val="150000"/>
                        </a:lnSpc>
                      </a:pPr>
                      <a:r>
                        <a:rPr lang="zh-CN" altLang="en-US" sz="1400" dirty="0"/>
                        <a:t>年份</a:t>
                      </a:r>
                    </a:p>
                  </a:txBody>
                  <a:tcPr/>
                </a:tc>
                <a:tc>
                  <a:txBody>
                    <a:bodyPr/>
                    <a:lstStyle/>
                    <a:p>
                      <a:pPr marL="0" marR="0" lvl="0" indent="0" algn="ctr" defTabSz="1219200" rtl="0" eaLnBrk="1" fontAlgn="auto" latinLnBrk="0" hangingPunct="1">
                        <a:lnSpc>
                          <a:spcPct val="150000"/>
                        </a:lnSpc>
                        <a:spcBef>
                          <a:spcPts val="0"/>
                        </a:spcBef>
                        <a:spcAft>
                          <a:spcPts val="0"/>
                        </a:spcAft>
                        <a:buClrTx/>
                        <a:buSzTx/>
                        <a:buFontTx/>
                        <a:buNone/>
                        <a:defRPr/>
                      </a:pPr>
                      <a:r>
                        <a:rPr lang="zh-CN" altLang="en-US" sz="1400" dirty="0"/>
                        <a:t>居民人均消费支出（元）</a:t>
                      </a:r>
                    </a:p>
                  </a:txBody>
                  <a:tcPr/>
                </a:tc>
                <a:tc>
                  <a:txBody>
                    <a:bodyPr/>
                    <a:lstStyle/>
                    <a:p>
                      <a:pPr marL="0" marR="0" lvl="0" indent="0" algn="ctr" defTabSz="1219200" rtl="0" eaLnBrk="1" fontAlgn="auto" latinLnBrk="0" hangingPunct="1">
                        <a:lnSpc>
                          <a:spcPct val="150000"/>
                        </a:lnSpc>
                        <a:spcBef>
                          <a:spcPts val="0"/>
                        </a:spcBef>
                        <a:spcAft>
                          <a:spcPts val="0"/>
                        </a:spcAft>
                        <a:buClrTx/>
                        <a:buSzTx/>
                        <a:buFontTx/>
                        <a:buNone/>
                        <a:defRPr/>
                      </a:pPr>
                      <a:r>
                        <a:rPr lang="zh-CN" altLang="en-US" sz="1400" dirty="0"/>
                        <a:t>居民人均教育文化娱乐消费支出（元）</a:t>
                      </a:r>
                    </a:p>
                  </a:txBody>
                  <a:tcPr/>
                </a:tc>
                <a:tc>
                  <a:txBody>
                    <a:bodyPr/>
                    <a:lstStyle/>
                    <a:p>
                      <a:pPr marL="0" marR="0" lvl="0" indent="0" algn="ctr" defTabSz="1219200" rtl="0" eaLnBrk="1" fontAlgn="auto" latinLnBrk="0" hangingPunct="1">
                        <a:lnSpc>
                          <a:spcPct val="150000"/>
                        </a:lnSpc>
                        <a:spcBef>
                          <a:spcPts val="0"/>
                        </a:spcBef>
                        <a:spcAft>
                          <a:spcPts val="0"/>
                        </a:spcAft>
                        <a:buClrTx/>
                        <a:buSzTx/>
                        <a:buFontTx/>
                        <a:buNone/>
                        <a:defRPr/>
                      </a:pPr>
                      <a:r>
                        <a:rPr lang="zh-CN" altLang="en-US" sz="1400" dirty="0"/>
                        <a:t>居民人均教育文化娱乐消费占比（</a:t>
                      </a:r>
                      <a:r>
                        <a:rPr lang="en-US" altLang="zh-CN" sz="1400" dirty="0"/>
                        <a:t>%</a:t>
                      </a:r>
                      <a:r>
                        <a:rPr lang="zh-CN" altLang="en-US" sz="1400" dirty="0"/>
                        <a:t>）</a:t>
                      </a:r>
                    </a:p>
                  </a:txBody>
                  <a:tcPr/>
                </a:tc>
                <a:extLst>
                  <a:ext uri="{0D108BD9-81ED-4DB2-BD59-A6C34878D82A}">
                    <a16:rowId xmlns:a16="http://schemas.microsoft.com/office/drawing/2014/main" val="10000"/>
                  </a:ext>
                </a:extLst>
              </a:tr>
              <a:tr h="370840">
                <a:tc>
                  <a:txBody>
                    <a:bodyPr/>
                    <a:lstStyle/>
                    <a:p>
                      <a:pPr algn="ctr">
                        <a:lnSpc>
                          <a:spcPct val="150000"/>
                        </a:lnSpc>
                      </a:pPr>
                      <a:endParaRPr lang="zh-CN" altLang="en-US" sz="1600" dirty="0"/>
                    </a:p>
                  </a:txBody>
                  <a:tcPr/>
                </a:tc>
                <a:tc>
                  <a:txBody>
                    <a:bodyPr/>
                    <a:lstStyle/>
                    <a:p>
                      <a:pPr algn="ctr">
                        <a:lnSpc>
                          <a:spcPct val="150000"/>
                        </a:lnSpc>
                      </a:pPr>
                      <a:r>
                        <a:rPr lang="zh-CN" altLang="en-US" sz="1600" dirty="0"/>
                        <a:t>（元）</a:t>
                      </a:r>
                    </a:p>
                  </a:txBody>
                  <a:tcPr/>
                </a:tc>
                <a:tc>
                  <a:txBody>
                    <a:bodyPr/>
                    <a:lstStyle/>
                    <a:p>
                      <a:pPr algn="ctr">
                        <a:lnSpc>
                          <a:spcPct val="150000"/>
                        </a:lnSpc>
                      </a:pPr>
                      <a:r>
                        <a:rPr lang="zh-CN" altLang="en-US" sz="1600" dirty="0"/>
                        <a:t>（元）</a:t>
                      </a:r>
                    </a:p>
                  </a:txBody>
                  <a:tcPr/>
                </a:tc>
                <a:tc>
                  <a:txBody>
                    <a:bodyPr/>
                    <a:lstStyle/>
                    <a:p>
                      <a:pPr algn="ctr">
                        <a:lnSpc>
                          <a:spcPct val="150000"/>
                        </a:lnSpc>
                      </a:pPr>
                      <a:r>
                        <a:rPr lang="zh-CN" altLang="en-US" sz="1600" dirty="0"/>
                        <a:t>（</a:t>
                      </a:r>
                      <a:r>
                        <a:rPr lang="en-US" altLang="zh-CN" sz="1600" dirty="0"/>
                        <a:t>%</a:t>
                      </a:r>
                      <a:r>
                        <a:rPr lang="zh-CN" altLang="en-US" sz="1600" dirty="0"/>
                        <a:t>）</a:t>
                      </a:r>
                    </a:p>
                  </a:txBody>
                  <a:tcPr/>
                </a:tc>
                <a:extLst>
                  <a:ext uri="{0D108BD9-81ED-4DB2-BD59-A6C34878D82A}">
                    <a16:rowId xmlns:a16="http://schemas.microsoft.com/office/drawing/2014/main" val="10001"/>
                  </a:ext>
                </a:extLst>
              </a:tr>
              <a:tr h="370840">
                <a:tc>
                  <a:txBody>
                    <a:bodyPr/>
                    <a:lstStyle/>
                    <a:p>
                      <a:pPr algn="ctr">
                        <a:lnSpc>
                          <a:spcPct val="150000"/>
                        </a:lnSpc>
                      </a:pPr>
                      <a:r>
                        <a:rPr lang="en-US" altLang="zh-CN" sz="1600" dirty="0"/>
                        <a:t>2015</a:t>
                      </a:r>
                      <a:endParaRPr lang="zh-CN" altLang="en-US" sz="1600" dirty="0"/>
                    </a:p>
                  </a:txBody>
                  <a:tcPr/>
                </a:tc>
                <a:tc>
                  <a:txBody>
                    <a:bodyPr/>
                    <a:lstStyle/>
                    <a:p>
                      <a:pPr algn="ctr">
                        <a:lnSpc>
                          <a:spcPct val="150000"/>
                        </a:lnSpc>
                      </a:pPr>
                      <a:r>
                        <a:rPr lang="en-US" altLang="zh-CN" sz="1600" dirty="0"/>
                        <a:t>15712</a:t>
                      </a:r>
                      <a:endParaRPr lang="zh-CN" altLang="en-US" sz="1600" dirty="0"/>
                    </a:p>
                  </a:txBody>
                  <a:tcPr/>
                </a:tc>
                <a:tc>
                  <a:txBody>
                    <a:bodyPr/>
                    <a:lstStyle/>
                    <a:p>
                      <a:pPr algn="ctr">
                        <a:lnSpc>
                          <a:spcPct val="150000"/>
                        </a:lnSpc>
                      </a:pPr>
                      <a:r>
                        <a:rPr lang="en-US" altLang="zh-CN" sz="1600" dirty="0"/>
                        <a:t>1722</a:t>
                      </a:r>
                      <a:endParaRPr lang="zh-CN" altLang="en-US" sz="1600" dirty="0"/>
                    </a:p>
                  </a:txBody>
                  <a:tcPr/>
                </a:tc>
                <a:tc>
                  <a:txBody>
                    <a:bodyPr/>
                    <a:lstStyle/>
                    <a:p>
                      <a:pPr algn="ctr">
                        <a:lnSpc>
                          <a:spcPct val="150000"/>
                        </a:lnSpc>
                      </a:pPr>
                      <a:r>
                        <a:rPr lang="en-US" altLang="zh-CN" sz="1600" dirty="0"/>
                        <a:t>10.96%</a:t>
                      </a:r>
                      <a:endParaRPr lang="zh-CN" altLang="en-US" sz="1600" dirty="0"/>
                    </a:p>
                  </a:txBody>
                  <a:tcPr/>
                </a:tc>
                <a:extLst>
                  <a:ext uri="{0D108BD9-81ED-4DB2-BD59-A6C34878D82A}">
                    <a16:rowId xmlns:a16="http://schemas.microsoft.com/office/drawing/2014/main" val="10002"/>
                  </a:ext>
                </a:extLst>
              </a:tr>
              <a:tr h="370840">
                <a:tc>
                  <a:txBody>
                    <a:bodyPr/>
                    <a:lstStyle/>
                    <a:p>
                      <a:pPr algn="ctr">
                        <a:lnSpc>
                          <a:spcPct val="150000"/>
                        </a:lnSpc>
                      </a:pPr>
                      <a:r>
                        <a:rPr lang="en-US" altLang="zh-CN" sz="1600" dirty="0"/>
                        <a:t>2016</a:t>
                      </a:r>
                      <a:endParaRPr lang="zh-CN" altLang="en-US" sz="1600" dirty="0"/>
                    </a:p>
                  </a:txBody>
                  <a:tcPr/>
                </a:tc>
                <a:tc>
                  <a:txBody>
                    <a:bodyPr/>
                    <a:lstStyle/>
                    <a:p>
                      <a:pPr algn="ctr">
                        <a:lnSpc>
                          <a:spcPct val="150000"/>
                        </a:lnSpc>
                      </a:pPr>
                      <a:r>
                        <a:rPr lang="en-US" altLang="zh-CN" sz="1600" dirty="0"/>
                        <a:t>17111</a:t>
                      </a:r>
                      <a:endParaRPr lang="zh-CN" altLang="en-US" sz="1600" dirty="0"/>
                    </a:p>
                  </a:txBody>
                  <a:tcPr/>
                </a:tc>
                <a:tc>
                  <a:txBody>
                    <a:bodyPr/>
                    <a:lstStyle/>
                    <a:p>
                      <a:pPr algn="ctr">
                        <a:lnSpc>
                          <a:spcPct val="150000"/>
                        </a:lnSpc>
                      </a:pPr>
                      <a:r>
                        <a:rPr lang="en-US" altLang="zh-CN" sz="1600" dirty="0"/>
                        <a:t>1914</a:t>
                      </a:r>
                      <a:endParaRPr lang="zh-CN" altLang="en-US" sz="1600" dirty="0"/>
                    </a:p>
                  </a:txBody>
                  <a:tcPr/>
                </a:tc>
                <a:tc>
                  <a:txBody>
                    <a:bodyPr/>
                    <a:lstStyle/>
                    <a:p>
                      <a:pPr algn="ctr">
                        <a:lnSpc>
                          <a:spcPct val="150000"/>
                        </a:lnSpc>
                      </a:pPr>
                      <a:r>
                        <a:rPr lang="en-US" altLang="zh-CN" sz="1600" dirty="0"/>
                        <a:t>11.19%</a:t>
                      </a:r>
                      <a:endParaRPr lang="zh-CN" altLang="en-US" sz="1600" dirty="0"/>
                    </a:p>
                  </a:txBody>
                  <a:tcPr/>
                </a:tc>
                <a:extLst>
                  <a:ext uri="{0D108BD9-81ED-4DB2-BD59-A6C34878D82A}">
                    <a16:rowId xmlns:a16="http://schemas.microsoft.com/office/drawing/2014/main" val="10003"/>
                  </a:ext>
                </a:extLst>
              </a:tr>
              <a:tr h="370840">
                <a:tc>
                  <a:txBody>
                    <a:bodyPr/>
                    <a:lstStyle/>
                    <a:p>
                      <a:pPr algn="ctr">
                        <a:lnSpc>
                          <a:spcPct val="150000"/>
                        </a:lnSpc>
                      </a:pPr>
                      <a:r>
                        <a:rPr lang="en-US" altLang="zh-CN" sz="1600" dirty="0"/>
                        <a:t>2017</a:t>
                      </a:r>
                      <a:endParaRPr lang="zh-CN" altLang="en-US" sz="1600" dirty="0"/>
                    </a:p>
                  </a:txBody>
                  <a:tcPr/>
                </a:tc>
                <a:tc>
                  <a:txBody>
                    <a:bodyPr/>
                    <a:lstStyle/>
                    <a:p>
                      <a:pPr algn="ctr">
                        <a:lnSpc>
                          <a:spcPct val="150000"/>
                        </a:lnSpc>
                      </a:pPr>
                      <a:r>
                        <a:rPr lang="en-US" altLang="zh-CN" sz="1600" dirty="0"/>
                        <a:t>18322</a:t>
                      </a:r>
                      <a:endParaRPr lang="zh-CN" altLang="en-US" sz="1600" dirty="0"/>
                    </a:p>
                  </a:txBody>
                  <a:tcPr/>
                </a:tc>
                <a:tc>
                  <a:txBody>
                    <a:bodyPr/>
                    <a:lstStyle/>
                    <a:p>
                      <a:pPr algn="ctr">
                        <a:lnSpc>
                          <a:spcPct val="150000"/>
                        </a:lnSpc>
                      </a:pPr>
                      <a:r>
                        <a:rPr lang="en-US" altLang="zh-CN" sz="1600" dirty="0"/>
                        <a:t>2086</a:t>
                      </a:r>
                      <a:endParaRPr lang="zh-CN" altLang="en-US" sz="1600" dirty="0"/>
                    </a:p>
                  </a:txBody>
                  <a:tcPr/>
                </a:tc>
                <a:tc>
                  <a:txBody>
                    <a:bodyPr/>
                    <a:lstStyle/>
                    <a:p>
                      <a:pPr algn="ctr">
                        <a:lnSpc>
                          <a:spcPct val="150000"/>
                        </a:lnSpc>
                      </a:pPr>
                      <a:r>
                        <a:rPr lang="en-US" altLang="zh-CN" sz="1600" dirty="0"/>
                        <a:t>11.39%</a:t>
                      </a:r>
                      <a:endParaRPr lang="zh-CN" altLang="en-US" sz="1600" dirty="0"/>
                    </a:p>
                  </a:txBody>
                  <a:tcPr/>
                </a:tc>
                <a:extLst>
                  <a:ext uri="{0D108BD9-81ED-4DB2-BD59-A6C34878D82A}">
                    <a16:rowId xmlns:a16="http://schemas.microsoft.com/office/drawing/2014/main" val="10004"/>
                  </a:ext>
                </a:extLst>
              </a:tr>
              <a:tr h="370840">
                <a:tc>
                  <a:txBody>
                    <a:bodyPr/>
                    <a:lstStyle/>
                    <a:p>
                      <a:pPr algn="ctr">
                        <a:lnSpc>
                          <a:spcPct val="150000"/>
                        </a:lnSpc>
                      </a:pPr>
                      <a:r>
                        <a:rPr lang="en-US" altLang="zh-CN" sz="1600" dirty="0"/>
                        <a:t>2018</a:t>
                      </a:r>
                      <a:endParaRPr lang="zh-CN" altLang="en-US" sz="1600" dirty="0"/>
                    </a:p>
                  </a:txBody>
                  <a:tcPr/>
                </a:tc>
                <a:tc>
                  <a:txBody>
                    <a:bodyPr/>
                    <a:lstStyle/>
                    <a:p>
                      <a:pPr algn="ctr">
                        <a:lnSpc>
                          <a:spcPct val="150000"/>
                        </a:lnSpc>
                      </a:pPr>
                      <a:r>
                        <a:rPr lang="en-US" altLang="zh-CN" sz="1600" dirty="0"/>
                        <a:t>19853</a:t>
                      </a:r>
                      <a:endParaRPr lang="zh-CN" altLang="en-US" sz="1600" dirty="0"/>
                    </a:p>
                  </a:txBody>
                  <a:tcPr/>
                </a:tc>
                <a:tc>
                  <a:txBody>
                    <a:bodyPr/>
                    <a:lstStyle/>
                    <a:p>
                      <a:pPr algn="ctr">
                        <a:lnSpc>
                          <a:spcPct val="150000"/>
                        </a:lnSpc>
                      </a:pPr>
                      <a:r>
                        <a:rPr lang="en-US" altLang="zh-CN" sz="1600" dirty="0"/>
                        <a:t>2226</a:t>
                      </a:r>
                      <a:endParaRPr lang="zh-CN" altLang="en-US" sz="1600" dirty="0"/>
                    </a:p>
                  </a:txBody>
                  <a:tcPr/>
                </a:tc>
                <a:tc>
                  <a:txBody>
                    <a:bodyPr/>
                    <a:lstStyle/>
                    <a:p>
                      <a:pPr algn="ctr">
                        <a:lnSpc>
                          <a:spcPct val="150000"/>
                        </a:lnSpc>
                      </a:pPr>
                      <a:r>
                        <a:rPr lang="en-US" altLang="zh-CN" sz="1600" dirty="0"/>
                        <a:t>11.21%</a:t>
                      </a:r>
                      <a:endParaRPr lang="zh-CN" altLang="en-US" sz="1600" dirty="0"/>
                    </a:p>
                  </a:txBody>
                  <a:tcPr/>
                </a:tc>
                <a:extLst>
                  <a:ext uri="{0D108BD9-81ED-4DB2-BD59-A6C34878D82A}">
                    <a16:rowId xmlns:a16="http://schemas.microsoft.com/office/drawing/2014/main" val="10005"/>
                  </a:ext>
                </a:extLst>
              </a:tr>
            </a:tbl>
          </a:graphicData>
        </a:graphic>
      </p:graphicFrame>
      <p:sp>
        <p:nvSpPr>
          <p:cNvPr id="6" name="文本框 5"/>
          <p:cNvSpPr txBox="1"/>
          <p:nvPr/>
        </p:nvSpPr>
        <p:spPr>
          <a:xfrm>
            <a:off x="815570" y="2242637"/>
            <a:ext cx="4781309"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2015-2018</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年中国居民人均教育文化娱乐消费支出及占比</a:t>
            </a:r>
          </a:p>
        </p:txBody>
      </p:sp>
      <p:graphicFrame>
        <p:nvGraphicFramePr>
          <p:cNvPr id="9" name="图表 8"/>
          <p:cNvGraphicFramePr/>
          <p:nvPr/>
        </p:nvGraphicFramePr>
        <p:xfrm>
          <a:off x="6096000" y="740161"/>
          <a:ext cx="6033357" cy="5894123"/>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8708994" y="4928898"/>
            <a:ext cx="798991" cy="276999"/>
          </a:xfrm>
          <a:prstGeom prst="rect">
            <a:avLst/>
          </a:prstGeom>
          <a:noFill/>
        </p:spPr>
        <p:txBody>
          <a:bodyPr wrap="square" rtlCol="0">
            <a:spAutoFit/>
          </a:bodyPr>
          <a:lstStyle/>
          <a:p>
            <a:r>
              <a:rPr lang="zh-CN" altLang="en-US" sz="1200" dirty="0">
                <a:solidFill>
                  <a:schemeClr val="bg2">
                    <a:lumMod val="50000"/>
                  </a:schemeClr>
                </a:solidFill>
                <a:latin typeface="微软雅黑" panose="020B0503020204020204" pitchFamily="34" charset="-122"/>
                <a:ea typeface="微软雅黑" panose="020B0503020204020204" pitchFamily="34" charset="-122"/>
              </a:rPr>
              <a:t>通讯聊天</a:t>
            </a:r>
          </a:p>
        </p:txBody>
      </p:sp>
      <p:sp>
        <p:nvSpPr>
          <p:cNvPr id="11" name="箭头: 下 10"/>
          <p:cNvSpPr/>
          <p:nvPr/>
        </p:nvSpPr>
        <p:spPr>
          <a:xfrm>
            <a:off x="9525740" y="4891596"/>
            <a:ext cx="106532" cy="452761"/>
          </a:xfrm>
          <a:prstGeom prst="downArrow">
            <a:avLst/>
          </a:prstGeom>
          <a:solidFill>
            <a:srgbClr val="324A7E"/>
          </a:solidFill>
          <a:ln>
            <a:solidFill>
              <a:srgbClr val="324A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50"/>
              </a:solidFill>
            </a:endParaRPr>
          </a:p>
        </p:txBody>
      </p:sp>
      <p:sp>
        <p:nvSpPr>
          <p:cNvPr id="17" name="文本框 16"/>
          <p:cNvSpPr txBox="1"/>
          <p:nvPr/>
        </p:nvSpPr>
        <p:spPr>
          <a:xfrm>
            <a:off x="419100" y="1570990"/>
            <a:ext cx="5676900" cy="418191"/>
          </a:xfrm>
          <a:prstGeom prst="rect">
            <a:avLst/>
          </a:prstGeom>
          <a:noFill/>
        </p:spPr>
        <p:txBody>
          <a:bodyPr wrap="square" rtlCol="0" anchor="t">
            <a:spAutoFit/>
          </a:bodyPr>
          <a:lstStyle/>
          <a:p>
            <a:pPr marL="342900" lvl="0" indent="-342900" defTabSz="457200">
              <a:lnSpc>
                <a:spcPct val="150000"/>
              </a:lnSpc>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用户精神消费需求增加，用户花费更多</a:t>
            </a:r>
            <a:r>
              <a:rPr lang="zh-CN" altLang="en-US" sz="1600" dirty="0">
                <a:latin typeface="微软雅黑" panose="020B0503020204020204" pitchFamily="34" charset="-122"/>
                <a:ea typeface="微软雅黑" panose="020B0503020204020204" pitchFamily="34" charset="-122"/>
                <a:sym typeface="+mn-ea"/>
              </a:rPr>
              <a:t>时间于观看视频。</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28192" y="1176042"/>
            <a:ext cx="3906078" cy="5419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65" dirty="0">
                <a:solidFill>
                  <a:schemeClr val="tx1">
                    <a:lumMod val="65000"/>
                    <a:lumOff val="35000"/>
                  </a:schemeClr>
                </a:solidFill>
                <a:latin typeface="+mn-lt"/>
                <a:ea typeface="+mn-ea"/>
                <a:cs typeface="+mn-ea"/>
                <a:sym typeface="+mn-lt"/>
              </a:rPr>
              <a:t>股权、董事更替频繁</a:t>
            </a:r>
            <a:r>
              <a:rPr lang="en-US" altLang="zh-CN" sz="1865" dirty="0">
                <a:solidFill>
                  <a:schemeClr val="tx1">
                    <a:lumMod val="65000"/>
                    <a:lumOff val="35000"/>
                  </a:schemeClr>
                </a:solidFill>
                <a:latin typeface="+mn-lt"/>
                <a:ea typeface="+mn-ea"/>
                <a:cs typeface="+mn-ea"/>
                <a:sym typeface="+mn-lt"/>
              </a:rPr>
              <a:t>&amp;</a:t>
            </a:r>
            <a:r>
              <a:rPr lang="zh-CN" altLang="en-US" sz="1865" dirty="0">
                <a:solidFill>
                  <a:schemeClr val="tx1">
                    <a:lumMod val="65000"/>
                    <a:lumOff val="35000"/>
                  </a:schemeClr>
                </a:solidFill>
                <a:latin typeface="+mn-lt"/>
                <a:ea typeface="+mn-ea"/>
                <a:cs typeface="+mn-ea"/>
                <a:sym typeface="+mn-lt"/>
              </a:rPr>
              <a:t>巨额分红：</a:t>
            </a:r>
          </a:p>
        </p:txBody>
      </p:sp>
      <p:sp>
        <p:nvSpPr>
          <p:cNvPr id="4" name="文本框 3"/>
          <p:cNvSpPr txBox="1"/>
          <p:nvPr/>
        </p:nvSpPr>
        <p:spPr>
          <a:xfrm>
            <a:off x="7971537" y="3172309"/>
            <a:ext cx="5202868" cy="297454"/>
          </a:xfrm>
          <a:prstGeom prst="rect">
            <a:avLst/>
          </a:prstGeom>
          <a:noFill/>
        </p:spPr>
        <p:txBody>
          <a:bodyPr wrap="square" rtlCol="0">
            <a:spAutoFit/>
          </a:bodyPr>
          <a:lstStyle/>
          <a:p>
            <a:r>
              <a:rPr lang="zh-CN" altLang="en-US" sz="1335" dirty="0"/>
              <a:t>黎瑞刚于</a:t>
            </a:r>
            <a:r>
              <a:rPr lang="en-US" altLang="zh-CN" sz="1335" dirty="0"/>
              <a:t>2018</a:t>
            </a:r>
            <a:r>
              <a:rPr lang="zh-CN" altLang="en-US" sz="1335" dirty="0"/>
              <a:t>年</a:t>
            </a:r>
            <a:r>
              <a:rPr lang="en-US" altLang="zh-CN" sz="1335" dirty="0"/>
              <a:t>3</a:t>
            </a:r>
            <a:r>
              <a:rPr lang="zh-CN" altLang="en-US" sz="1335" dirty="0"/>
              <a:t>月辞去公司董事长职务，田明接替</a:t>
            </a:r>
          </a:p>
        </p:txBody>
      </p:sp>
      <p:sp>
        <p:nvSpPr>
          <p:cNvPr id="5" name="下箭头 4"/>
          <p:cNvSpPr/>
          <p:nvPr/>
        </p:nvSpPr>
        <p:spPr>
          <a:xfrm>
            <a:off x="3365206" y="3006772"/>
            <a:ext cx="576064" cy="261016"/>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868929" y="2458355"/>
            <a:ext cx="6816757" cy="502573"/>
          </a:xfrm>
          <a:prstGeom prst="rect">
            <a:avLst/>
          </a:prstGeom>
          <a:noFill/>
        </p:spPr>
        <p:txBody>
          <a:bodyPr wrap="square" rtlCol="0">
            <a:spAutoFit/>
          </a:bodyPr>
          <a:lstStyle/>
          <a:p>
            <a:r>
              <a:rPr lang="en-US" altLang="zh-CN" sz="1335" dirty="0"/>
              <a:t>2017</a:t>
            </a:r>
            <a:r>
              <a:rPr lang="zh-CN" altLang="en-US" sz="1335" dirty="0"/>
              <a:t>年</a:t>
            </a:r>
            <a:r>
              <a:rPr lang="en-US" altLang="zh-CN" sz="1335" dirty="0"/>
              <a:t>12</a:t>
            </a:r>
            <a:r>
              <a:rPr lang="zh-CN" altLang="en-US" sz="1335" dirty="0"/>
              <a:t>月，灿星宣布完成首轮融资。宁波奥腾、宁波芳华、宁波丰财、汉富资本</a:t>
            </a:r>
            <a:r>
              <a:rPr lang="en-US" altLang="zh-CN" sz="1335" dirty="0"/>
              <a:t>4</a:t>
            </a:r>
            <a:r>
              <a:rPr lang="zh-CN" altLang="en-US" sz="1335" dirty="0"/>
              <a:t>家机构的投资者向灿星文化增资</a:t>
            </a:r>
            <a:r>
              <a:rPr lang="en-US" altLang="zh-CN" sz="1335" dirty="0"/>
              <a:t>8.5</a:t>
            </a:r>
            <a:r>
              <a:rPr lang="zh-CN" altLang="en-US" sz="1335" dirty="0"/>
              <a:t>亿元，获得灿星文化约</a:t>
            </a:r>
            <a:r>
              <a:rPr lang="en-US" altLang="zh-CN" sz="1335" dirty="0"/>
              <a:t>4.08%</a:t>
            </a:r>
            <a:r>
              <a:rPr lang="zh-CN" altLang="en-US" sz="1335" dirty="0"/>
              <a:t>的股份。</a:t>
            </a:r>
            <a:endParaRPr lang="en-US" altLang="zh-CN" sz="1335" dirty="0"/>
          </a:p>
        </p:txBody>
      </p:sp>
      <p:sp>
        <p:nvSpPr>
          <p:cNvPr id="7" name="下箭头 6"/>
          <p:cNvSpPr/>
          <p:nvPr/>
        </p:nvSpPr>
        <p:spPr>
          <a:xfrm>
            <a:off x="3397907" y="4153799"/>
            <a:ext cx="576064" cy="261016"/>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文本框 7"/>
          <p:cNvSpPr txBox="1"/>
          <p:nvPr/>
        </p:nvSpPr>
        <p:spPr>
          <a:xfrm>
            <a:off x="868929" y="3374941"/>
            <a:ext cx="6528725" cy="912814"/>
          </a:xfrm>
          <a:prstGeom prst="rect">
            <a:avLst/>
          </a:prstGeom>
          <a:noFill/>
        </p:spPr>
        <p:txBody>
          <a:bodyPr wrap="square" rtlCol="0">
            <a:spAutoFit/>
          </a:bodyPr>
          <a:lstStyle/>
          <a:p>
            <a:r>
              <a:rPr lang="en-US" altLang="zh-CN" sz="1335" dirty="0"/>
              <a:t>2018</a:t>
            </a:r>
            <a:r>
              <a:rPr lang="zh-CN" altLang="en-US" sz="1335" dirty="0"/>
              <a:t>年</a:t>
            </a:r>
            <a:r>
              <a:rPr lang="en-US" altLang="zh-CN" sz="1335" dirty="0"/>
              <a:t>2</a:t>
            </a:r>
            <a:r>
              <a:rPr lang="zh-CN" altLang="en-US" sz="1335" dirty="0"/>
              <a:t>月至</a:t>
            </a:r>
            <a:r>
              <a:rPr lang="en-US" altLang="zh-CN" sz="1335" dirty="0"/>
              <a:t>4</a:t>
            </a:r>
            <a:r>
              <a:rPr lang="zh-CN" altLang="en-US" sz="1335" dirty="0"/>
              <a:t>月期间，灿星文化经历了</a:t>
            </a:r>
            <a:r>
              <a:rPr lang="en-US" altLang="zh-CN" sz="1335" dirty="0"/>
              <a:t>5</a:t>
            </a:r>
            <a:r>
              <a:rPr lang="zh-CN" altLang="en-US" sz="1335" dirty="0"/>
              <a:t>次股权变更，同时也伴随着多次高管套现。其中，上海昼星、曹斌等几家老股东转让了手中约</a:t>
            </a:r>
            <a:r>
              <a:rPr lang="en-US" altLang="zh-CN" sz="1335" dirty="0"/>
              <a:t>1.51%</a:t>
            </a:r>
            <a:r>
              <a:rPr lang="zh-CN" altLang="en-US" sz="1335" dirty="0"/>
              <a:t>的股份，共计套现约</a:t>
            </a:r>
            <a:r>
              <a:rPr lang="en-US" altLang="zh-CN" sz="1335" dirty="0"/>
              <a:t>3.15</a:t>
            </a:r>
            <a:r>
              <a:rPr lang="zh-CN" altLang="en-US" sz="1335" dirty="0"/>
              <a:t>亿元。田明全资持有的上海昼星以</a:t>
            </a:r>
            <a:r>
              <a:rPr lang="en-US" altLang="zh-CN" sz="1335" dirty="0"/>
              <a:t>1</a:t>
            </a:r>
            <a:r>
              <a:rPr lang="zh-CN" altLang="en-US" sz="1335" dirty="0"/>
              <a:t>亿元价格向北京朗玛永安投资管理公司转让了</a:t>
            </a:r>
            <a:r>
              <a:rPr lang="en-US" altLang="zh-CN" sz="1335" dirty="0"/>
              <a:t>0.48%</a:t>
            </a:r>
            <a:r>
              <a:rPr lang="zh-CN" altLang="en-US" sz="1335" dirty="0"/>
              <a:t>的灿星股份。</a:t>
            </a:r>
          </a:p>
        </p:txBody>
      </p:sp>
      <p:sp>
        <p:nvSpPr>
          <p:cNvPr id="9" name="文本框 8"/>
          <p:cNvSpPr txBox="1"/>
          <p:nvPr/>
        </p:nvSpPr>
        <p:spPr>
          <a:xfrm>
            <a:off x="868929" y="4651120"/>
            <a:ext cx="6912768" cy="912814"/>
          </a:xfrm>
          <a:prstGeom prst="rect">
            <a:avLst/>
          </a:prstGeom>
          <a:noFill/>
        </p:spPr>
        <p:txBody>
          <a:bodyPr wrap="square" rtlCol="0">
            <a:spAutoFit/>
          </a:bodyPr>
          <a:lstStyle/>
          <a:p>
            <a:r>
              <a:rPr lang="en-US" altLang="zh-CN" sz="1335" dirty="0"/>
              <a:t>2018</a:t>
            </a:r>
            <a:r>
              <a:rPr lang="zh-CN" altLang="en-US" sz="1335" dirty="0"/>
              <a:t>年</a:t>
            </a:r>
            <a:r>
              <a:rPr lang="en-US" altLang="zh-CN" sz="1335" dirty="0"/>
              <a:t>6</a:t>
            </a:r>
            <a:r>
              <a:rPr lang="zh-CN" altLang="en-US" sz="1335" dirty="0"/>
              <a:t>月，灿星再次获得融资，投资方分别为杭州阿里巴巴创业投资管理有限公司和西藏齐鸣音乐有限公司（齐鸣音乐的实控人杨奇虎和胡敏分别是腾讯音乐的总经理、</a:t>
            </a:r>
            <a:r>
              <a:rPr lang="en-US" altLang="zh-CN" sz="1335" dirty="0"/>
              <a:t>CFO</a:t>
            </a:r>
            <a:r>
              <a:rPr lang="zh-CN" altLang="en-US" sz="1335" dirty="0"/>
              <a:t>），投资额分别为</a:t>
            </a:r>
            <a:r>
              <a:rPr lang="en-US" altLang="zh-CN" sz="1335" dirty="0"/>
              <a:t>2</a:t>
            </a:r>
            <a:r>
              <a:rPr lang="zh-CN" altLang="en-US" sz="1335" dirty="0"/>
              <a:t>亿元、</a:t>
            </a:r>
            <a:r>
              <a:rPr lang="en-US" altLang="zh-CN" sz="1335" dirty="0"/>
              <a:t>1.6</a:t>
            </a:r>
            <a:r>
              <a:rPr lang="zh-CN" altLang="en-US" sz="1335" dirty="0"/>
              <a:t>亿元。交易完成后，阿里和腾讯分别拿到灿星</a:t>
            </a:r>
            <a:r>
              <a:rPr lang="en-US" altLang="zh-CN" sz="1335" dirty="0"/>
              <a:t>1.17%</a:t>
            </a:r>
            <a:r>
              <a:rPr lang="zh-CN" altLang="en-US" sz="1335" dirty="0"/>
              <a:t>和</a:t>
            </a:r>
            <a:r>
              <a:rPr lang="en-US" altLang="zh-CN" sz="1335" dirty="0"/>
              <a:t>0.94%</a:t>
            </a:r>
            <a:r>
              <a:rPr lang="zh-CN" altLang="en-US" sz="1335" dirty="0"/>
              <a:t>的股权。</a:t>
            </a:r>
          </a:p>
        </p:txBody>
      </p:sp>
      <p:sp>
        <p:nvSpPr>
          <p:cNvPr id="12" name="文本框 11"/>
          <p:cNvSpPr txBox="1"/>
          <p:nvPr/>
        </p:nvSpPr>
        <p:spPr>
          <a:xfrm>
            <a:off x="8098515" y="2663541"/>
            <a:ext cx="2592288" cy="297454"/>
          </a:xfrm>
          <a:prstGeom prst="rect">
            <a:avLst/>
          </a:prstGeom>
          <a:noFill/>
        </p:spPr>
        <p:txBody>
          <a:bodyPr wrap="square" rtlCol="0">
            <a:spAutoFit/>
          </a:bodyPr>
          <a:lstStyle/>
          <a:p>
            <a:r>
              <a:rPr lang="zh-CN" altLang="en-US" sz="1335" dirty="0"/>
              <a:t>灿星估值</a:t>
            </a:r>
            <a:r>
              <a:rPr lang="en-US" altLang="zh-CN" sz="1335" dirty="0"/>
              <a:t>8.5/4.08%=208</a:t>
            </a:r>
            <a:r>
              <a:rPr lang="zh-CN" altLang="en-US" sz="1335" dirty="0"/>
              <a:t>亿</a:t>
            </a:r>
            <a:endParaRPr lang="en-US" altLang="zh-CN" sz="1335" dirty="0"/>
          </a:p>
        </p:txBody>
      </p:sp>
      <p:cxnSp>
        <p:nvCxnSpPr>
          <p:cNvPr id="13" name="直接连接符 12"/>
          <p:cNvCxnSpPr/>
          <p:nvPr/>
        </p:nvCxnSpPr>
        <p:spPr>
          <a:xfrm>
            <a:off x="6917601" y="2833234"/>
            <a:ext cx="1026191" cy="0"/>
          </a:xfrm>
          <a:prstGeom prst="line">
            <a:avLst/>
          </a:prstGeom>
          <a:ln w="19050">
            <a:solidFill>
              <a:schemeClr val="accent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165739" y="3737723"/>
            <a:ext cx="2179459" cy="339083"/>
          </a:xfrm>
          <a:prstGeom prst="rect">
            <a:avLst/>
          </a:prstGeom>
        </p:spPr>
        <p:txBody>
          <a:bodyPr wrap="square">
            <a:normAutofit/>
          </a:bodyPr>
          <a:lstStyle/>
          <a:p>
            <a:r>
              <a:rPr lang="zh-CN" altLang="en-US" sz="1200" dirty="0"/>
              <a:t>灿星估值</a:t>
            </a:r>
            <a:r>
              <a:rPr lang="en-US" altLang="zh-CN" sz="1200" dirty="0"/>
              <a:t>1/0.48%=208</a:t>
            </a:r>
            <a:r>
              <a:rPr lang="zh-CN" altLang="en-US" sz="1200" dirty="0"/>
              <a:t>亿</a:t>
            </a:r>
            <a:endParaRPr lang="en-US" altLang="zh-CN" sz="1200" dirty="0"/>
          </a:p>
        </p:txBody>
      </p:sp>
      <p:cxnSp>
        <p:nvCxnSpPr>
          <p:cNvPr id="19" name="直接连接符 18"/>
          <p:cNvCxnSpPr/>
          <p:nvPr/>
        </p:nvCxnSpPr>
        <p:spPr>
          <a:xfrm>
            <a:off x="7072325" y="3907264"/>
            <a:ext cx="1026191" cy="0"/>
          </a:xfrm>
          <a:prstGeom prst="line">
            <a:avLst/>
          </a:prstGeom>
          <a:ln w="19050">
            <a:solidFill>
              <a:schemeClr val="accent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511344" y="5238523"/>
            <a:ext cx="2179459" cy="339083"/>
          </a:xfrm>
          <a:prstGeom prst="rect">
            <a:avLst/>
          </a:prstGeom>
        </p:spPr>
        <p:txBody>
          <a:bodyPr wrap="square">
            <a:normAutofit/>
          </a:bodyPr>
          <a:lstStyle/>
          <a:p>
            <a:r>
              <a:rPr lang="zh-CN" altLang="en-US" sz="1200" dirty="0"/>
              <a:t>灿星估值</a:t>
            </a:r>
            <a:r>
              <a:rPr lang="en-US" altLang="zh-CN" sz="1200" dirty="0"/>
              <a:t>3.6/2.11%=170</a:t>
            </a:r>
            <a:r>
              <a:rPr lang="zh-CN" altLang="en-US" sz="1200" dirty="0"/>
              <a:t>亿</a:t>
            </a:r>
            <a:endParaRPr lang="en-US" altLang="zh-CN" sz="1200" dirty="0"/>
          </a:p>
        </p:txBody>
      </p:sp>
      <p:cxnSp>
        <p:nvCxnSpPr>
          <p:cNvPr id="21" name="直接连接符 20"/>
          <p:cNvCxnSpPr/>
          <p:nvPr/>
        </p:nvCxnSpPr>
        <p:spPr>
          <a:xfrm>
            <a:off x="7354958" y="5425522"/>
            <a:ext cx="1026191" cy="0"/>
          </a:xfrm>
          <a:prstGeom prst="line">
            <a:avLst/>
          </a:prstGeom>
          <a:ln w="19050">
            <a:solidFill>
              <a:schemeClr val="accent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615810" y="1718027"/>
            <a:ext cx="4608512" cy="297454"/>
          </a:xfrm>
          <a:prstGeom prst="rect">
            <a:avLst/>
          </a:prstGeom>
          <a:noFill/>
        </p:spPr>
        <p:txBody>
          <a:bodyPr wrap="square" rtlCol="0">
            <a:spAutoFit/>
          </a:bodyPr>
          <a:lstStyle/>
          <a:p>
            <a:r>
              <a:rPr lang="zh-CN" altLang="en-US" sz="1335" dirty="0"/>
              <a:t>于</a:t>
            </a:r>
            <a:r>
              <a:rPr lang="en-US" altLang="zh-CN" sz="1335" dirty="0"/>
              <a:t>2017</a:t>
            </a:r>
            <a:r>
              <a:rPr lang="zh-CN" altLang="en-US" sz="1335" dirty="0"/>
              <a:t>年</a:t>
            </a:r>
            <a:r>
              <a:rPr lang="en-US" altLang="zh-CN" sz="1335" dirty="0"/>
              <a:t>12</a:t>
            </a:r>
            <a:r>
              <a:rPr lang="zh-CN" altLang="en-US" sz="1335" dirty="0"/>
              <a:t>月新增盛文灏，陈热豪和李良荣</a:t>
            </a:r>
            <a:r>
              <a:rPr lang="en-US" altLang="zh-CN" sz="1335" dirty="0"/>
              <a:t>3</a:t>
            </a:r>
            <a:r>
              <a:rPr lang="zh-CN" altLang="en-US" sz="1335" dirty="0"/>
              <a:t>位董事</a:t>
            </a:r>
            <a:endPar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4" name="肘形连接符 23"/>
          <p:cNvCxnSpPr/>
          <p:nvPr/>
        </p:nvCxnSpPr>
        <p:spPr>
          <a:xfrm flipV="1">
            <a:off x="6238620" y="1909385"/>
            <a:ext cx="1377191" cy="51926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7729098" y="4009329"/>
            <a:ext cx="4608512" cy="502573"/>
          </a:xfrm>
          <a:prstGeom prst="rect">
            <a:avLst/>
          </a:prstGeom>
          <a:noFill/>
        </p:spPr>
        <p:txBody>
          <a:bodyPr wrap="square" rtlCol="0">
            <a:spAutoFit/>
          </a:bodyPr>
          <a:lstStyle/>
          <a:p>
            <a:r>
              <a:rPr lang="en-US" altLang="zh-CN" sz="1335" dirty="0"/>
              <a:t>2018</a:t>
            </a:r>
            <a:r>
              <a:rPr lang="zh-CN" altLang="en-US" sz="1335" dirty="0"/>
              <a:t>年</a:t>
            </a:r>
            <a:r>
              <a:rPr lang="en-US" altLang="zh-CN" sz="1335" dirty="0"/>
              <a:t>4</a:t>
            </a:r>
            <a:r>
              <a:rPr lang="zh-CN" altLang="en-US" sz="1335" dirty="0"/>
              <a:t>月</a:t>
            </a:r>
            <a:r>
              <a:rPr lang="en-US" altLang="zh-CN" sz="1335" dirty="0"/>
              <a:t>6</a:t>
            </a:r>
            <a:r>
              <a:rPr lang="zh-CN" altLang="en-US" sz="1335" dirty="0"/>
              <a:t>日，黎瑞刚和李怀宇退出董事会，新增陈永，金磊</a:t>
            </a:r>
            <a:endPar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6" name="肘形连接符 25"/>
          <p:cNvCxnSpPr/>
          <p:nvPr/>
        </p:nvCxnSpPr>
        <p:spPr>
          <a:xfrm flipV="1">
            <a:off x="6935893" y="3560652"/>
            <a:ext cx="1377191" cy="519268"/>
          </a:xfrm>
          <a:prstGeom prst="bentConnector3">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肘形连接符 26"/>
          <p:cNvCxnSpPr/>
          <p:nvPr/>
        </p:nvCxnSpPr>
        <p:spPr>
          <a:xfrm>
            <a:off x="7140794" y="4077969"/>
            <a:ext cx="1281807" cy="418773"/>
          </a:xfrm>
          <a:prstGeom prst="bentConnector3">
            <a:avLst>
              <a:gd name="adj1" fmla="val 37842"/>
            </a:avLst>
          </a:prstGeom>
          <a:ln w="12700">
            <a:tailEnd type="triangle"/>
          </a:ln>
        </p:spPr>
        <p:style>
          <a:lnRef idx="1">
            <a:schemeClr val="dk1"/>
          </a:lnRef>
          <a:fillRef idx="0">
            <a:schemeClr val="dk1"/>
          </a:fillRef>
          <a:effectRef idx="0">
            <a:schemeClr val="dk1"/>
          </a:effectRef>
          <a:fontRef idx="minor">
            <a:schemeClr val="tx1"/>
          </a:fontRef>
        </p:style>
      </p:cxnSp>
      <p:sp>
        <p:nvSpPr>
          <p:cNvPr id="23" name="Title 1"/>
          <p:cNvSpPr txBox="1"/>
          <p:nvPr/>
        </p:nvSpPr>
        <p:spPr>
          <a:xfrm>
            <a:off x="868929" y="244087"/>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舞弊风险</a:t>
            </a:r>
            <a:r>
              <a:rPr lang="en-US" altLang="zh-CN" sz="2400" b="1" dirty="0">
                <a:solidFill>
                  <a:schemeClr val="tx1"/>
                </a:solidFill>
                <a:latin typeface="+mn-lt"/>
                <a:ea typeface="+mn-ea"/>
                <a:cs typeface="+mn-ea"/>
                <a:sym typeface="+mn-lt"/>
              </a:rPr>
              <a:t>——</a:t>
            </a:r>
            <a:r>
              <a:rPr lang="zh-CN" altLang="en-US" sz="2400" b="1" dirty="0">
                <a:solidFill>
                  <a:schemeClr val="tx1"/>
                </a:solidFill>
                <a:latin typeface="+mn-lt"/>
                <a:ea typeface="+mn-ea"/>
                <a:cs typeface="+mn-ea"/>
                <a:sym typeface="+mn-lt"/>
              </a:rPr>
              <a:t>机会</a:t>
            </a:r>
          </a:p>
        </p:txBody>
      </p:sp>
      <p:sp>
        <p:nvSpPr>
          <p:cNvPr id="28" name="文本框 27"/>
          <p:cNvSpPr txBox="1"/>
          <p:nvPr/>
        </p:nvSpPr>
        <p:spPr>
          <a:xfrm>
            <a:off x="958068" y="5800240"/>
            <a:ext cx="9614903" cy="738664"/>
          </a:xfrm>
          <a:prstGeom prst="rect">
            <a:avLst/>
          </a:prstGeom>
          <a:noFill/>
        </p:spPr>
        <p:txBody>
          <a:bodyPr wrap="square" rtlCol="0">
            <a:spAutoFit/>
          </a:bodyPr>
          <a:lstStyle/>
          <a:p>
            <a:r>
              <a:rPr lang="en-US" altLang="zh-CN" sz="1400" dirty="0">
                <a:solidFill>
                  <a:schemeClr val="tx1">
                    <a:lumMod val="75000"/>
                    <a:lumOff val="25000"/>
                  </a:schemeClr>
                </a:solidFill>
              </a:rPr>
              <a:t>2017</a:t>
            </a:r>
            <a:r>
              <a:rPr lang="zh-CN" altLang="en-US" sz="1400" dirty="0">
                <a:solidFill>
                  <a:schemeClr val="tx1">
                    <a:lumMod val="75000"/>
                    <a:lumOff val="25000"/>
                  </a:schemeClr>
                </a:solidFill>
              </a:rPr>
              <a:t>年，灿星文化公司的净利润为</a:t>
            </a:r>
            <a:r>
              <a:rPr lang="en-US" altLang="zh-CN" sz="1400" dirty="0">
                <a:solidFill>
                  <a:schemeClr val="tx1">
                    <a:lumMod val="75000"/>
                    <a:lumOff val="25000"/>
                  </a:schemeClr>
                </a:solidFill>
              </a:rPr>
              <a:t>4.52</a:t>
            </a:r>
            <a:r>
              <a:rPr lang="zh-CN" altLang="en-US" sz="1400" dirty="0">
                <a:solidFill>
                  <a:schemeClr val="tx1">
                    <a:lumMod val="75000"/>
                    <a:lumOff val="25000"/>
                  </a:schemeClr>
                </a:solidFill>
              </a:rPr>
              <a:t>亿元，其中为控股股东分红近</a:t>
            </a:r>
            <a:r>
              <a:rPr lang="en-US" altLang="zh-CN" sz="1400" dirty="0">
                <a:solidFill>
                  <a:schemeClr val="tx1">
                    <a:lumMod val="75000"/>
                    <a:lumOff val="25000"/>
                  </a:schemeClr>
                </a:solidFill>
              </a:rPr>
              <a:t>7</a:t>
            </a:r>
            <a:r>
              <a:rPr lang="zh-CN" altLang="en-US" sz="1400" dirty="0">
                <a:solidFill>
                  <a:schemeClr val="tx1">
                    <a:lumMod val="75000"/>
                    <a:lumOff val="25000"/>
                  </a:schemeClr>
                </a:solidFill>
              </a:rPr>
              <a:t>亿元，有上市前突击分红之嫌</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另外，本次融资额中有</a:t>
            </a:r>
            <a:r>
              <a:rPr lang="en-US" altLang="zh-CN" sz="1400" dirty="0">
                <a:solidFill>
                  <a:schemeClr val="tx1">
                    <a:lumMod val="75000"/>
                    <a:lumOff val="25000"/>
                  </a:schemeClr>
                </a:solidFill>
              </a:rPr>
              <a:t>2</a:t>
            </a:r>
            <a:r>
              <a:rPr lang="zh-CN" altLang="en-US" sz="1400" dirty="0">
                <a:solidFill>
                  <a:schemeClr val="tx1">
                    <a:lumMod val="75000"/>
                    <a:lumOff val="25000"/>
                  </a:schemeClr>
                </a:solidFill>
              </a:rPr>
              <a:t>亿要用来分红</a:t>
            </a: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9677" y="260649"/>
            <a:ext cx="3120347" cy="398780"/>
          </a:xfrm>
          <a:prstGeom prst="rect">
            <a:avLst/>
          </a:prstGeom>
          <a:noFill/>
        </p:spPr>
        <p:txBody>
          <a:bodyPr wrap="square" rtlCol="0">
            <a:spAutoFit/>
          </a:bodyPr>
          <a:lstStyle/>
          <a:p>
            <a:r>
              <a:rPr lang="zh-CN" altLang="en-US" sz="2000" b="1" dirty="0">
                <a:solidFill>
                  <a:schemeClr val="tx1"/>
                </a:solidFill>
                <a:cs typeface="+mn-ea"/>
              </a:rPr>
              <a:t>股权架构、股东持股复杂</a:t>
            </a:r>
            <a:r>
              <a:rPr lang="zh-CN" altLang="en-US" sz="2000" dirty="0">
                <a:solidFill>
                  <a:schemeClr val="tx1"/>
                </a:solidFill>
                <a:effectLst>
                  <a:outerShdw blurRad="38100" dist="38100" dir="2700000" algn="tl">
                    <a:srgbClr val="000000">
                      <a:alpha val="43137"/>
                    </a:srgbClr>
                  </a:outerShdw>
                </a:effectLst>
                <a:cs typeface="+mn-ea"/>
              </a:rPr>
              <a:t>：</a:t>
            </a:r>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409678" y="840757"/>
            <a:ext cx="5376597" cy="5761400"/>
          </a:xfrm>
          <a:prstGeom prst="rect">
            <a:avLst/>
          </a:prstGeom>
        </p:spPr>
      </p:pic>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6384032" y="171539"/>
            <a:ext cx="5423925" cy="6430619"/>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120214" y="900474"/>
            <a:ext cx="2400267" cy="54198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65" dirty="0">
                <a:solidFill>
                  <a:schemeClr val="tx1">
                    <a:lumMod val="65000"/>
                    <a:lumOff val="35000"/>
                  </a:schemeClr>
                </a:solidFill>
                <a:latin typeface="+mn-lt"/>
                <a:ea typeface="+mn-ea"/>
                <a:cs typeface="+mn-ea"/>
                <a:sym typeface="+mn-lt"/>
              </a:rPr>
              <a:t>田明理念与话语权大：</a:t>
            </a:r>
          </a:p>
        </p:txBody>
      </p:sp>
      <p:graphicFrame>
        <p:nvGraphicFramePr>
          <p:cNvPr id="6" name="图示 5"/>
          <p:cNvGraphicFramePr/>
          <p:nvPr/>
        </p:nvGraphicFramePr>
        <p:xfrm>
          <a:off x="503743" y="1665685"/>
          <a:ext cx="11371776" cy="4255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3752483" y="4976945"/>
            <a:ext cx="8112901" cy="912814"/>
          </a:xfrm>
          <a:prstGeom prst="rect">
            <a:avLst/>
          </a:prstGeom>
          <a:noFill/>
        </p:spPr>
        <p:txBody>
          <a:bodyPr wrap="square" rtlCol="0">
            <a:spAutoFit/>
          </a:bodyPr>
          <a:lstStyle/>
          <a:p>
            <a:r>
              <a:rPr lang="zh-CN" altLang="en-US" sz="1335" dirty="0"/>
              <a:t>灿星文化行动迟缓。一来，田明不想做有“意思”但没有“意义”的事情，没有大力投入户外真人秀，并始终把</a:t>
            </a:r>
            <a:r>
              <a:rPr lang="en-US" altLang="zh-CN" sz="1335" dirty="0"/>
              <a:t>《</a:t>
            </a:r>
            <a:r>
              <a:rPr lang="zh-CN" altLang="en-US" sz="1335" dirty="0"/>
              <a:t>中国好声音</a:t>
            </a:r>
            <a:r>
              <a:rPr lang="en-US" altLang="zh-CN" sz="1335" dirty="0"/>
              <a:t>》</a:t>
            </a:r>
            <a:r>
              <a:rPr lang="zh-CN" altLang="en-US" sz="1335" dirty="0"/>
              <a:t>作为最主要的收入来源。二来，他考虑到视频网站处于连年亏损，难以支撑灿星对节目制作的基本需求。灿星文化副总裁陆伟受访时曾说，“我们在互联网平台观察了很久，始终没有下定决心踏入，因为它的商业模式对于制作公司来讲是不成立的。”</a:t>
            </a:r>
          </a:p>
        </p:txBody>
      </p:sp>
      <p:pic>
        <p:nvPicPr>
          <p:cNvPr id="5" name="图片 4" descr="https://gss3.bdstatic.com/-Po3dSag_xI4khGkpoWK1HF6hhy/baike/c0%3Dbaike116%2C5%2C5%2C116%2C38/sign=df4738249bdda144ce0464e0d3debbc7/4ec2d5628535e5dd348139e87ac6a7efce1b625c.jpg"/>
          <p:cNvPicPr/>
          <p:nvPr/>
        </p:nvPicPr>
        <p:blipFill rotWithShape="1">
          <a:blip r:embed="rId7" cstate="print">
            <a:extLst>
              <a:ext uri="{28A0092B-C50C-407E-A947-70E740481C1C}">
                <a14:useLocalDpi xmlns:a14="http://schemas.microsoft.com/office/drawing/2010/main" val="0"/>
              </a:ext>
            </a:extLst>
          </a:blip>
          <a:srcRect b="12660"/>
          <a:stretch>
            <a:fillRect/>
          </a:stretch>
        </p:blipFill>
        <p:spPr bwMode="auto">
          <a:xfrm>
            <a:off x="586875" y="4136445"/>
            <a:ext cx="2592288" cy="1434864"/>
          </a:xfrm>
          <a:prstGeom prst="rect">
            <a:avLst/>
          </a:prstGeom>
          <a:noFill/>
          <a:ln>
            <a:noFill/>
          </a:ln>
        </p:spPr>
      </p:pic>
      <p:sp>
        <p:nvSpPr>
          <p:cNvPr id="7" name="左大括号 6"/>
          <p:cNvSpPr/>
          <p:nvPr/>
        </p:nvSpPr>
        <p:spPr>
          <a:xfrm>
            <a:off x="3464451" y="4312213"/>
            <a:ext cx="288032" cy="10833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8" name="文本框 7"/>
          <p:cNvSpPr txBox="1"/>
          <p:nvPr/>
        </p:nvSpPr>
        <p:spPr>
          <a:xfrm>
            <a:off x="3752483" y="4005064"/>
            <a:ext cx="8112901" cy="502573"/>
          </a:xfrm>
          <a:prstGeom prst="rect">
            <a:avLst/>
          </a:prstGeom>
          <a:noFill/>
        </p:spPr>
        <p:txBody>
          <a:bodyPr wrap="square" rtlCol="0">
            <a:spAutoFit/>
          </a:bodyPr>
          <a:lstStyle/>
          <a:p>
            <a:r>
              <a:rPr lang="zh-CN" altLang="en-US" sz="1335" dirty="0"/>
              <a:t>米未凭借</a:t>
            </a:r>
            <a:r>
              <a:rPr lang="en-US" altLang="zh-CN" sz="1335" dirty="0"/>
              <a:t>《</a:t>
            </a:r>
            <a:r>
              <a:rPr lang="zh-CN" altLang="en-US" sz="1335" dirty="0"/>
              <a:t>奇葩说</a:t>
            </a:r>
            <a:r>
              <a:rPr lang="en-US" altLang="zh-CN" sz="1335" dirty="0"/>
              <a:t>》</a:t>
            </a:r>
            <a:r>
              <a:rPr lang="zh-CN" altLang="en-US" sz="1335" dirty="0"/>
              <a:t>系列现估值早已突破</a:t>
            </a:r>
            <a:r>
              <a:rPr lang="en-US" altLang="zh-CN" sz="1335" dirty="0"/>
              <a:t>50</a:t>
            </a:r>
            <a:r>
              <a:rPr lang="zh-CN" altLang="en-US" sz="1335" dirty="0"/>
              <a:t>亿；打造</a:t>
            </a:r>
            <a:r>
              <a:rPr lang="en-US" altLang="zh-CN" sz="1335" dirty="0"/>
              <a:t>《</a:t>
            </a:r>
            <a:r>
              <a:rPr lang="zh-CN" altLang="en-US" sz="1335" dirty="0"/>
              <a:t>吐槽大会</a:t>
            </a:r>
            <a:r>
              <a:rPr lang="en-US" altLang="zh-CN" sz="1335" dirty="0"/>
              <a:t>》</a:t>
            </a:r>
            <a:r>
              <a:rPr lang="zh-CN" altLang="en-US" sz="1335" dirty="0"/>
              <a:t>系列的笑果文化、上线</a:t>
            </a:r>
            <a:r>
              <a:rPr lang="en-US" altLang="zh-CN" sz="1335" dirty="0"/>
              <a:t>《</a:t>
            </a:r>
            <a:r>
              <a:rPr lang="zh-CN" altLang="en-US" sz="1335" dirty="0"/>
              <a:t>明日之子</a:t>
            </a:r>
            <a:r>
              <a:rPr lang="en-US" altLang="zh-CN" sz="1335" dirty="0"/>
              <a:t>》</a:t>
            </a:r>
            <a:r>
              <a:rPr lang="zh-CN" altLang="en-US" sz="1335" dirty="0"/>
              <a:t>系列的哇唧唧哇、以及</a:t>
            </a:r>
            <a:r>
              <a:rPr lang="en-US" altLang="zh-CN" sz="1335" dirty="0"/>
              <a:t>《</a:t>
            </a:r>
            <a:r>
              <a:rPr lang="zh-CN" altLang="en-US" sz="1335" dirty="0"/>
              <a:t>偶像练习生</a:t>
            </a:r>
            <a:r>
              <a:rPr lang="en-US" altLang="zh-CN" sz="1335" dirty="0"/>
              <a:t>》</a:t>
            </a:r>
            <a:r>
              <a:rPr lang="zh-CN" altLang="en-US" sz="1335" dirty="0"/>
              <a:t>的制作公司鱼子酱，估值都超过了</a:t>
            </a:r>
            <a:r>
              <a:rPr lang="en-US" altLang="zh-CN" sz="1335" dirty="0"/>
              <a:t>15</a:t>
            </a:r>
            <a:r>
              <a:rPr lang="zh-CN" altLang="en-US" sz="1335" dirty="0"/>
              <a:t>亿元。</a:t>
            </a:r>
          </a:p>
        </p:txBody>
      </p:sp>
      <p:sp>
        <p:nvSpPr>
          <p:cNvPr id="10" name="Title 1"/>
          <p:cNvSpPr txBox="1"/>
          <p:nvPr/>
        </p:nvSpPr>
        <p:spPr>
          <a:xfrm>
            <a:off x="868929" y="244087"/>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舞弊风险</a:t>
            </a:r>
            <a:r>
              <a:rPr lang="en-US" altLang="zh-CN" sz="2400" b="1" dirty="0">
                <a:solidFill>
                  <a:schemeClr val="tx1"/>
                </a:solidFill>
                <a:latin typeface="+mn-lt"/>
                <a:ea typeface="+mn-ea"/>
                <a:cs typeface="+mn-ea"/>
                <a:sym typeface="+mn-lt"/>
              </a:rPr>
              <a:t>——</a:t>
            </a:r>
            <a:r>
              <a:rPr lang="zh-CN" altLang="en-US" sz="2400" b="1" dirty="0">
                <a:solidFill>
                  <a:schemeClr val="tx1"/>
                </a:solidFill>
                <a:latin typeface="+mn-lt"/>
                <a:ea typeface="+mn-ea"/>
                <a:cs typeface="+mn-ea"/>
                <a:sym typeface="+mn-lt"/>
              </a:rPr>
              <a:t>机会</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rot="16200000">
            <a:off x="5315420" y="3735816"/>
            <a:ext cx="0" cy="982488"/>
          </a:xfrm>
          <a:prstGeom prst="line">
            <a:avLst/>
          </a:prstGeom>
          <a:ln w="190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flipV="1">
            <a:off x="5194476" y="1152424"/>
            <a:ext cx="0" cy="2493997"/>
          </a:xfrm>
          <a:prstGeom prst="line">
            <a:avLst/>
          </a:prstGeom>
          <a:ln w="19050">
            <a:solidFill>
              <a:schemeClr val="accent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200000">
            <a:off x="5923656" y="4541585"/>
            <a:ext cx="0" cy="1198585"/>
          </a:xfrm>
          <a:prstGeom prst="line">
            <a:avLst/>
          </a:prstGeom>
          <a:ln w="19050">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85203" y="1123950"/>
            <a:ext cx="4139160" cy="4480725"/>
            <a:chOff x="1047161" y="1620048"/>
            <a:chExt cx="4139160" cy="4480725"/>
          </a:xfrm>
        </p:grpSpPr>
        <p:sp>
          <p:nvSpPr>
            <p:cNvPr id="22" name="梯形 21"/>
            <p:cNvSpPr/>
            <p:nvPr/>
          </p:nvSpPr>
          <p:spPr>
            <a:xfrm>
              <a:off x="1047161" y="5180960"/>
              <a:ext cx="4139160" cy="919813"/>
            </a:xfrm>
            <a:prstGeom prst="trapezoid">
              <a:avLst>
                <a:gd name="adj" fmla="val 46667"/>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a:bodyPr>
            <a:lstStyle/>
            <a:p>
              <a:pPr algn="ctr"/>
              <a:r>
                <a:rPr lang="zh-CN" altLang="en-US" sz="1400" dirty="0">
                  <a:solidFill>
                    <a:schemeClr val="bg1"/>
                  </a:solidFill>
                  <a:cs typeface="+mn-ea"/>
                  <a:sym typeface="+mn-lt"/>
                </a:rPr>
                <a:t>梦响强音成立于 </a:t>
              </a:r>
              <a:r>
                <a:rPr lang="en-US" altLang="zh-CN" sz="1400" dirty="0">
                  <a:solidFill>
                    <a:schemeClr val="bg1"/>
                  </a:solidFill>
                  <a:cs typeface="+mn-ea"/>
                  <a:sym typeface="+mn-lt"/>
                </a:rPr>
                <a:t>2012 </a:t>
              </a:r>
              <a:r>
                <a:rPr lang="zh-CN" altLang="en-US" sz="1400" dirty="0">
                  <a:solidFill>
                    <a:schemeClr val="bg1"/>
                  </a:solidFill>
                  <a:cs typeface="+mn-ea"/>
                  <a:sym typeface="+mn-lt"/>
                </a:rPr>
                <a:t>年 </a:t>
              </a:r>
              <a:r>
                <a:rPr lang="en-US" altLang="zh-CN" sz="1400" dirty="0">
                  <a:solidFill>
                    <a:schemeClr val="bg1"/>
                  </a:solidFill>
                  <a:cs typeface="+mn-ea"/>
                  <a:sym typeface="+mn-lt"/>
                </a:rPr>
                <a:t>12 </a:t>
              </a:r>
              <a:r>
                <a:rPr lang="zh-CN" altLang="en-US" sz="1400" dirty="0">
                  <a:solidFill>
                    <a:schemeClr val="bg1"/>
                  </a:solidFill>
                  <a:cs typeface="+mn-ea"/>
                  <a:sym typeface="+mn-lt"/>
                </a:rPr>
                <a:t>月 ，上海民星注资</a:t>
              </a:r>
              <a:r>
                <a:rPr lang="en-US" altLang="zh-CN" sz="1400" dirty="0">
                  <a:solidFill>
                    <a:schemeClr val="bg1"/>
                  </a:solidFill>
                  <a:cs typeface="+mn-ea"/>
                  <a:sym typeface="+mn-lt"/>
                </a:rPr>
                <a:t>3000</a:t>
              </a:r>
              <a:r>
                <a:rPr lang="zh-CN" altLang="en-US" sz="1400" dirty="0">
                  <a:solidFill>
                    <a:schemeClr val="bg1"/>
                  </a:solidFill>
                  <a:cs typeface="+mn-ea"/>
                  <a:sym typeface="+mn-lt"/>
                </a:rPr>
                <a:t>万元。</a:t>
              </a:r>
              <a:r>
                <a:rPr lang="en-US" altLang="zh-CN" sz="1400" dirty="0">
                  <a:solidFill>
                    <a:schemeClr val="bg1"/>
                  </a:solidFill>
                  <a:cs typeface="+mn-ea"/>
                  <a:sym typeface="+mn-lt"/>
                </a:rPr>
                <a:t>2015 </a:t>
              </a:r>
              <a:r>
                <a:rPr lang="zh-CN" altLang="en-US" sz="1400" dirty="0">
                  <a:solidFill>
                    <a:schemeClr val="bg1"/>
                  </a:solidFill>
                  <a:cs typeface="+mn-ea"/>
                  <a:sym typeface="+mn-lt"/>
                </a:rPr>
                <a:t>年 </a:t>
              </a:r>
              <a:r>
                <a:rPr lang="en-US" altLang="zh-CN" sz="1400" dirty="0">
                  <a:solidFill>
                    <a:schemeClr val="bg1"/>
                  </a:solidFill>
                  <a:cs typeface="+mn-ea"/>
                  <a:sym typeface="+mn-lt"/>
                </a:rPr>
                <a:t>9 </a:t>
              </a:r>
              <a:r>
                <a:rPr lang="zh-CN" altLang="en-US" sz="1400" dirty="0">
                  <a:solidFill>
                    <a:schemeClr val="bg1"/>
                  </a:solidFill>
                  <a:cs typeface="+mn-ea"/>
                  <a:sym typeface="+mn-lt"/>
                </a:rPr>
                <a:t>月，浙富控股合计</a:t>
              </a:r>
              <a:r>
                <a:rPr lang="en-US" altLang="zh-CN" sz="1400" dirty="0">
                  <a:solidFill>
                    <a:schemeClr val="bg1"/>
                  </a:solidFill>
                  <a:cs typeface="+mn-ea"/>
                  <a:sym typeface="+mn-lt"/>
                </a:rPr>
                <a:t>84,000 </a:t>
              </a:r>
              <a:r>
                <a:rPr lang="zh-CN" altLang="en-US" sz="1400" dirty="0">
                  <a:solidFill>
                    <a:schemeClr val="bg1"/>
                  </a:solidFill>
                  <a:cs typeface="+mn-ea"/>
                  <a:sym typeface="+mn-lt"/>
                </a:rPr>
                <a:t>万元取得梦响强音 </a:t>
              </a:r>
              <a:r>
                <a:rPr lang="en-US" altLang="zh-CN" sz="1400" dirty="0">
                  <a:solidFill>
                    <a:schemeClr val="bg1"/>
                  </a:solidFill>
                  <a:cs typeface="+mn-ea"/>
                  <a:sym typeface="+mn-lt"/>
                </a:rPr>
                <a:t>40.00%</a:t>
              </a:r>
              <a:r>
                <a:rPr lang="zh-CN" altLang="en-US" sz="1400" dirty="0">
                  <a:solidFill>
                    <a:schemeClr val="bg1"/>
                  </a:solidFill>
                  <a:cs typeface="+mn-ea"/>
                  <a:sym typeface="+mn-lt"/>
                </a:rPr>
                <a:t>的出资比例</a:t>
              </a:r>
              <a:endParaRPr lang="en-GB" sz="1400" dirty="0">
                <a:solidFill>
                  <a:schemeClr val="bg1"/>
                </a:solidFill>
                <a:cs typeface="+mn-ea"/>
                <a:sym typeface="+mn-lt"/>
              </a:endParaRPr>
            </a:p>
          </p:txBody>
        </p:sp>
        <p:sp>
          <p:nvSpPr>
            <p:cNvPr id="23" name="梯形 22"/>
            <p:cNvSpPr/>
            <p:nvPr/>
          </p:nvSpPr>
          <p:spPr>
            <a:xfrm>
              <a:off x="1474492" y="4261146"/>
              <a:ext cx="3275559" cy="919813"/>
            </a:xfrm>
            <a:prstGeom prst="trapezoid">
              <a:avLst>
                <a:gd name="adj" fmla="val 4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CN" altLang="en-US" sz="1465" dirty="0">
                  <a:cs typeface="+mn-ea"/>
                  <a:sym typeface="+mn-lt"/>
                </a:rPr>
                <a:t>浙富控股（姚玮任投资管理</a:t>
              </a:r>
            </a:p>
            <a:p>
              <a:pPr algn="ctr"/>
              <a:r>
                <a:rPr lang="zh-CN" altLang="en-US" sz="1465" dirty="0">
                  <a:cs typeface="+mn-ea"/>
                  <a:sym typeface="+mn-lt"/>
                </a:rPr>
                <a:t>中心总经理）两次转移各</a:t>
              </a:r>
              <a:r>
                <a:rPr lang="en-US" altLang="zh-CN" sz="1465" dirty="0">
                  <a:cs typeface="+mn-ea"/>
                  <a:sym typeface="+mn-lt"/>
                </a:rPr>
                <a:t>20%</a:t>
              </a:r>
              <a:r>
                <a:rPr lang="zh-CN" altLang="en-US" sz="1465" dirty="0">
                  <a:cs typeface="+mn-ea"/>
                  <a:sym typeface="+mn-lt"/>
                </a:rPr>
                <a:t>给上海民星</a:t>
              </a:r>
              <a:endParaRPr lang="en-GB" sz="1465" dirty="0">
                <a:cs typeface="+mn-ea"/>
                <a:sym typeface="+mn-lt"/>
              </a:endParaRPr>
            </a:p>
          </p:txBody>
        </p:sp>
        <p:sp>
          <p:nvSpPr>
            <p:cNvPr id="24" name="梯形 23"/>
            <p:cNvSpPr/>
            <p:nvPr/>
          </p:nvSpPr>
          <p:spPr>
            <a:xfrm>
              <a:off x="1901822" y="3341332"/>
              <a:ext cx="2417704" cy="919813"/>
            </a:xfrm>
            <a:prstGeom prst="trapezoid">
              <a:avLst>
                <a:gd name="adj" fmla="val 46667"/>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r>
                <a:rPr lang="zh-CN" altLang="zh-CN" sz="1600" dirty="0"/>
                <a:t>上海民星转移</a:t>
              </a:r>
              <a:r>
                <a:rPr lang="en-US" altLang="zh-CN" sz="1600" dirty="0"/>
                <a:t>0.01%</a:t>
              </a:r>
              <a:r>
                <a:rPr lang="zh-CN" altLang="en-US" sz="1600" dirty="0"/>
                <a:t>给</a:t>
              </a:r>
              <a:r>
                <a:rPr lang="zh-CN" altLang="zh-CN" sz="1600" dirty="0"/>
                <a:t>上海昼星</a:t>
              </a:r>
              <a:endParaRPr lang="en-GB" sz="1465" dirty="0">
                <a:cs typeface="+mn-ea"/>
                <a:sym typeface="+mn-lt"/>
              </a:endParaRPr>
            </a:p>
          </p:txBody>
        </p:sp>
        <p:sp>
          <p:nvSpPr>
            <p:cNvPr id="25" name="梯形 24"/>
            <p:cNvSpPr/>
            <p:nvPr/>
          </p:nvSpPr>
          <p:spPr>
            <a:xfrm>
              <a:off x="2330461" y="2421520"/>
              <a:ext cx="1559092" cy="919813"/>
            </a:xfrm>
            <a:prstGeom prst="trapezoid">
              <a:avLst>
                <a:gd name="adj" fmla="val 46667"/>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r>
                <a:rPr lang="zh-CN" altLang="en-US" sz="1555" dirty="0">
                  <a:cs typeface="+mn-ea"/>
                  <a:sym typeface="+mn-lt"/>
                </a:rPr>
                <a:t>全部转移给灿星有限</a:t>
              </a:r>
              <a:endParaRPr lang="en-GB" sz="1555" dirty="0">
                <a:cs typeface="+mn-ea"/>
                <a:sym typeface="+mn-lt"/>
              </a:endParaRPr>
            </a:p>
          </p:txBody>
        </p:sp>
        <p:grpSp>
          <p:nvGrpSpPr>
            <p:cNvPr id="26" name="组合 25"/>
            <p:cNvGrpSpPr/>
            <p:nvPr/>
          </p:nvGrpSpPr>
          <p:grpSpPr>
            <a:xfrm>
              <a:off x="2604671" y="1620048"/>
              <a:ext cx="1005426" cy="766135"/>
              <a:chOff x="6559216" y="2734476"/>
              <a:chExt cx="5175884" cy="3944014"/>
            </a:xfrm>
            <a:solidFill>
              <a:srgbClr val="D8574A"/>
            </a:solidFill>
          </p:grpSpPr>
          <p:grpSp>
            <p:nvGrpSpPr>
              <p:cNvPr id="27" name="组合 26"/>
              <p:cNvGrpSpPr/>
              <p:nvPr/>
            </p:nvGrpSpPr>
            <p:grpSpPr>
              <a:xfrm>
                <a:off x="6559216" y="3745152"/>
                <a:ext cx="1504101" cy="2290182"/>
                <a:chOff x="6559216" y="3745152"/>
                <a:chExt cx="1504101" cy="2290182"/>
              </a:xfrm>
              <a:grpFill/>
            </p:grpSpPr>
            <p:sp>
              <p:nvSpPr>
                <p:cNvPr id="42" name="任意多边形: 形状 41"/>
                <p:cNvSpPr/>
                <p:nvPr/>
              </p:nvSpPr>
              <p:spPr bwMode="auto">
                <a:xfrm>
                  <a:off x="6576230" y="4197743"/>
                  <a:ext cx="340295" cy="479814"/>
                </a:xfrm>
                <a:custGeom>
                  <a:avLst/>
                  <a:gdLst>
                    <a:gd name="T0" fmla="*/ 22 w 299"/>
                    <a:gd name="T1" fmla="*/ 0 h 423"/>
                    <a:gd name="T2" fmla="*/ 26 w 299"/>
                    <a:gd name="T3" fmla="*/ 2 h 423"/>
                    <a:gd name="T4" fmla="*/ 38 w 299"/>
                    <a:gd name="T5" fmla="*/ 4 h 423"/>
                    <a:gd name="T6" fmla="*/ 55 w 299"/>
                    <a:gd name="T7" fmla="*/ 10 h 423"/>
                    <a:gd name="T8" fmla="*/ 77 w 299"/>
                    <a:gd name="T9" fmla="*/ 18 h 423"/>
                    <a:gd name="T10" fmla="*/ 103 w 299"/>
                    <a:gd name="T11" fmla="*/ 31 h 423"/>
                    <a:gd name="T12" fmla="*/ 131 w 299"/>
                    <a:gd name="T13" fmla="*/ 48 h 423"/>
                    <a:gd name="T14" fmla="*/ 162 w 299"/>
                    <a:gd name="T15" fmla="*/ 67 h 423"/>
                    <a:gd name="T16" fmla="*/ 192 w 299"/>
                    <a:gd name="T17" fmla="*/ 94 h 423"/>
                    <a:gd name="T18" fmla="*/ 223 w 299"/>
                    <a:gd name="T19" fmla="*/ 125 h 423"/>
                    <a:gd name="T20" fmla="*/ 250 w 299"/>
                    <a:gd name="T21" fmla="*/ 163 h 423"/>
                    <a:gd name="T22" fmla="*/ 272 w 299"/>
                    <a:gd name="T23" fmla="*/ 203 h 423"/>
                    <a:gd name="T24" fmla="*/ 288 w 299"/>
                    <a:gd name="T25" fmla="*/ 241 h 423"/>
                    <a:gd name="T26" fmla="*/ 296 w 299"/>
                    <a:gd name="T27" fmla="*/ 279 h 423"/>
                    <a:gd name="T28" fmla="*/ 299 w 299"/>
                    <a:gd name="T29" fmla="*/ 312 h 423"/>
                    <a:gd name="T30" fmla="*/ 299 w 299"/>
                    <a:gd name="T31" fmla="*/ 343 h 423"/>
                    <a:gd name="T32" fmla="*/ 296 w 299"/>
                    <a:gd name="T33" fmla="*/ 370 h 423"/>
                    <a:gd name="T34" fmla="*/ 291 w 299"/>
                    <a:gd name="T35" fmla="*/ 392 h 423"/>
                    <a:gd name="T36" fmla="*/ 287 w 299"/>
                    <a:gd name="T37" fmla="*/ 409 h 423"/>
                    <a:gd name="T38" fmla="*/ 282 w 299"/>
                    <a:gd name="T39" fmla="*/ 419 h 423"/>
                    <a:gd name="T40" fmla="*/ 281 w 299"/>
                    <a:gd name="T41" fmla="*/ 423 h 423"/>
                    <a:gd name="T42" fmla="*/ 277 w 299"/>
                    <a:gd name="T43" fmla="*/ 423 h 423"/>
                    <a:gd name="T44" fmla="*/ 265 w 299"/>
                    <a:gd name="T45" fmla="*/ 420 h 423"/>
                    <a:gd name="T46" fmla="*/ 247 w 299"/>
                    <a:gd name="T47" fmla="*/ 417 h 423"/>
                    <a:gd name="T48" fmla="*/ 223 w 299"/>
                    <a:gd name="T49" fmla="*/ 410 h 423"/>
                    <a:gd name="T50" fmla="*/ 196 w 299"/>
                    <a:gd name="T51" fmla="*/ 400 h 423"/>
                    <a:gd name="T52" fmla="*/ 165 w 299"/>
                    <a:gd name="T53" fmla="*/ 388 h 423"/>
                    <a:gd name="T54" fmla="*/ 134 w 299"/>
                    <a:gd name="T55" fmla="*/ 370 h 423"/>
                    <a:gd name="T56" fmla="*/ 103 w 299"/>
                    <a:gd name="T57" fmla="*/ 346 h 423"/>
                    <a:gd name="T58" fmla="*/ 73 w 299"/>
                    <a:gd name="T59" fmla="*/ 316 h 423"/>
                    <a:gd name="T60" fmla="*/ 45 w 299"/>
                    <a:gd name="T61" fmla="*/ 280 h 423"/>
                    <a:gd name="T62" fmla="*/ 25 w 299"/>
                    <a:gd name="T63" fmla="*/ 244 h 423"/>
                    <a:gd name="T64" fmla="*/ 11 w 299"/>
                    <a:gd name="T65" fmla="*/ 209 h 423"/>
                    <a:gd name="T66" fmla="*/ 4 w 299"/>
                    <a:gd name="T67" fmla="*/ 172 h 423"/>
                    <a:gd name="T68" fmla="*/ 0 w 299"/>
                    <a:gd name="T69" fmla="*/ 139 h 423"/>
                    <a:gd name="T70" fmla="*/ 0 w 299"/>
                    <a:gd name="T71" fmla="*/ 107 h 423"/>
                    <a:gd name="T72" fmla="*/ 2 w 299"/>
                    <a:gd name="T73" fmla="*/ 77 h 423"/>
                    <a:gd name="T74" fmla="*/ 8 w 299"/>
                    <a:gd name="T75" fmla="*/ 52 h 423"/>
                    <a:gd name="T76" fmla="*/ 12 w 299"/>
                    <a:gd name="T77" fmla="*/ 31 h 423"/>
                    <a:gd name="T78" fmla="*/ 18 w 299"/>
                    <a:gd name="T79" fmla="*/ 14 h 423"/>
                    <a:gd name="T80" fmla="*/ 21 w 299"/>
                    <a:gd name="T81" fmla="*/ 4 h 423"/>
                    <a:gd name="T82" fmla="*/ 22 w 299"/>
                    <a:gd name="T83"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9" h="423">
                      <a:moveTo>
                        <a:pt x="22" y="0"/>
                      </a:moveTo>
                      <a:lnTo>
                        <a:pt x="26" y="2"/>
                      </a:lnTo>
                      <a:lnTo>
                        <a:pt x="38" y="4"/>
                      </a:lnTo>
                      <a:lnTo>
                        <a:pt x="55" y="10"/>
                      </a:lnTo>
                      <a:lnTo>
                        <a:pt x="77" y="18"/>
                      </a:lnTo>
                      <a:lnTo>
                        <a:pt x="103" y="31"/>
                      </a:lnTo>
                      <a:lnTo>
                        <a:pt x="131" y="48"/>
                      </a:lnTo>
                      <a:lnTo>
                        <a:pt x="162" y="67"/>
                      </a:lnTo>
                      <a:lnTo>
                        <a:pt x="192" y="94"/>
                      </a:lnTo>
                      <a:lnTo>
                        <a:pt x="223" y="125"/>
                      </a:lnTo>
                      <a:lnTo>
                        <a:pt x="250" y="163"/>
                      </a:lnTo>
                      <a:lnTo>
                        <a:pt x="272" y="203"/>
                      </a:lnTo>
                      <a:lnTo>
                        <a:pt x="288" y="241"/>
                      </a:lnTo>
                      <a:lnTo>
                        <a:pt x="296" y="279"/>
                      </a:lnTo>
                      <a:lnTo>
                        <a:pt x="299" y="312"/>
                      </a:lnTo>
                      <a:lnTo>
                        <a:pt x="299" y="343"/>
                      </a:lnTo>
                      <a:lnTo>
                        <a:pt x="296" y="370"/>
                      </a:lnTo>
                      <a:lnTo>
                        <a:pt x="291" y="392"/>
                      </a:lnTo>
                      <a:lnTo>
                        <a:pt x="287" y="409"/>
                      </a:lnTo>
                      <a:lnTo>
                        <a:pt x="282" y="419"/>
                      </a:lnTo>
                      <a:lnTo>
                        <a:pt x="281" y="423"/>
                      </a:lnTo>
                      <a:lnTo>
                        <a:pt x="277" y="423"/>
                      </a:lnTo>
                      <a:lnTo>
                        <a:pt x="265" y="420"/>
                      </a:lnTo>
                      <a:lnTo>
                        <a:pt x="247" y="417"/>
                      </a:lnTo>
                      <a:lnTo>
                        <a:pt x="223" y="410"/>
                      </a:lnTo>
                      <a:lnTo>
                        <a:pt x="196" y="400"/>
                      </a:lnTo>
                      <a:lnTo>
                        <a:pt x="165" y="388"/>
                      </a:lnTo>
                      <a:lnTo>
                        <a:pt x="134" y="370"/>
                      </a:lnTo>
                      <a:lnTo>
                        <a:pt x="103" y="346"/>
                      </a:lnTo>
                      <a:lnTo>
                        <a:pt x="73" y="316"/>
                      </a:lnTo>
                      <a:lnTo>
                        <a:pt x="45" y="280"/>
                      </a:lnTo>
                      <a:lnTo>
                        <a:pt x="25" y="244"/>
                      </a:lnTo>
                      <a:lnTo>
                        <a:pt x="11" y="209"/>
                      </a:lnTo>
                      <a:lnTo>
                        <a:pt x="4" y="172"/>
                      </a:lnTo>
                      <a:lnTo>
                        <a:pt x="0" y="139"/>
                      </a:lnTo>
                      <a:lnTo>
                        <a:pt x="0" y="107"/>
                      </a:lnTo>
                      <a:lnTo>
                        <a:pt x="2" y="77"/>
                      </a:lnTo>
                      <a:lnTo>
                        <a:pt x="8" y="52"/>
                      </a:lnTo>
                      <a:lnTo>
                        <a:pt x="12" y="31"/>
                      </a:lnTo>
                      <a:lnTo>
                        <a:pt x="18" y="14"/>
                      </a:lnTo>
                      <a:lnTo>
                        <a:pt x="21" y="4"/>
                      </a:lnTo>
                      <a:lnTo>
                        <a:pt x="22" y="0"/>
                      </a:lnTo>
                      <a:close/>
                    </a:path>
                  </a:pathLst>
                </a:custGeom>
                <a:grpFill/>
                <a:ln w="0">
                  <a:noFill/>
                  <a:prstDash val="solid"/>
                  <a:round/>
                </a:ln>
              </p:spPr>
              <p:txBody>
                <a:bodyPr anchor="ctr"/>
                <a:lstStyle/>
                <a:p>
                  <a:pPr algn="ctr"/>
                  <a:endParaRPr sz="2400">
                    <a:cs typeface="+mn-ea"/>
                    <a:sym typeface="+mn-lt"/>
                  </a:endParaRPr>
                </a:p>
              </p:txBody>
            </p:sp>
            <p:sp>
              <p:nvSpPr>
                <p:cNvPr id="43" name="任意多边形: 形状 42"/>
                <p:cNvSpPr/>
                <p:nvPr/>
              </p:nvSpPr>
              <p:spPr bwMode="auto">
                <a:xfrm>
                  <a:off x="7120701" y="4167118"/>
                  <a:ext cx="296055" cy="534262"/>
                </a:xfrm>
                <a:custGeom>
                  <a:avLst/>
                  <a:gdLst>
                    <a:gd name="T0" fmla="*/ 201 w 260"/>
                    <a:gd name="T1" fmla="*/ 0 h 470"/>
                    <a:gd name="T2" fmla="*/ 202 w 260"/>
                    <a:gd name="T3" fmla="*/ 2 h 470"/>
                    <a:gd name="T4" fmla="*/ 209 w 260"/>
                    <a:gd name="T5" fmla="*/ 12 h 470"/>
                    <a:gd name="T6" fmla="*/ 218 w 260"/>
                    <a:gd name="T7" fmla="*/ 26 h 470"/>
                    <a:gd name="T8" fmla="*/ 228 w 260"/>
                    <a:gd name="T9" fmla="*/ 46 h 470"/>
                    <a:gd name="T10" fmla="*/ 238 w 260"/>
                    <a:gd name="T11" fmla="*/ 70 h 470"/>
                    <a:gd name="T12" fmla="*/ 248 w 260"/>
                    <a:gd name="T13" fmla="*/ 98 h 470"/>
                    <a:gd name="T14" fmla="*/ 255 w 260"/>
                    <a:gd name="T15" fmla="*/ 128 h 470"/>
                    <a:gd name="T16" fmla="*/ 260 w 260"/>
                    <a:gd name="T17" fmla="*/ 162 h 470"/>
                    <a:gd name="T18" fmla="*/ 260 w 260"/>
                    <a:gd name="T19" fmla="*/ 198 h 470"/>
                    <a:gd name="T20" fmla="*/ 256 w 260"/>
                    <a:gd name="T21" fmla="*/ 238 h 470"/>
                    <a:gd name="T22" fmla="*/ 246 w 260"/>
                    <a:gd name="T23" fmla="*/ 277 h 470"/>
                    <a:gd name="T24" fmla="*/ 229 w 260"/>
                    <a:gd name="T25" fmla="*/ 315 h 470"/>
                    <a:gd name="T26" fmla="*/ 209 w 260"/>
                    <a:gd name="T27" fmla="*/ 348 h 470"/>
                    <a:gd name="T28" fmla="*/ 187 w 260"/>
                    <a:gd name="T29" fmla="*/ 376 h 470"/>
                    <a:gd name="T30" fmla="*/ 164 w 260"/>
                    <a:gd name="T31" fmla="*/ 400 h 470"/>
                    <a:gd name="T32" fmla="*/ 140 w 260"/>
                    <a:gd name="T33" fmla="*/ 421 h 470"/>
                    <a:gd name="T34" fmla="*/ 116 w 260"/>
                    <a:gd name="T35" fmla="*/ 436 h 470"/>
                    <a:gd name="T36" fmla="*/ 95 w 260"/>
                    <a:gd name="T37" fmla="*/ 449 h 470"/>
                    <a:gd name="T38" fmla="*/ 77 w 260"/>
                    <a:gd name="T39" fmla="*/ 459 h 470"/>
                    <a:gd name="T40" fmla="*/ 62 w 260"/>
                    <a:gd name="T41" fmla="*/ 466 h 470"/>
                    <a:gd name="T42" fmla="*/ 54 w 260"/>
                    <a:gd name="T43" fmla="*/ 468 h 470"/>
                    <a:gd name="T44" fmla="*/ 50 w 260"/>
                    <a:gd name="T45" fmla="*/ 470 h 470"/>
                    <a:gd name="T46" fmla="*/ 48 w 260"/>
                    <a:gd name="T47" fmla="*/ 467 h 470"/>
                    <a:gd name="T48" fmla="*/ 43 w 260"/>
                    <a:gd name="T49" fmla="*/ 460 h 470"/>
                    <a:gd name="T50" fmla="*/ 36 w 260"/>
                    <a:gd name="T51" fmla="*/ 447 h 470"/>
                    <a:gd name="T52" fmla="*/ 27 w 260"/>
                    <a:gd name="T53" fmla="*/ 431 h 470"/>
                    <a:gd name="T54" fmla="*/ 17 w 260"/>
                    <a:gd name="T55" fmla="*/ 410 h 470"/>
                    <a:gd name="T56" fmla="*/ 10 w 260"/>
                    <a:gd name="T57" fmla="*/ 384 h 470"/>
                    <a:gd name="T58" fmla="*/ 3 w 260"/>
                    <a:gd name="T59" fmla="*/ 355 h 470"/>
                    <a:gd name="T60" fmla="*/ 0 w 260"/>
                    <a:gd name="T61" fmla="*/ 323 h 470"/>
                    <a:gd name="T62" fmla="*/ 0 w 260"/>
                    <a:gd name="T63" fmla="*/ 288 h 470"/>
                    <a:gd name="T64" fmla="*/ 6 w 260"/>
                    <a:gd name="T65" fmla="*/ 250 h 470"/>
                    <a:gd name="T66" fmla="*/ 17 w 260"/>
                    <a:gd name="T67" fmla="*/ 210 h 470"/>
                    <a:gd name="T68" fmla="*/ 36 w 260"/>
                    <a:gd name="T69" fmla="*/ 168 h 470"/>
                    <a:gd name="T70" fmla="*/ 58 w 260"/>
                    <a:gd name="T71" fmla="*/ 130 h 470"/>
                    <a:gd name="T72" fmla="*/ 81 w 260"/>
                    <a:gd name="T73" fmla="*/ 98 h 470"/>
                    <a:gd name="T74" fmla="*/ 105 w 260"/>
                    <a:gd name="T75" fmla="*/ 71 h 470"/>
                    <a:gd name="T76" fmla="*/ 129 w 260"/>
                    <a:gd name="T77" fmla="*/ 49 h 470"/>
                    <a:gd name="T78" fmla="*/ 151 w 260"/>
                    <a:gd name="T79" fmla="*/ 30 h 470"/>
                    <a:gd name="T80" fmla="*/ 171 w 260"/>
                    <a:gd name="T81" fmla="*/ 16 h 470"/>
                    <a:gd name="T82" fmla="*/ 187 w 260"/>
                    <a:gd name="T83" fmla="*/ 7 h 470"/>
                    <a:gd name="T84" fmla="*/ 197 w 260"/>
                    <a:gd name="T85" fmla="*/ 1 h 470"/>
                    <a:gd name="T86" fmla="*/ 201 w 260"/>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0" h="470">
                      <a:moveTo>
                        <a:pt x="201" y="0"/>
                      </a:moveTo>
                      <a:lnTo>
                        <a:pt x="202" y="2"/>
                      </a:lnTo>
                      <a:lnTo>
                        <a:pt x="209" y="12"/>
                      </a:lnTo>
                      <a:lnTo>
                        <a:pt x="218" y="26"/>
                      </a:lnTo>
                      <a:lnTo>
                        <a:pt x="228" y="46"/>
                      </a:lnTo>
                      <a:lnTo>
                        <a:pt x="238" y="70"/>
                      </a:lnTo>
                      <a:lnTo>
                        <a:pt x="248" y="98"/>
                      </a:lnTo>
                      <a:lnTo>
                        <a:pt x="255" y="128"/>
                      </a:lnTo>
                      <a:lnTo>
                        <a:pt x="260" y="162"/>
                      </a:lnTo>
                      <a:lnTo>
                        <a:pt x="260" y="198"/>
                      </a:lnTo>
                      <a:lnTo>
                        <a:pt x="256" y="238"/>
                      </a:lnTo>
                      <a:lnTo>
                        <a:pt x="246" y="277"/>
                      </a:lnTo>
                      <a:lnTo>
                        <a:pt x="229" y="315"/>
                      </a:lnTo>
                      <a:lnTo>
                        <a:pt x="209" y="348"/>
                      </a:lnTo>
                      <a:lnTo>
                        <a:pt x="187" y="376"/>
                      </a:lnTo>
                      <a:lnTo>
                        <a:pt x="164" y="400"/>
                      </a:lnTo>
                      <a:lnTo>
                        <a:pt x="140" y="421"/>
                      </a:lnTo>
                      <a:lnTo>
                        <a:pt x="116" y="436"/>
                      </a:lnTo>
                      <a:lnTo>
                        <a:pt x="95" y="449"/>
                      </a:lnTo>
                      <a:lnTo>
                        <a:pt x="77" y="459"/>
                      </a:lnTo>
                      <a:lnTo>
                        <a:pt x="62" y="466"/>
                      </a:lnTo>
                      <a:lnTo>
                        <a:pt x="54" y="468"/>
                      </a:lnTo>
                      <a:lnTo>
                        <a:pt x="50" y="470"/>
                      </a:lnTo>
                      <a:lnTo>
                        <a:pt x="48" y="467"/>
                      </a:lnTo>
                      <a:lnTo>
                        <a:pt x="43" y="460"/>
                      </a:lnTo>
                      <a:lnTo>
                        <a:pt x="36" y="447"/>
                      </a:lnTo>
                      <a:lnTo>
                        <a:pt x="27" y="431"/>
                      </a:lnTo>
                      <a:lnTo>
                        <a:pt x="17" y="410"/>
                      </a:lnTo>
                      <a:lnTo>
                        <a:pt x="10" y="384"/>
                      </a:lnTo>
                      <a:lnTo>
                        <a:pt x="3" y="355"/>
                      </a:lnTo>
                      <a:lnTo>
                        <a:pt x="0" y="323"/>
                      </a:lnTo>
                      <a:lnTo>
                        <a:pt x="0" y="288"/>
                      </a:lnTo>
                      <a:lnTo>
                        <a:pt x="6" y="250"/>
                      </a:lnTo>
                      <a:lnTo>
                        <a:pt x="17" y="210"/>
                      </a:lnTo>
                      <a:lnTo>
                        <a:pt x="36" y="168"/>
                      </a:lnTo>
                      <a:lnTo>
                        <a:pt x="58" y="130"/>
                      </a:lnTo>
                      <a:lnTo>
                        <a:pt x="81" y="98"/>
                      </a:lnTo>
                      <a:lnTo>
                        <a:pt x="105" y="71"/>
                      </a:lnTo>
                      <a:lnTo>
                        <a:pt x="129" y="49"/>
                      </a:lnTo>
                      <a:lnTo>
                        <a:pt x="151" y="30"/>
                      </a:lnTo>
                      <a:lnTo>
                        <a:pt x="171" y="16"/>
                      </a:lnTo>
                      <a:lnTo>
                        <a:pt x="187" y="7"/>
                      </a:lnTo>
                      <a:lnTo>
                        <a:pt x="197" y="1"/>
                      </a:lnTo>
                      <a:lnTo>
                        <a:pt x="201" y="0"/>
                      </a:lnTo>
                      <a:close/>
                    </a:path>
                  </a:pathLst>
                </a:custGeom>
                <a:grpFill/>
                <a:ln w="0">
                  <a:noFill/>
                  <a:prstDash val="solid"/>
                  <a:round/>
                </a:ln>
              </p:spPr>
              <p:txBody>
                <a:bodyPr anchor="ctr"/>
                <a:lstStyle/>
                <a:p>
                  <a:pPr algn="ctr"/>
                  <a:endParaRPr sz="2400">
                    <a:cs typeface="+mn-ea"/>
                    <a:sym typeface="+mn-lt"/>
                  </a:endParaRPr>
                </a:p>
              </p:txBody>
            </p:sp>
            <p:sp>
              <p:nvSpPr>
                <p:cNvPr id="44" name="任意多边形: 形状 43"/>
                <p:cNvSpPr/>
                <p:nvPr/>
              </p:nvSpPr>
              <p:spPr bwMode="auto">
                <a:xfrm>
                  <a:off x="7233000" y="4626514"/>
                  <a:ext cx="279042" cy="551277"/>
                </a:xfrm>
                <a:custGeom>
                  <a:avLst/>
                  <a:gdLst>
                    <a:gd name="T0" fmla="*/ 160 w 246"/>
                    <a:gd name="T1" fmla="*/ 0 h 486"/>
                    <a:gd name="T2" fmla="*/ 163 w 246"/>
                    <a:gd name="T3" fmla="*/ 2 h 486"/>
                    <a:gd name="T4" fmla="*/ 168 w 246"/>
                    <a:gd name="T5" fmla="*/ 9 h 486"/>
                    <a:gd name="T6" fmla="*/ 177 w 246"/>
                    <a:gd name="T7" fmla="*/ 20 h 486"/>
                    <a:gd name="T8" fmla="*/ 188 w 246"/>
                    <a:gd name="T9" fmla="*/ 35 h 486"/>
                    <a:gd name="T10" fmla="*/ 201 w 246"/>
                    <a:gd name="T11" fmla="*/ 55 h 486"/>
                    <a:gd name="T12" fmla="*/ 212 w 246"/>
                    <a:gd name="T13" fmla="*/ 77 h 486"/>
                    <a:gd name="T14" fmla="*/ 225 w 246"/>
                    <a:gd name="T15" fmla="*/ 103 h 486"/>
                    <a:gd name="T16" fmla="*/ 235 w 246"/>
                    <a:gd name="T17" fmla="*/ 131 h 486"/>
                    <a:gd name="T18" fmla="*/ 242 w 246"/>
                    <a:gd name="T19" fmla="*/ 163 h 486"/>
                    <a:gd name="T20" fmla="*/ 246 w 246"/>
                    <a:gd name="T21" fmla="*/ 196 h 486"/>
                    <a:gd name="T22" fmla="*/ 246 w 246"/>
                    <a:gd name="T23" fmla="*/ 231 h 486"/>
                    <a:gd name="T24" fmla="*/ 240 w 246"/>
                    <a:gd name="T25" fmla="*/ 269 h 486"/>
                    <a:gd name="T26" fmla="*/ 229 w 246"/>
                    <a:gd name="T27" fmla="*/ 308 h 486"/>
                    <a:gd name="T28" fmla="*/ 215 w 246"/>
                    <a:gd name="T29" fmla="*/ 345 h 486"/>
                    <a:gd name="T30" fmla="*/ 197 w 246"/>
                    <a:gd name="T31" fmla="*/ 375 h 486"/>
                    <a:gd name="T32" fmla="*/ 175 w 246"/>
                    <a:gd name="T33" fmla="*/ 402 h 486"/>
                    <a:gd name="T34" fmla="*/ 156 w 246"/>
                    <a:gd name="T35" fmla="*/ 426 h 486"/>
                    <a:gd name="T36" fmla="*/ 134 w 246"/>
                    <a:gd name="T37" fmla="*/ 444 h 486"/>
                    <a:gd name="T38" fmla="*/ 115 w 246"/>
                    <a:gd name="T39" fmla="*/ 459 h 486"/>
                    <a:gd name="T40" fmla="*/ 98 w 246"/>
                    <a:gd name="T41" fmla="*/ 472 h 486"/>
                    <a:gd name="T42" fmla="*/ 85 w 246"/>
                    <a:gd name="T43" fmla="*/ 480 h 486"/>
                    <a:gd name="T44" fmla="*/ 76 w 246"/>
                    <a:gd name="T45" fmla="*/ 485 h 486"/>
                    <a:gd name="T46" fmla="*/ 74 w 246"/>
                    <a:gd name="T47" fmla="*/ 486 h 486"/>
                    <a:gd name="T48" fmla="*/ 71 w 246"/>
                    <a:gd name="T49" fmla="*/ 485 h 486"/>
                    <a:gd name="T50" fmla="*/ 64 w 246"/>
                    <a:gd name="T51" fmla="*/ 478 h 486"/>
                    <a:gd name="T52" fmla="*/ 55 w 246"/>
                    <a:gd name="T53" fmla="*/ 465 h 486"/>
                    <a:gd name="T54" fmla="*/ 44 w 246"/>
                    <a:gd name="T55" fmla="*/ 450 h 486"/>
                    <a:gd name="T56" fmla="*/ 33 w 246"/>
                    <a:gd name="T57" fmla="*/ 430 h 486"/>
                    <a:gd name="T58" fmla="*/ 21 w 246"/>
                    <a:gd name="T59" fmla="*/ 406 h 486"/>
                    <a:gd name="T60" fmla="*/ 11 w 246"/>
                    <a:gd name="T61" fmla="*/ 378 h 486"/>
                    <a:gd name="T62" fmla="*/ 4 w 246"/>
                    <a:gd name="T63" fmla="*/ 347 h 486"/>
                    <a:gd name="T64" fmla="*/ 0 w 246"/>
                    <a:gd name="T65" fmla="*/ 312 h 486"/>
                    <a:gd name="T66" fmla="*/ 0 w 246"/>
                    <a:gd name="T67" fmla="*/ 273 h 486"/>
                    <a:gd name="T68" fmla="*/ 6 w 246"/>
                    <a:gd name="T69" fmla="*/ 233 h 486"/>
                    <a:gd name="T70" fmla="*/ 17 w 246"/>
                    <a:gd name="T71" fmla="*/ 191 h 486"/>
                    <a:gd name="T72" fmla="*/ 33 w 246"/>
                    <a:gd name="T73" fmla="*/ 154 h 486"/>
                    <a:gd name="T74" fmla="*/ 50 w 246"/>
                    <a:gd name="T75" fmla="*/ 122 h 486"/>
                    <a:gd name="T76" fmla="*/ 68 w 246"/>
                    <a:gd name="T77" fmla="*/ 93 h 486"/>
                    <a:gd name="T78" fmla="*/ 86 w 246"/>
                    <a:gd name="T79" fmla="*/ 68 h 486"/>
                    <a:gd name="T80" fmla="*/ 105 w 246"/>
                    <a:gd name="T81" fmla="*/ 47 h 486"/>
                    <a:gd name="T82" fmla="*/ 122 w 246"/>
                    <a:gd name="T83" fmla="*/ 30 h 486"/>
                    <a:gd name="T84" fmla="*/ 137 w 246"/>
                    <a:gd name="T85" fmla="*/ 17 h 486"/>
                    <a:gd name="T86" fmla="*/ 149 w 246"/>
                    <a:gd name="T87" fmla="*/ 7 h 486"/>
                    <a:gd name="T88" fmla="*/ 157 w 246"/>
                    <a:gd name="T89" fmla="*/ 2 h 486"/>
                    <a:gd name="T90" fmla="*/ 160 w 246"/>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486">
                      <a:moveTo>
                        <a:pt x="160" y="0"/>
                      </a:moveTo>
                      <a:lnTo>
                        <a:pt x="163" y="2"/>
                      </a:lnTo>
                      <a:lnTo>
                        <a:pt x="168" y="9"/>
                      </a:lnTo>
                      <a:lnTo>
                        <a:pt x="177" y="20"/>
                      </a:lnTo>
                      <a:lnTo>
                        <a:pt x="188" y="35"/>
                      </a:lnTo>
                      <a:lnTo>
                        <a:pt x="201" y="55"/>
                      </a:lnTo>
                      <a:lnTo>
                        <a:pt x="212" y="77"/>
                      </a:lnTo>
                      <a:lnTo>
                        <a:pt x="225" y="103"/>
                      </a:lnTo>
                      <a:lnTo>
                        <a:pt x="235" y="131"/>
                      </a:lnTo>
                      <a:lnTo>
                        <a:pt x="242" y="163"/>
                      </a:lnTo>
                      <a:lnTo>
                        <a:pt x="246" y="196"/>
                      </a:lnTo>
                      <a:lnTo>
                        <a:pt x="246" y="231"/>
                      </a:lnTo>
                      <a:lnTo>
                        <a:pt x="240" y="269"/>
                      </a:lnTo>
                      <a:lnTo>
                        <a:pt x="229" y="308"/>
                      </a:lnTo>
                      <a:lnTo>
                        <a:pt x="215" y="345"/>
                      </a:lnTo>
                      <a:lnTo>
                        <a:pt x="197" y="375"/>
                      </a:lnTo>
                      <a:lnTo>
                        <a:pt x="175" y="402"/>
                      </a:lnTo>
                      <a:lnTo>
                        <a:pt x="156" y="426"/>
                      </a:lnTo>
                      <a:lnTo>
                        <a:pt x="134" y="444"/>
                      </a:lnTo>
                      <a:lnTo>
                        <a:pt x="115" y="459"/>
                      </a:lnTo>
                      <a:lnTo>
                        <a:pt x="98" y="472"/>
                      </a:lnTo>
                      <a:lnTo>
                        <a:pt x="85" y="480"/>
                      </a:lnTo>
                      <a:lnTo>
                        <a:pt x="76" y="485"/>
                      </a:lnTo>
                      <a:lnTo>
                        <a:pt x="74" y="486"/>
                      </a:lnTo>
                      <a:lnTo>
                        <a:pt x="71" y="485"/>
                      </a:lnTo>
                      <a:lnTo>
                        <a:pt x="64" y="478"/>
                      </a:lnTo>
                      <a:lnTo>
                        <a:pt x="55" y="465"/>
                      </a:lnTo>
                      <a:lnTo>
                        <a:pt x="44" y="450"/>
                      </a:lnTo>
                      <a:lnTo>
                        <a:pt x="33" y="430"/>
                      </a:lnTo>
                      <a:lnTo>
                        <a:pt x="21" y="406"/>
                      </a:lnTo>
                      <a:lnTo>
                        <a:pt x="11" y="378"/>
                      </a:lnTo>
                      <a:lnTo>
                        <a:pt x="4" y="347"/>
                      </a:lnTo>
                      <a:lnTo>
                        <a:pt x="0" y="312"/>
                      </a:lnTo>
                      <a:lnTo>
                        <a:pt x="0" y="273"/>
                      </a:lnTo>
                      <a:lnTo>
                        <a:pt x="6" y="233"/>
                      </a:lnTo>
                      <a:lnTo>
                        <a:pt x="17" y="191"/>
                      </a:lnTo>
                      <a:lnTo>
                        <a:pt x="33" y="154"/>
                      </a:lnTo>
                      <a:lnTo>
                        <a:pt x="50" y="122"/>
                      </a:lnTo>
                      <a:lnTo>
                        <a:pt x="68" y="93"/>
                      </a:lnTo>
                      <a:lnTo>
                        <a:pt x="86" y="68"/>
                      </a:lnTo>
                      <a:lnTo>
                        <a:pt x="105" y="47"/>
                      </a:lnTo>
                      <a:lnTo>
                        <a:pt x="122" y="30"/>
                      </a:lnTo>
                      <a:lnTo>
                        <a:pt x="137" y="17"/>
                      </a:lnTo>
                      <a:lnTo>
                        <a:pt x="149" y="7"/>
                      </a:lnTo>
                      <a:lnTo>
                        <a:pt x="157" y="2"/>
                      </a:lnTo>
                      <a:lnTo>
                        <a:pt x="160" y="0"/>
                      </a:lnTo>
                      <a:close/>
                    </a:path>
                  </a:pathLst>
                </a:custGeom>
                <a:grpFill/>
                <a:ln w="0">
                  <a:noFill/>
                  <a:prstDash val="solid"/>
                  <a:round/>
                </a:ln>
              </p:spPr>
              <p:txBody>
                <a:bodyPr anchor="ctr"/>
                <a:lstStyle/>
                <a:p>
                  <a:pPr algn="ctr"/>
                  <a:endParaRPr sz="2400">
                    <a:cs typeface="+mn-ea"/>
                    <a:sym typeface="+mn-lt"/>
                  </a:endParaRPr>
                </a:p>
              </p:txBody>
            </p:sp>
            <p:sp>
              <p:nvSpPr>
                <p:cNvPr id="45" name="任意多边形: 形状 44"/>
                <p:cNvSpPr/>
                <p:nvPr/>
              </p:nvSpPr>
              <p:spPr bwMode="auto">
                <a:xfrm>
                  <a:off x="7495026" y="4932779"/>
                  <a:ext cx="272236" cy="558083"/>
                </a:xfrm>
                <a:custGeom>
                  <a:avLst/>
                  <a:gdLst>
                    <a:gd name="T0" fmla="*/ 133 w 242"/>
                    <a:gd name="T1" fmla="*/ 0 h 492"/>
                    <a:gd name="T2" fmla="*/ 136 w 242"/>
                    <a:gd name="T3" fmla="*/ 1 h 492"/>
                    <a:gd name="T4" fmla="*/ 143 w 242"/>
                    <a:gd name="T5" fmla="*/ 8 h 492"/>
                    <a:gd name="T6" fmla="*/ 153 w 242"/>
                    <a:gd name="T7" fmla="*/ 18 h 492"/>
                    <a:gd name="T8" fmla="*/ 166 w 242"/>
                    <a:gd name="T9" fmla="*/ 32 h 492"/>
                    <a:gd name="T10" fmla="*/ 180 w 242"/>
                    <a:gd name="T11" fmla="*/ 50 h 492"/>
                    <a:gd name="T12" fmla="*/ 194 w 242"/>
                    <a:gd name="T13" fmla="*/ 71 h 492"/>
                    <a:gd name="T14" fmla="*/ 208 w 242"/>
                    <a:gd name="T15" fmla="*/ 95 h 492"/>
                    <a:gd name="T16" fmla="*/ 221 w 242"/>
                    <a:gd name="T17" fmla="*/ 123 h 492"/>
                    <a:gd name="T18" fmla="*/ 231 w 242"/>
                    <a:gd name="T19" fmla="*/ 152 h 492"/>
                    <a:gd name="T20" fmla="*/ 239 w 242"/>
                    <a:gd name="T21" fmla="*/ 186 h 492"/>
                    <a:gd name="T22" fmla="*/ 242 w 242"/>
                    <a:gd name="T23" fmla="*/ 221 h 492"/>
                    <a:gd name="T24" fmla="*/ 240 w 242"/>
                    <a:gd name="T25" fmla="*/ 258 h 492"/>
                    <a:gd name="T26" fmla="*/ 232 w 242"/>
                    <a:gd name="T27" fmla="*/ 299 h 492"/>
                    <a:gd name="T28" fmla="*/ 221 w 242"/>
                    <a:gd name="T29" fmla="*/ 337 h 492"/>
                    <a:gd name="T30" fmla="*/ 205 w 242"/>
                    <a:gd name="T31" fmla="*/ 369 h 492"/>
                    <a:gd name="T32" fmla="*/ 188 w 242"/>
                    <a:gd name="T33" fmla="*/ 398 h 492"/>
                    <a:gd name="T34" fmla="*/ 170 w 242"/>
                    <a:gd name="T35" fmla="*/ 422 h 492"/>
                    <a:gd name="T36" fmla="*/ 150 w 242"/>
                    <a:gd name="T37" fmla="*/ 444 h 492"/>
                    <a:gd name="T38" fmla="*/ 133 w 242"/>
                    <a:gd name="T39" fmla="*/ 461 h 492"/>
                    <a:gd name="T40" fmla="*/ 117 w 242"/>
                    <a:gd name="T41" fmla="*/ 474 h 492"/>
                    <a:gd name="T42" fmla="*/ 105 w 242"/>
                    <a:gd name="T43" fmla="*/ 484 h 492"/>
                    <a:gd name="T44" fmla="*/ 96 w 242"/>
                    <a:gd name="T45" fmla="*/ 489 h 492"/>
                    <a:gd name="T46" fmla="*/ 93 w 242"/>
                    <a:gd name="T47" fmla="*/ 492 h 492"/>
                    <a:gd name="T48" fmla="*/ 91 w 242"/>
                    <a:gd name="T49" fmla="*/ 489 h 492"/>
                    <a:gd name="T50" fmla="*/ 84 w 242"/>
                    <a:gd name="T51" fmla="*/ 482 h 492"/>
                    <a:gd name="T52" fmla="*/ 74 w 242"/>
                    <a:gd name="T53" fmla="*/ 472 h 492"/>
                    <a:gd name="T54" fmla="*/ 61 w 242"/>
                    <a:gd name="T55" fmla="*/ 457 h 492"/>
                    <a:gd name="T56" fmla="*/ 48 w 242"/>
                    <a:gd name="T57" fmla="*/ 439 h 492"/>
                    <a:gd name="T58" fmla="*/ 34 w 242"/>
                    <a:gd name="T59" fmla="*/ 416 h 492"/>
                    <a:gd name="T60" fmla="*/ 21 w 242"/>
                    <a:gd name="T61" fmla="*/ 390 h 492"/>
                    <a:gd name="T62" fmla="*/ 11 w 242"/>
                    <a:gd name="T63" fmla="*/ 359 h 492"/>
                    <a:gd name="T64" fmla="*/ 4 w 242"/>
                    <a:gd name="T65" fmla="*/ 324 h 492"/>
                    <a:gd name="T66" fmla="*/ 0 w 242"/>
                    <a:gd name="T67" fmla="*/ 286 h 492"/>
                    <a:gd name="T68" fmla="*/ 3 w 242"/>
                    <a:gd name="T69" fmla="*/ 244 h 492"/>
                    <a:gd name="T70" fmla="*/ 10 w 242"/>
                    <a:gd name="T71" fmla="*/ 202 h 492"/>
                    <a:gd name="T72" fmla="*/ 21 w 242"/>
                    <a:gd name="T73" fmla="*/ 165 h 492"/>
                    <a:gd name="T74" fmla="*/ 34 w 242"/>
                    <a:gd name="T75" fmla="*/ 130 h 492"/>
                    <a:gd name="T76" fmla="*/ 50 w 242"/>
                    <a:gd name="T77" fmla="*/ 100 h 492"/>
                    <a:gd name="T78" fmla="*/ 67 w 242"/>
                    <a:gd name="T79" fmla="*/ 74 h 492"/>
                    <a:gd name="T80" fmla="*/ 84 w 242"/>
                    <a:gd name="T81" fmla="*/ 51 h 492"/>
                    <a:gd name="T82" fmla="*/ 99 w 242"/>
                    <a:gd name="T83" fmla="*/ 32 h 492"/>
                    <a:gd name="T84" fmla="*/ 113 w 242"/>
                    <a:gd name="T85" fmla="*/ 18 h 492"/>
                    <a:gd name="T86" fmla="*/ 123 w 242"/>
                    <a:gd name="T87" fmla="*/ 8 h 492"/>
                    <a:gd name="T88" fmla="*/ 130 w 242"/>
                    <a:gd name="T89" fmla="*/ 1 h 492"/>
                    <a:gd name="T90" fmla="*/ 133 w 242"/>
                    <a:gd name="T9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492">
                      <a:moveTo>
                        <a:pt x="133" y="0"/>
                      </a:moveTo>
                      <a:lnTo>
                        <a:pt x="136" y="1"/>
                      </a:lnTo>
                      <a:lnTo>
                        <a:pt x="143" y="8"/>
                      </a:lnTo>
                      <a:lnTo>
                        <a:pt x="153" y="18"/>
                      </a:lnTo>
                      <a:lnTo>
                        <a:pt x="166" y="32"/>
                      </a:lnTo>
                      <a:lnTo>
                        <a:pt x="180" y="50"/>
                      </a:lnTo>
                      <a:lnTo>
                        <a:pt x="194" y="71"/>
                      </a:lnTo>
                      <a:lnTo>
                        <a:pt x="208" y="95"/>
                      </a:lnTo>
                      <a:lnTo>
                        <a:pt x="221" y="123"/>
                      </a:lnTo>
                      <a:lnTo>
                        <a:pt x="231" y="152"/>
                      </a:lnTo>
                      <a:lnTo>
                        <a:pt x="239" y="186"/>
                      </a:lnTo>
                      <a:lnTo>
                        <a:pt x="242" y="221"/>
                      </a:lnTo>
                      <a:lnTo>
                        <a:pt x="240" y="258"/>
                      </a:lnTo>
                      <a:lnTo>
                        <a:pt x="232" y="299"/>
                      </a:lnTo>
                      <a:lnTo>
                        <a:pt x="221" y="337"/>
                      </a:lnTo>
                      <a:lnTo>
                        <a:pt x="205" y="369"/>
                      </a:lnTo>
                      <a:lnTo>
                        <a:pt x="188" y="398"/>
                      </a:lnTo>
                      <a:lnTo>
                        <a:pt x="170" y="422"/>
                      </a:lnTo>
                      <a:lnTo>
                        <a:pt x="150" y="444"/>
                      </a:lnTo>
                      <a:lnTo>
                        <a:pt x="133" y="461"/>
                      </a:lnTo>
                      <a:lnTo>
                        <a:pt x="117" y="474"/>
                      </a:lnTo>
                      <a:lnTo>
                        <a:pt x="105" y="484"/>
                      </a:lnTo>
                      <a:lnTo>
                        <a:pt x="96" y="489"/>
                      </a:lnTo>
                      <a:lnTo>
                        <a:pt x="93" y="492"/>
                      </a:lnTo>
                      <a:lnTo>
                        <a:pt x="91" y="489"/>
                      </a:lnTo>
                      <a:lnTo>
                        <a:pt x="84" y="482"/>
                      </a:lnTo>
                      <a:lnTo>
                        <a:pt x="74" y="472"/>
                      </a:lnTo>
                      <a:lnTo>
                        <a:pt x="61" y="457"/>
                      </a:lnTo>
                      <a:lnTo>
                        <a:pt x="48" y="439"/>
                      </a:lnTo>
                      <a:lnTo>
                        <a:pt x="34" y="416"/>
                      </a:lnTo>
                      <a:lnTo>
                        <a:pt x="21" y="390"/>
                      </a:lnTo>
                      <a:lnTo>
                        <a:pt x="11" y="359"/>
                      </a:lnTo>
                      <a:lnTo>
                        <a:pt x="4" y="324"/>
                      </a:lnTo>
                      <a:lnTo>
                        <a:pt x="0" y="286"/>
                      </a:lnTo>
                      <a:lnTo>
                        <a:pt x="3" y="244"/>
                      </a:lnTo>
                      <a:lnTo>
                        <a:pt x="10" y="202"/>
                      </a:lnTo>
                      <a:lnTo>
                        <a:pt x="21" y="165"/>
                      </a:lnTo>
                      <a:lnTo>
                        <a:pt x="34" y="130"/>
                      </a:lnTo>
                      <a:lnTo>
                        <a:pt x="50" y="100"/>
                      </a:lnTo>
                      <a:lnTo>
                        <a:pt x="67" y="74"/>
                      </a:lnTo>
                      <a:lnTo>
                        <a:pt x="84" y="51"/>
                      </a:lnTo>
                      <a:lnTo>
                        <a:pt x="99" y="32"/>
                      </a:lnTo>
                      <a:lnTo>
                        <a:pt x="113" y="18"/>
                      </a:lnTo>
                      <a:lnTo>
                        <a:pt x="123" y="8"/>
                      </a:lnTo>
                      <a:lnTo>
                        <a:pt x="130" y="1"/>
                      </a:lnTo>
                      <a:lnTo>
                        <a:pt x="133" y="0"/>
                      </a:lnTo>
                      <a:close/>
                    </a:path>
                  </a:pathLst>
                </a:custGeom>
                <a:grpFill/>
                <a:ln w="0">
                  <a:noFill/>
                  <a:prstDash val="solid"/>
                  <a:round/>
                </a:ln>
              </p:spPr>
              <p:txBody>
                <a:bodyPr anchor="ctr"/>
                <a:lstStyle/>
                <a:p>
                  <a:pPr algn="ctr"/>
                  <a:endParaRPr sz="2400">
                    <a:cs typeface="+mn-ea"/>
                    <a:sym typeface="+mn-lt"/>
                  </a:endParaRPr>
                </a:p>
              </p:txBody>
            </p:sp>
            <p:sp>
              <p:nvSpPr>
                <p:cNvPr id="46" name="任意多边形: 形状 45"/>
                <p:cNvSpPr/>
                <p:nvPr/>
              </p:nvSpPr>
              <p:spPr bwMode="auto">
                <a:xfrm>
                  <a:off x="7787679" y="5239045"/>
                  <a:ext cx="275638" cy="547873"/>
                </a:xfrm>
                <a:custGeom>
                  <a:avLst/>
                  <a:gdLst>
                    <a:gd name="T0" fmla="*/ 59 w 242"/>
                    <a:gd name="T1" fmla="*/ 0 h 484"/>
                    <a:gd name="T2" fmla="*/ 63 w 242"/>
                    <a:gd name="T3" fmla="*/ 2 h 484"/>
                    <a:gd name="T4" fmla="*/ 72 w 242"/>
                    <a:gd name="T5" fmla="*/ 7 h 484"/>
                    <a:gd name="T6" fmla="*/ 87 w 242"/>
                    <a:gd name="T7" fmla="*/ 16 h 484"/>
                    <a:gd name="T8" fmla="*/ 106 w 242"/>
                    <a:gd name="T9" fmla="*/ 27 h 484"/>
                    <a:gd name="T10" fmla="*/ 127 w 242"/>
                    <a:gd name="T11" fmla="*/ 42 h 484"/>
                    <a:gd name="T12" fmla="*/ 148 w 242"/>
                    <a:gd name="T13" fmla="*/ 62 h 484"/>
                    <a:gd name="T14" fmla="*/ 171 w 242"/>
                    <a:gd name="T15" fmla="*/ 86 h 484"/>
                    <a:gd name="T16" fmla="*/ 192 w 242"/>
                    <a:gd name="T17" fmla="*/ 112 h 484"/>
                    <a:gd name="T18" fmla="*/ 212 w 242"/>
                    <a:gd name="T19" fmla="*/ 144 h 484"/>
                    <a:gd name="T20" fmla="*/ 227 w 242"/>
                    <a:gd name="T21" fmla="*/ 179 h 484"/>
                    <a:gd name="T22" fmla="*/ 237 w 242"/>
                    <a:gd name="T23" fmla="*/ 220 h 484"/>
                    <a:gd name="T24" fmla="*/ 242 w 242"/>
                    <a:gd name="T25" fmla="*/ 260 h 484"/>
                    <a:gd name="T26" fmla="*/ 242 w 242"/>
                    <a:gd name="T27" fmla="*/ 298 h 484"/>
                    <a:gd name="T28" fmla="*/ 236 w 242"/>
                    <a:gd name="T29" fmla="*/ 335 h 484"/>
                    <a:gd name="T30" fmla="*/ 227 w 242"/>
                    <a:gd name="T31" fmla="*/ 367 h 484"/>
                    <a:gd name="T32" fmla="*/ 218 w 242"/>
                    <a:gd name="T33" fmla="*/ 396 h 484"/>
                    <a:gd name="T34" fmla="*/ 205 w 242"/>
                    <a:gd name="T35" fmla="*/ 421 h 484"/>
                    <a:gd name="T36" fmla="*/ 194 w 242"/>
                    <a:gd name="T37" fmla="*/ 444 h 484"/>
                    <a:gd name="T38" fmla="*/ 182 w 242"/>
                    <a:gd name="T39" fmla="*/ 461 h 484"/>
                    <a:gd name="T40" fmla="*/ 172 w 242"/>
                    <a:gd name="T41" fmla="*/ 473 h 484"/>
                    <a:gd name="T42" fmla="*/ 167 w 242"/>
                    <a:gd name="T43" fmla="*/ 482 h 484"/>
                    <a:gd name="T44" fmla="*/ 164 w 242"/>
                    <a:gd name="T45" fmla="*/ 484 h 484"/>
                    <a:gd name="T46" fmla="*/ 161 w 242"/>
                    <a:gd name="T47" fmla="*/ 483 h 484"/>
                    <a:gd name="T48" fmla="*/ 153 w 242"/>
                    <a:gd name="T49" fmla="*/ 479 h 484"/>
                    <a:gd name="T50" fmla="*/ 140 w 242"/>
                    <a:gd name="T51" fmla="*/ 470 h 484"/>
                    <a:gd name="T52" fmla="*/ 123 w 242"/>
                    <a:gd name="T53" fmla="*/ 461 h 484"/>
                    <a:gd name="T54" fmla="*/ 104 w 242"/>
                    <a:gd name="T55" fmla="*/ 447 h 484"/>
                    <a:gd name="T56" fmla="*/ 86 w 242"/>
                    <a:gd name="T57" fmla="*/ 428 h 484"/>
                    <a:gd name="T58" fmla="*/ 66 w 242"/>
                    <a:gd name="T59" fmla="*/ 406 h 484"/>
                    <a:gd name="T60" fmla="*/ 46 w 242"/>
                    <a:gd name="T61" fmla="*/ 379 h 484"/>
                    <a:gd name="T62" fmla="*/ 30 w 242"/>
                    <a:gd name="T63" fmla="*/ 349 h 484"/>
                    <a:gd name="T64" fmla="*/ 15 w 242"/>
                    <a:gd name="T65" fmla="*/ 314 h 484"/>
                    <a:gd name="T66" fmla="*/ 6 w 242"/>
                    <a:gd name="T67" fmla="*/ 273 h 484"/>
                    <a:gd name="T68" fmla="*/ 0 w 242"/>
                    <a:gd name="T69" fmla="*/ 231 h 484"/>
                    <a:gd name="T70" fmla="*/ 0 w 242"/>
                    <a:gd name="T71" fmla="*/ 192 h 484"/>
                    <a:gd name="T72" fmla="*/ 3 w 242"/>
                    <a:gd name="T73" fmla="*/ 154 h 484"/>
                    <a:gd name="T74" fmla="*/ 8 w 242"/>
                    <a:gd name="T75" fmla="*/ 121 h 484"/>
                    <a:gd name="T76" fmla="*/ 17 w 242"/>
                    <a:gd name="T77" fmla="*/ 91 h 484"/>
                    <a:gd name="T78" fmla="*/ 27 w 242"/>
                    <a:gd name="T79" fmla="*/ 65 h 484"/>
                    <a:gd name="T80" fmla="*/ 37 w 242"/>
                    <a:gd name="T81" fmla="*/ 42 h 484"/>
                    <a:gd name="T82" fmla="*/ 45 w 242"/>
                    <a:gd name="T83" fmla="*/ 24 h 484"/>
                    <a:gd name="T84" fmla="*/ 52 w 242"/>
                    <a:gd name="T85" fmla="*/ 11 h 484"/>
                    <a:gd name="T86" fmla="*/ 58 w 242"/>
                    <a:gd name="T87" fmla="*/ 3 h 484"/>
                    <a:gd name="T88" fmla="*/ 59 w 242"/>
                    <a:gd name="T8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484">
                      <a:moveTo>
                        <a:pt x="59" y="0"/>
                      </a:moveTo>
                      <a:lnTo>
                        <a:pt x="63" y="2"/>
                      </a:lnTo>
                      <a:lnTo>
                        <a:pt x="72" y="7"/>
                      </a:lnTo>
                      <a:lnTo>
                        <a:pt x="87" y="16"/>
                      </a:lnTo>
                      <a:lnTo>
                        <a:pt x="106" y="27"/>
                      </a:lnTo>
                      <a:lnTo>
                        <a:pt x="127" y="42"/>
                      </a:lnTo>
                      <a:lnTo>
                        <a:pt x="148" y="62"/>
                      </a:lnTo>
                      <a:lnTo>
                        <a:pt x="171" y="86"/>
                      </a:lnTo>
                      <a:lnTo>
                        <a:pt x="192" y="112"/>
                      </a:lnTo>
                      <a:lnTo>
                        <a:pt x="212" y="144"/>
                      </a:lnTo>
                      <a:lnTo>
                        <a:pt x="227" y="179"/>
                      </a:lnTo>
                      <a:lnTo>
                        <a:pt x="237" y="220"/>
                      </a:lnTo>
                      <a:lnTo>
                        <a:pt x="242" y="260"/>
                      </a:lnTo>
                      <a:lnTo>
                        <a:pt x="242" y="298"/>
                      </a:lnTo>
                      <a:lnTo>
                        <a:pt x="236" y="335"/>
                      </a:lnTo>
                      <a:lnTo>
                        <a:pt x="227" y="367"/>
                      </a:lnTo>
                      <a:lnTo>
                        <a:pt x="218" y="396"/>
                      </a:lnTo>
                      <a:lnTo>
                        <a:pt x="205" y="421"/>
                      </a:lnTo>
                      <a:lnTo>
                        <a:pt x="194" y="444"/>
                      </a:lnTo>
                      <a:lnTo>
                        <a:pt x="182" y="461"/>
                      </a:lnTo>
                      <a:lnTo>
                        <a:pt x="172" y="473"/>
                      </a:lnTo>
                      <a:lnTo>
                        <a:pt x="167" y="482"/>
                      </a:lnTo>
                      <a:lnTo>
                        <a:pt x="164" y="484"/>
                      </a:lnTo>
                      <a:lnTo>
                        <a:pt x="161" y="483"/>
                      </a:lnTo>
                      <a:lnTo>
                        <a:pt x="153" y="479"/>
                      </a:lnTo>
                      <a:lnTo>
                        <a:pt x="140" y="470"/>
                      </a:lnTo>
                      <a:lnTo>
                        <a:pt x="123" y="461"/>
                      </a:lnTo>
                      <a:lnTo>
                        <a:pt x="104" y="447"/>
                      </a:lnTo>
                      <a:lnTo>
                        <a:pt x="86" y="428"/>
                      </a:lnTo>
                      <a:lnTo>
                        <a:pt x="66" y="406"/>
                      </a:lnTo>
                      <a:lnTo>
                        <a:pt x="46" y="379"/>
                      </a:lnTo>
                      <a:lnTo>
                        <a:pt x="30" y="349"/>
                      </a:lnTo>
                      <a:lnTo>
                        <a:pt x="15" y="314"/>
                      </a:lnTo>
                      <a:lnTo>
                        <a:pt x="6" y="273"/>
                      </a:lnTo>
                      <a:lnTo>
                        <a:pt x="0" y="231"/>
                      </a:lnTo>
                      <a:lnTo>
                        <a:pt x="0" y="192"/>
                      </a:lnTo>
                      <a:lnTo>
                        <a:pt x="3" y="154"/>
                      </a:lnTo>
                      <a:lnTo>
                        <a:pt x="8" y="121"/>
                      </a:lnTo>
                      <a:lnTo>
                        <a:pt x="17" y="91"/>
                      </a:lnTo>
                      <a:lnTo>
                        <a:pt x="27" y="65"/>
                      </a:lnTo>
                      <a:lnTo>
                        <a:pt x="37" y="42"/>
                      </a:lnTo>
                      <a:lnTo>
                        <a:pt x="45" y="24"/>
                      </a:lnTo>
                      <a:lnTo>
                        <a:pt x="52" y="11"/>
                      </a:lnTo>
                      <a:lnTo>
                        <a:pt x="58" y="3"/>
                      </a:lnTo>
                      <a:lnTo>
                        <a:pt x="59" y="0"/>
                      </a:lnTo>
                      <a:close/>
                    </a:path>
                  </a:pathLst>
                </a:custGeom>
                <a:grpFill/>
                <a:ln w="0">
                  <a:noFill/>
                  <a:prstDash val="solid"/>
                  <a:round/>
                </a:ln>
              </p:spPr>
              <p:txBody>
                <a:bodyPr anchor="ctr"/>
                <a:lstStyle/>
                <a:p>
                  <a:pPr algn="ctr"/>
                  <a:endParaRPr sz="2400">
                    <a:cs typeface="+mn-ea"/>
                    <a:sym typeface="+mn-lt"/>
                  </a:endParaRPr>
                </a:p>
              </p:txBody>
            </p:sp>
            <p:sp>
              <p:nvSpPr>
                <p:cNvPr id="47" name="任意多边形: 形状 46"/>
                <p:cNvSpPr/>
                <p:nvPr/>
              </p:nvSpPr>
              <p:spPr bwMode="auto">
                <a:xfrm>
                  <a:off x="6896107" y="3745152"/>
                  <a:ext cx="272236" cy="558083"/>
                </a:xfrm>
                <a:custGeom>
                  <a:avLst/>
                  <a:gdLst>
                    <a:gd name="T0" fmla="*/ 139 w 238"/>
                    <a:gd name="T1" fmla="*/ 0 h 494"/>
                    <a:gd name="T2" fmla="*/ 142 w 238"/>
                    <a:gd name="T3" fmla="*/ 3 h 494"/>
                    <a:gd name="T4" fmla="*/ 147 w 238"/>
                    <a:gd name="T5" fmla="*/ 10 h 494"/>
                    <a:gd name="T6" fmla="*/ 157 w 238"/>
                    <a:gd name="T7" fmla="*/ 23 h 494"/>
                    <a:gd name="T8" fmla="*/ 169 w 238"/>
                    <a:gd name="T9" fmla="*/ 38 h 494"/>
                    <a:gd name="T10" fmla="*/ 181 w 238"/>
                    <a:gd name="T11" fmla="*/ 59 h 494"/>
                    <a:gd name="T12" fmla="*/ 195 w 238"/>
                    <a:gd name="T13" fmla="*/ 83 h 494"/>
                    <a:gd name="T14" fmla="*/ 208 w 238"/>
                    <a:gd name="T15" fmla="*/ 111 h 494"/>
                    <a:gd name="T16" fmla="*/ 219 w 238"/>
                    <a:gd name="T17" fmla="*/ 143 h 494"/>
                    <a:gd name="T18" fmla="*/ 229 w 238"/>
                    <a:gd name="T19" fmla="*/ 180 h 494"/>
                    <a:gd name="T20" fmla="*/ 235 w 238"/>
                    <a:gd name="T21" fmla="*/ 219 h 494"/>
                    <a:gd name="T22" fmla="*/ 238 w 238"/>
                    <a:gd name="T23" fmla="*/ 261 h 494"/>
                    <a:gd name="T24" fmla="*/ 235 w 238"/>
                    <a:gd name="T25" fmla="*/ 303 h 494"/>
                    <a:gd name="T26" fmla="*/ 226 w 238"/>
                    <a:gd name="T27" fmla="*/ 340 h 494"/>
                    <a:gd name="T28" fmla="*/ 215 w 238"/>
                    <a:gd name="T29" fmla="*/ 373 h 494"/>
                    <a:gd name="T30" fmla="*/ 201 w 238"/>
                    <a:gd name="T31" fmla="*/ 402 h 494"/>
                    <a:gd name="T32" fmla="*/ 185 w 238"/>
                    <a:gd name="T33" fmla="*/ 427 h 494"/>
                    <a:gd name="T34" fmla="*/ 169 w 238"/>
                    <a:gd name="T35" fmla="*/ 448 h 494"/>
                    <a:gd name="T36" fmla="*/ 153 w 238"/>
                    <a:gd name="T37" fmla="*/ 465 h 494"/>
                    <a:gd name="T38" fmla="*/ 139 w 238"/>
                    <a:gd name="T39" fmla="*/ 478 h 494"/>
                    <a:gd name="T40" fmla="*/ 128 w 238"/>
                    <a:gd name="T41" fmla="*/ 487 h 494"/>
                    <a:gd name="T42" fmla="*/ 120 w 238"/>
                    <a:gd name="T43" fmla="*/ 493 h 494"/>
                    <a:gd name="T44" fmla="*/ 118 w 238"/>
                    <a:gd name="T45" fmla="*/ 494 h 494"/>
                    <a:gd name="T46" fmla="*/ 115 w 238"/>
                    <a:gd name="T47" fmla="*/ 492 h 494"/>
                    <a:gd name="T48" fmla="*/ 108 w 238"/>
                    <a:gd name="T49" fmla="*/ 486 h 494"/>
                    <a:gd name="T50" fmla="*/ 96 w 238"/>
                    <a:gd name="T51" fmla="*/ 475 h 494"/>
                    <a:gd name="T52" fmla="*/ 82 w 238"/>
                    <a:gd name="T53" fmla="*/ 459 h 494"/>
                    <a:gd name="T54" fmla="*/ 67 w 238"/>
                    <a:gd name="T55" fmla="*/ 440 h 494"/>
                    <a:gd name="T56" fmla="*/ 50 w 238"/>
                    <a:gd name="T57" fmla="*/ 417 h 494"/>
                    <a:gd name="T58" fmla="*/ 34 w 238"/>
                    <a:gd name="T59" fmla="*/ 391 h 494"/>
                    <a:gd name="T60" fmla="*/ 21 w 238"/>
                    <a:gd name="T61" fmla="*/ 360 h 494"/>
                    <a:gd name="T62" fmla="*/ 10 w 238"/>
                    <a:gd name="T63" fmla="*/ 325 h 494"/>
                    <a:gd name="T64" fmla="*/ 3 w 238"/>
                    <a:gd name="T65" fmla="*/ 287 h 494"/>
                    <a:gd name="T66" fmla="*/ 0 w 238"/>
                    <a:gd name="T67" fmla="*/ 247 h 494"/>
                    <a:gd name="T68" fmla="*/ 5 w 238"/>
                    <a:gd name="T69" fmla="*/ 205 h 494"/>
                    <a:gd name="T70" fmla="*/ 13 w 238"/>
                    <a:gd name="T71" fmla="*/ 168 h 494"/>
                    <a:gd name="T72" fmla="*/ 26 w 238"/>
                    <a:gd name="T73" fmla="*/ 133 h 494"/>
                    <a:gd name="T74" fmla="*/ 43 w 238"/>
                    <a:gd name="T75" fmla="*/ 103 h 494"/>
                    <a:gd name="T76" fmla="*/ 61 w 238"/>
                    <a:gd name="T77" fmla="*/ 76 h 494"/>
                    <a:gd name="T78" fmla="*/ 79 w 238"/>
                    <a:gd name="T79" fmla="*/ 54 h 494"/>
                    <a:gd name="T80" fmla="*/ 98 w 238"/>
                    <a:gd name="T81" fmla="*/ 35 h 494"/>
                    <a:gd name="T82" fmla="*/ 113 w 238"/>
                    <a:gd name="T83" fmla="*/ 20 h 494"/>
                    <a:gd name="T84" fmla="*/ 126 w 238"/>
                    <a:gd name="T85" fmla="*/ 10 h 494"/>
                    <a:gd name="T86" fmla="*/ 136 w 238"/>
                    <a:gd name="T87" fmla="*/ 3 h 494"/>
                    <a:gd name="T88" fmla="*/ 139 w 238"/>
                    <a:gd name="T8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 h="494">
                      <a:moveTo>
                        <a:pt x="139" y="0"/>
                      </a:moveTo>
                      <a:lnTo>
                        <a:pt x="142" y="3"/>
                      </a:lnTo>
                      <a:lnTo>
                        <a:pt x="147" y="10"/>
                      </a:lnTo>
                      <a:lnTo>
                        <a:pt x="157" y="23"/>
                      </a:lnTo>
                      <a:lnTo>
                        <a:pt x="169" y="38"/>
                      </a:lnTo>
                      <a:lnTo>
                        <a:pt x="181" y="59"/>
                      </a:lnTo>
                      <a:lnTo>
                        <a:pt x="195" y="83"/>
                      </a:lnTo>
                      <a:lnTo>
                        <a:pt x="208" y="111"/>
                      </a:lnTo>
                      <a:lnTo>
                        <a:pt x="219" y="143"/>
                      </a:lnTo>
                      <a:lnTo>
                        <a:pt x="229" y="180"/>
                      </a:lnTo>
                      <a:lnTo>
                        <a:pt x="235" y="219"/>
                      </a:lnTo>
                      <a:lnTo>
                        <a:pt x="238" y="261"/>
                      </a:lnTo>
                      <a:lnTo>
                        <a:pt x="235" y="303"/>
                      </a:lnTo>
                      <a:lnTo>
                        <a:pt x="226" y="340"/>
                      </a:lnTo>
                      <a:lnTo>
                        <a:pt x="215" y="373"/>
                      </a:lnTo>
                      <a:lnTo>
                        <a:pt x="201" y="402"/>
                      </a:lnTo>
                      <a:lnTo>
                        <a:pt x="185" y="427"/>
                      </a:lnTo>
                      <a:lnTo>
                        <a:pt x="169" y="448"/>
                      </a:lnTo>
                      <a:lnTo>
                        <a:pt x="153" y="465"/>
                      </a:lnTo>
                      <a:lnTo>
                        <a:pt x="139" y="478"/>
                      </a:lnTo>
                      <a:lnTo>
                        <a:pt x="128" y="487"/>
                      </a:lnTo>
                      <a:lnTo>
                        <a:pt x="120" y="493"/>
                      </a:lnTo>
                      <a:lnTo>
                        <a:pt x="118" y="494"/>
                      </a:lnTo>
                      <a:lnTo>
                        <a:pt x="115" y="492"/>
                      </a:lnTo>
                      <a:lnTo>
                        <a:pt x="108" y="486"/>
                      </a:lnTo>
                      <a:lnTo>
                        <a:pt x="96" y="475"/>
                      </a:lnTo>
                      <a:lnTo>
                        <a:pt x="82" y="459"/>
                      </a:lnTo>
                      <a:lnTo>
                        <a:pt x="67" y="440"/>
                      </a:lnTo>
                      <a:lnTo>
                        <a:pt x="50" y="417"/>
                      </a:lnTo>
                      <a:lnTo>
                        <a:pt x="34" y="391"/>
                      </a:lnTo>
                      <a:lnTo>
                        <a:pt x="21" y="360"/>
                      </a:lnTo>
                      <a:lnTo>
                        <a:pt x="10" y="325"/>
                      </a:lnTo>
                      <a:lnTo>
                        <a:pt x="3" y="287"/>
                      </a:lnTo>
                      <a:lnTo>
                        <a:pt x="0" y="247"/>
                      </a:lnTo>
                      <a:lnTo>
                        <a:pt x="5" y="205"/>
                      </a:lnTo>
                      <a:lnTo>
                        <a:pt x="13" y="168"/>
                      </a:lnTo>
                      <a:lnTo>
                        <a:pt x="26" y="133"/>
                      </a:lnTo>
                      <a:lnTo>
                        <a:pt x="43" y="103"/>
                      </a:lnTo>
                      <a:lnTo>
                        <a:pt x="61" y="76"/>
                      </a:lnTo>
                      <a:lnTo>
                        <a:pt x="79" y="54"/>
                      </a:lnTo>
                      <a:lnTo>
                        <a:pt x="98" y="35"/>
                      </a:lnTo>
                      <a:lnTo>
                        <a:pt x="113" y="20"/>
                      </a:lnTo>
                      <a:lnTo>
                        <a:pt x="126" y="10"/>
                      </a:lnTo>
                      <a:lnTo>
                        <a:pt x="136" y="3"/>
                      </a:lnTo>
                      <a:lnTo>
                        <a:pt x="139" y="0"/>
                      </a:lnTo>
                      <a:close/>
                    </a:path>
                  </a:pathLst>
                </a:custGeom>
                <a:grpFill/>
                <a:ln w="0">
                  <a:noFill/>
                  <a:prstDash val="solid"/>
                  <a:round/>
                </a:ln>
              </p:spPr>
              <p:txBody>
                <a:bodyPr anchor="ctr"/>
                <a:lstStyle/>
                <a:p>
                  <a:pPr algn="ctr"/>
                  <a:endParaRPr sz="2400">
                    <a:cs typeface="+mn-ea"/>
                    <a:sym typeface="+mn-lt"/>
                  </a:endParaRPr>
                </a:p>
              </p:txBody>
            </p:sp>
            <p:sp>
              <p:nvSpPr>
                <p:cNvPr id="48" name="任意多边形: 形状 47"/>
                <p:cNvSpPr/>
                <p:nvPr/>
              </p:nvSpPr>
              <p:spPr bwMode="auto">
                <a:xfrm>
                  <a:off x="6559216" y="4670754"/>
                  <a:ext cx="425368" cy="377726"/>
                </a:xfrm>
                <a:custGeom>
                  <a:avLst/>
                  <a:gdLst>
                    <a:gd name="T0" fmla="*/ 17 w 375"/>
                    <a:gd name="T1" fmla="*/ 0 h 333"/>
                    <a:gd name="T2" fmla="*/ 34 w 375"/>
                    <a:gd name="T3" fmla="*/ 0 h 333"/>
                    <a:gd name="T4" fmla="*/ 58 w 375"/>
                    <a:gd name="T5" fmla="*/ 1 h 333"/>
                    <a:gd name="T6" fmla="*/ 86 w 375"/>
                    <a:gd name="T7" fmla="*/ 5 h 333"/>
                    <a:gd name="T8" fmla="*/ 119 w 375"/>
                    <a:gd name="T9" fmla="*/ 12 h 333"/>
                    <a:gd name="T10" fmla="*/ 154 w 375"/>
                    <a:gd name="T11" fmla="*/ 23 h 333"/>
                    <a:gd name="T12" fmla="*/ 191 w 375"/>
                    <a:gd name="T13" fmla="*/ 39 h 333"/>
                    <a:gd name="T14" fmla="*/ 229 w 375"/>
                    <a:gd name="T15" fmla="*/ 60 h 333"/>
                    <a:gd name="T16" fmla="*/ 267 w 375"/>
                    <a:gd name="T17" fmla="*/ 88 h 333"/>
                    <a:gd name="T18" fmla="*/ 300 w 375"/>
                    <a:gd name="T19" fmla="*/ 120 h 333"/>
                    <a:gd name="T20" fmla="*/ 327 w 375"/>
                    <a:gd name="T21" fmla="*/ 152 h 333"/>
                    <a:gd name="T22" fmla="*/ 345 w 375"/>
                    <a:gd name="T23" fmla="*/ 186 h 333"/>
                    <a:gd name="T24" fmla="*/ 359 w 375"/>
                    <a:gd name="T25" fmla="*/ 217 h 333"/>
                    <a:gd name="T26" fmla="*/ 368 w 375"/>
                    <a:gd name="T27" fmla="*/ 246 h 333"/>
                    <a:gd name="T28" fmla="*/ 372 w 375"/>
                    <a:gd name="T29" fmla="*/ 272 h 333"/>
                    <a:gd name="T30" fmla="*/ 375 w 375"/>
                    <a:gd name="T31" fmla="*/ 295 h 333"/>
                    <a:gd name="T32" fmla="*/ 375 w 375"/>
                    <a:gd name="T33" fmla="*/ 313 h 333"/>
                    <a:gd name="T34" fmla="*/ 375 w 375"/>
                    <a:gd name="T35" fmla="*/ 324 h 333"/>
                    <a:gd name="T36" fmla="*/ 375 w 375"/>
                    <a:gd name="T37" fmla="*/ 327 h 333"/>
                    <a:gd name="T38" fmla="*/ 370 w 375"/>
                    <a:gd name="T39" fmla="*/ 328 h 333"/>
                    <a:gd name="T40" fmla="*/ 358 w 375"/>
                    <a:gd name="T41" fmla="*/ 330 h 333"/>
                    <a:gd name="T42" fmla="*/ 339 w 375"/>
                    <a:gd name="T43" fmla="*/ 333 h 333"/>
                    <a:gd name="T44" fmla="*/ 315 w 375"/>
                    <a:gd name="T45" fmla="*/ 333 h 333"/>
                    <a:gd name="T46" fmla="*/ 286 w 375"/>
                    <a:gd name="T47" fmla="*/ 331 h 333"/>
                    <a:gd name="T48" fmla="*/ 253 w 375"/>
                    <a:gd name="T49" fmla="*/ 327 h 333"/>
                    <a:gd name="T50" fmla="*/ 218 w 375"/>
                    <a:gd name="T51" fmla="*/ 320 h 333"/>
                    <a:gd name="T52" fmla="*/ 181 w 375"/>
                    <a:gd name="T53" fmla="*/ 306 h 333"/>
                    <a:gd name="T54" fmla="*/ 143 w 375"/>
                    <a:gd name="T55" fmla="*/ 288 h 333"/>
                    <a:gd name="T56" fmla="*/ 106 w 375"/>
                    <a:gd name="T57" fmla="*/ 261 h 333"/>
                    <a:gd name="T58" fmla="*/ 76 w 375"/>
                    <a:gd name="T59" fmla="*/ 232 h 333"/>
                    <a:gd name="T60" fmla="*/ 52 w 375"/>
                    <a:gd name="T61" fmla="*/ 201 h 333"/>
                    <a:gd name="T62" fmla="*/ 34 w 375"/>
                    <a:gd name="T63" fmla="*/ 170 h 333"/>
                    <a:gd name="T64" fmla="*/ 20 w 375"/>
                    <a:gd name="T65" fmla="*/ 138 h 333"/>
                    <a:gd name="T66" fmla="*/ 11 w 375"/>
                    <a:gd name="T67" fmla="*/ 107 h 333"/>
                    <a:gd name="T68" fmla="*/ 4 w 375"/>
                    <a:gd name="T69" fmla="*/ 78 h 333"/>
                    <a:gd name="T70" fmla="*/ 1 w 375"/>
                    <a:gd name="T71" fmla="*/ 53 h 333"/>
                    <a:gd name="T72" fmla="*/ 0 w 375"/>
                    <a:gd name="T73" fmla="*/ 30 h 333"/>
                    <a:gd name="T74" fmla="*/ 0 w 375"/>
                    <a:gd name="T75" fmla="*/ 16 h 333"/>
                    <a:gd name="T76" fmla="*/ 0 w 375"/>
                    <a:gd name="T77" fmla="*/ 14 h 333"/>
                    <a:gd name="T78" fmla="*/ 0 w 375"/>
                    <a:gd name="T79" fmla="*/ 4 h 333"/>
                    <a:gd name="T80" fmla="*/ 1 w 375"/>
                    <a:gd name="T81" fmla="*/ 0 h 333"/>
                    <a:gd name="T82" fmla="*/ 4 w 375"/>
                    <a:gd name="T83" fmla="*/ 0 h 333"/>
                    <a:gd name="T84" fmla="*/ 17 w 375"/>
                    <a:gd name="T85"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5" h="333">
                      <a:moveTo>
                        <a:pt x="17" y="0"/>
                      </a:moveTo>
                      <a:lnTo>
                        <a:pt x="34" y="0"/>
                      </a:lnTo>
                      <a:lnTo>
                        <a:pt x="58" y="1"/>
                      </a:lnTo>
                      <a:lnTo>
                        <a:pt x="86" y="5"/>
                      </a:lnTo>
                      <a:lnTo>
                        <a:pt x="119" y="12"/>
                      </a:lnTo>
                      <a:lnTo>
                        <a:pt x="154" y="23"/>
                      </a:lnTo>
                      <a:lnTo>
                        <a:pt x="191" y="39"/>
                      </a:lnTo>
                      <a:lnTo>
                        <a:pt x="229" y="60"/>
                      </a:lnTo>
                      <a:lnTo>
                        <a:pt x="267" y="88"/>
                      </a:lnTo>
                      <a:lnTo>
                        <a:pt x="300" y="120"/>
                      </a:lnTo>
                      <a:lnTo>
                        <a:pt x="327" y="152"/>
                      </a:lnTo>
                      <a:lnTo>
                        <a:pt x="345" y="186"/>
                      </a:lnTo>
                      <a:lnTo>
                        <a:pt x="359" y="217"/>
                      </a:lnTo>
                      <a:lnTo>
                        <a:pt x="368" y="246"/>
                      </a:lnTo>
                      <a:lnTo>
                        <a:pt x="372" y="272"/>
                      </a:lnTo>
                      <a:lnTo>
                        <a:pt x="375" y="295"/>
                      </a:lnTo>
                      <a:lnTo>
                        <a:pt x="375" y="313"/>
                      </a:lnTo>
                      <a:lnTo>
                        <a:pt x="375" y="324"/>
                      </a:lnTo>
                      <a:lnTo>
                        <a:pt x="375" y="327"/>
                      </a:lnTo>
                      <a:lnTo>
                        <a:pt x="370" y="328"/>
                      </a:lnTo>
                      <a:lnTo>
                        <a:pt x="358" y="330"/>
                      </a:lnTo>
                      <a:lnTo>
                        <a:pt x="339" y="333"/>
                      </a:lnTo>
                      <a:lnTo>
                        <a:pt x="315" y="333"/>
                      </a:lnTo>
                      <a:lnTo>
                        <a:pt x="286" y="331"/>
                      </a:lnTo>
                      <a:lnTo>
                        <a:pt x="253" y="327"/>
                      </a:lnTo>
                      <a:lnTo>
                        <a:pt x="218" y="320"/>
                      </a:lnTo>
                      <a:lnTo>
                        <a:pt x="181" y="306"/>
                      </a:lnTo>
                      <a:lnTo>
                        <a:pt x="143" y="288"/>
                      </a:lnTo>
                      <a:lnTo>
                        <a:pt x="106" y="261"/>
                      </a:lnTo>
                      <a:lnTo>
                        <a:pt x="76" y="232"/>
                      </a:lnTo>
                      <a:lnTo>
                        <a:pt x="52" y="201"/>
                      </a:lnTo>
                      <a:lnTo>
                        <a:pt x="34" y="170"/>
                      </a:lnTo>
                      <a:lnTo>
                        <a:pt x="20" y="138"/>
                      </a:lnTo>
                      <a:lnTo>
                        <a:pt x="11" y="107"/>
                      </a:lnTo>
                      <a:lnTo>
                        <a:pt x="4" y="78"/>
                      </a:lnTo>
                      <a:lnTo>
                        <a:pt x="1" y="53"/>
                      </a:lnTo>
                      <a:lnTo>
                        <a:pt x="0" y="30"/>
                      </a:lnTo>
                      <a:lnTo>
                        <a:pt x="0" y="16"/>
                      </a:lnTo>
                      <a:lnTo>
                        <a:pt x="0" y="14"/>
                      </a:lnTo>
                      <a:lnTo>
                        <a:pt x="0" y="4"/>
                      </a:lnTo>
                      <a:lnTo>
                        <a:pt x="1" y="0"/>
                      </a:lnTo>
                      <a:lnTo>
                        <a:pt x="4" y="0"/>
                      </a:lnTo>
                      <a:lnTo>
                        <a:pt x="17" y="0"/>
                      </a:lnTo>
                      <a:close/>
                    </a:path>
                  </a:pathLst>
                </a:custGeom>
                <a:grpFill/>
                <a:ln w="0">
                  <a:noFill/>
                  <a:prstDash val="solid"/>
                  <a:round/>
                </a:ln>
              </p:spPr>
              <p:txBody>
                <a:bodyPr anchor="ctr"/>
                <a:lstStyle/>
                <a:p>
                  <a:pPr algn="ctr"/>
                  <a:endParaRPr sz="2400">
                    <a:cs typeface="+mn-ea"/>
                    <a:sym typeface="+mn-lt"/>
                  </a:endParaRPr>
                </a:p>
              </p:txBody>
            </p:sp>
            <p:sp>
              <p:nvSpPr>
                <p:cNvPr id="49" name="任意多边形: 形状 48"/>
                <p:cNvSpPr/>
                <p:nvPr/>
              </p:nvSpPr>
              <p:spPr bwMode="auto">
                <a:xfrm>
                  <a:off x="6698736" y="5106331"/>
                  <a:ext cx="496831" cy="316473"/>
                </a:xfrm>
                <a:custGeom>
                  <a:avLst/>
                  <a:gdLst>
                    <a:gd name="T0" fmla="*/ 118 w 438"/>
                    <a:gd name="T1" fmla="*/ 0 h 278"/>
                    <a:gd name="T2" fmla="*/ 155 w 438"/>
                    <a:gd name="T3" fmla="*/ 4 h 278"/>
                    <a:gd name="T4" fmla="*/ 195 w 438"/>
                    <a:gd name="T5" fmla="*/ 11 h 278"/>
                    <a:gd name="T6" fmla="*/ 236 w 438"/>
                    <a:gd name="T7" fmla="*/ 24 h 278"/>
                    <a:gd name="T8" fmla="*/ 279 w 438"/>
                    <a:gd name="T9" fmla="*/ 42 h 278"/>
                    <a:gd name="T10" fmla="*/ 316 w 438"/>
                    <a:gd name="T11" fmla="*/ 63 h 278"/>
                    <a:gd name="T12" fmla="*/ 346 w 438"/>
                    <a:gd name="T13" fmla="*/ 87 h 278"/>
                    <a:gd name="T14" fmla="*/ 371 w 438"/>
                    <a:gd name="T15" fmla="*/ 112 h 278"/>
                    <a:gd name="T16" fmla="*/ 391 w 438"/>
                    <a:gd name="T17" fmla="*/ 137 h 278"/>
                    <a:gd name="T18" fmla="*/ 407 w 438"/>
                    <a:gd name="T19" fmla="*/ 162 h 278"/>
                    <a:gd name="T20" fmla="*/ 418 w 438"/>
                    <a:gd name="T21" fmla="*/ 186 h 278"/>
                    <a:gd name="T22" fmla="*/ 426 w 438"/>
                    <a:gd name="T23" fmla="*/ 207 h 278"/>
                    <a:gd name="T24" fmla="*/ 432 w 438"/>
                    <a:gd name="T25" fmla="*/ 225 h 278"/>
                    <a:gd name="T26" fmla="*/ 436 w 438"/>
                    <a:gd name="T27" fmla="*/ 239 h 278"/>
                    <a:gd name="T28" fmla="*/ 438 w 438"/>
                    <a:gd name="T29" fmla="*/ 249 h 278"/>
                    <a:gd name="T30" fmla="*/ 438 w 438"/>
                    <a:gd name="T31" fmla="*/ 252 h 278"/>
                    <a:gd name="T32" fmla="*/ 435 w 438"/>
                    <a:gd name="T33" fmla="*/ 253 h 278"/>
                    <a:gd name="T34" fmla="*/ 425 w 438"/>
                    <a:gd name="T35" fmla="*/ 258 h 278"/>
                    <a:gd name="T36" fmla="*/ 411 w 438"/>
                    <a:gd name="T37" fmla="*/ 263 h 278"/>
                    <a:gd name="T38" fmla="*/ 391 w 438"/>
                    <a:gd name="T39" fmla="*/ 269 h 278"/>
                    <a:gd name="T40" fmla="*/ 366 w 438"/>
                    <a:gd name="T41" fmla="*/ 273 h 278"/>
                    <a:gd name="T42" fmla="*/ 339 w 438"/>
                    <a:gd name="T43" fmla="*/ 277 h 278"/>
                    <a:gd name="T44" fmla="*/ 306 w 438"/>
                    <a:gd name="T45" fmla="*/ 278 h 278"/>
                    <a:gd name="T46" fmla="*/ 272 w 438"/>
                    <a:gd name="T47" fmla="*/ 277 h 278"/>
                    <a:gd name="T48" fmla="*/ 237 w 438"/>
                    <a:gd name="T49" fmla="*/ 273 h 278"/>
                    <a:gd name="T50" fmla="*/ 199 w 438"/>
                    <a:gd name="T51" fmla="*/ 262 h 278"/>
                    <a:gd name="T52" fmla="*/ 161 w 438"/>
                    <a:gd name="T53" fmla="*/ 246 h 278"/>
                    <a:gd name="T54" fmla="*/ 125 w 438"/>
                    <a:gd name="T55" fmla="*/ 224 h 278"/>
                    <a:gd name="T56" fmla="*/ 96 w 438"/>
                    <a:gd name="T57" fmla="*/ 200 h 278"/>
                    <a:gd name="T58" fmla="*/ 70 w 438"/>
                    <a:gd name="T59" fmla="*/ 174 h 278"/>
                    <a:gd name="T60" fmla="*/ 50 w 438"/>
                    <a:gd name="T61" fmla="*/ 146 h 278"/>
                    <a:gd name="T62" fmla="*/ 34 w 438"/>
                    <a:gd name="T63" fmla="*/ 118 h 278"/>
                    <a:gd name="T64" fmla="*/ 22 w 438"/>
                    <a:gd name="T65" fmla="*/ 91 h 278"/>
                    <a:gd name="T66" fmla="*/ 12 w 438"/>
                    <a:gd name="T67" fmla="*/ 66 h 278"/>
                    <a:gd name="T68" fmla="*/ 7 w 438"/>
                    <a:gd name="T69" fmla="*/ 45 h 278"/>
                    <a:gd name="T70" fmla="*/ 2 w 438"/>
                    <a:gd name="T71" fmla="*/ 29 h 278"/>
                    <a:gd name="T72" fmla="*/ 1 w 438"/>
                    <a:gd name="T73" fmla="*/ 18 h 278"/>
                    <a:gd name="T74" fmla="*/ 0 w 438"/>
                    <a:gd name="T75" fmla="*/ 15 h 278"/>
                    <a:gd name="T76" fmla="*/ 4 w 438"/>
                    <a:gd name="T77" fmla="*/ 14 h 278"/>
                    <a:gd name="T78" fmla="*/ 15 w 438"/>
                    <a:gd name="T79" fmla="*/ 11 h 278"/>
                    <a:gd name="T80" fmla="*/ 34 w 438"/>
                    <a:gd name="T81" fmla="*/ 7 h 278"/>
                    <a:gd name="T82" fmla="*/ 56 w 438"/>
                    <a:gd name="T83" fmla="*/ 3 h 278"/>
                    <a:gd name="T84" fmla="*/ 86 w 438"/>
                    <a:gd name="T85" fmla="*/ 0 h 278"/>
                    <a:gd name="T86" fmla="*/ 118 w 438"/>
                    <a:gd name="T8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8" h="278">
                      <a:moveTo>
                        <a:pt x="118" y="0"/>
                      </a:moveTo>
                      <a:lnTo>
                        <a:pt x="155" y="4"/>
                      </a:lnTo>
                      <a:lnTo>
                        <a:pt x="195" y="11"/>
                      </a:lnTo>
                      <a:lnTo>
                        <a:pt x="236" y="24"/>
                      </a:lnTo>
                      <a:lnTo>
                        <a:pt x="279" y="42"/>
                      </a:lnTo>
                      <a:lnTo>
                        <a:pt x="316" y="63"/>
                      </a:lnTo>
                      <a:lnTo>
                        <a:pt x="346" y="87"/>
                      </a:lnTo>
                      <a:lnTo>
                        <a:pt x="371" y="112"/>
                      </a:lnTo>
                      <a:lnTo>
                        <a:pt x="391" y="137"/>
                      </a:lnTo>
                      <a:lnTo>
                        <a:pt x="407" y="162"/>
                      </a:lnTo>
                      <a:lnTo>
                        <a:pt x="418" y="186"/>
                      </a:lnTo>
                      <a:lnTo>
                        <a:pt x="426" y="207"/>
                      </a:lnTo>
                      <a:lnTo>
                        <a:pt x="432" y="225"/>
                      </a:lnTo>
                      <a:lnTo>
                        <a:pt x="436" y="239"/>
                      </a:lnTo>
                      <a:lnTo>
                        <a:pt x="438" y="249"/>
                      </a:lnTo>
                      <a:lnTo>
                        <a:pt x="438" y="252"/>
                      </a:lnTo>
                      <a:lnTo>
                        <a:pt x="435" y="253"/>
                      </a:lnTo>
                      <a:lnTo>
                        <a:pt x="425" y="258"/>
                      </a:lnTo>
                      <a:lnTo>
                        <a:pt x="411" y="263"/>
                      </a:lnTo>
                      <a:lnTo>
                        <a:pt x="391" y="269"/>
                      </a:lnTo>
                      <a:lnTo>
                        <a:pt x="366" y="273"/>
                      </a:lnTo>
                      <a:lnTo>
                        <a:pt x="339" y="277"/>
                      </a:lnTo>
                      <a:lnTo>
                        <a:pt x="306" y="278"/>
                      </a:lnTo>
                      <a:lnTo>
                        <a:pt x="272" y="277"/>
                      </a:lnTo>
                      <a:lnTo>
                        <a:pt x="237" y="273"/>
                      </a:lnTo>
                      <a:lnTo>
                        <a:pt x="199" y="262"/>
                      </a:lnTo>
                      <a:lnTo>
                        <a:pt x="161" y="246"/>
                      </a:lnTo>
                      <a:lnTo>
                        <a:pt x="125" y="224"/>
                      </a:lnTo>
                      <a:lnTo>
                        <a:pt x="96" y="200"/>
                      </a:lnTo>
                      <a:lnTo>
                        <a:pt x="70" y="174"/>
                      </a:lnTo>
                      <a:lnTo>
                        <a:pt x="50" y="146"/>
                      </a:lnTo>
                      <a:lnTo>
                        <a:pt x="34" y="118"/>
                      </a:lnTo>
                      <a:lnTo>
                        <a:pt x="22" y="91"/>
                      </a:lnTo>
                      <a:lnTo>
                        <a:pt x="12" y="66"/>
                      </a:lnTo>
                      <a:lnTo>
                        <a:pt x="7" y="45"/>
                      </a:lnTo>
                      <a:lnTo>
                        <a:pt x="2" y="29"/>
                      </a:lnTo>
                      <a:lnTo>
                        <a:pt x="1" y="18"/>
                      </a:lnTo>
                      <a:lnTo>
                        <a:pt x="0" y="15"/>
                      </a:lnTo>
                      <a:lnTo>
                        <a:pt x="4" y="14"/>
                      </a:lnTo>
                      <a:lnTo>
                        <a:pt x="15" y="11"/>
                      </a:lnTo>
                      <a:lnTo>
                        <a:pt x="34" y="7"/>
                      </a:lnTo>
                      <a:lnTo>
                        <a:pt x="56" y="3"/>
                      </a:lnTo>
                      <a:lnTo>
                        <a:pt x="86" y="0"/>
                      </a:lnTo>
                      <a:lnTo>
                        <a:pt x="118" y="0"/>
                      </a:lnTo>
                      <a:close/>
                    </a:path>
                  </a:pathLst>
                </a:custGeom>
                <a:grpFill/>
                <a:ln w="0">
                  <a:noFill/>
                  <a:prstDash val="solid"/>
                  <a:round/>
                </a:ln>
              </p:spPr>
              <p:txBody>
                <a:bodyPr anchor="ctr"/>
                <a:lstStyle/>
                <a:p>
                  <a:pPr algn="ctr"/>
                  <a:endParaRPr sz="2400">
                    <a:cs typeface="+mn-ea"/>
                    <a:sym typeface="+mn-lt"/>
                  </a:endParaRPr>
                </a:p>
              </p:txBody>
            </p:sp>
            <p:sp>
              <p:nvSpPr>
                <p:cNvPr id="50" name="任意多边形: 形状 49"/>
                <p:cNvSpPr/>
                <p:nvPr/>
              </p:nvSpPr>
              <p:spPr bwMode="auto">
                <a:xfrm>
                  <a:off x="6896107" y="5480655"/>
                  <a:ext cx="554680" cy="272236"/>
                </a:xfrm>
                <a:custGeom>
                  <a:avLst/>
                  <a:gdLst>
                    <a:gd name="T0" fmla="*/ 232 w 489"/>
                    <a:gd name="T1" fmla="*/ 0 h 240"/>
                    <a:gd name="T2" fmla="*/ 275 w 489"/>
                    <a:gd name="T3" fmla="*/ 6 h 240"/>
                    <a:gd name="T4" fmla="*/ 316 w 489"/>
                    <a:gd name="T5" fmla="*/ 14 h 240"/>
                    <a:gd name="T6" fmla="*/ 352 w 489"/>
                    <a:gd name="T7" fmla="*/ 28 h 240"/>
                    <a:gd name="T8" fmla="*/ 383 w 489"/>
                    <a:gd name="T9" fmla="*/ 45 h 240"/>
                    <a:gd name="T10" fmla="*/ 410 w 489"/>
                    <a:gd name="T11" fmla="*/ 63 h 240"/>
                    <a:gd name="T12" fmla="*/ 433 w 489"/>
                    <a:gd name="T13" fmla="*/ 83 h 240"/>
                    <a:gd name="T14" fmla="*/ 451 w 489"/>
                    <a:gd name="T15" fmla="*/ 101 h 240"/>
                    <a:gd name="T16" fmla="*/ 465 w 489"/>
                    <a:gd name="T17" fmla="*/ 119 h 240"/>
                    <a:gd name="T18" fmla="*/ 477 w 489"/>
                    <a:gd name="T19" fmla="*/ 135 h 240"/>
                    <a:gd name="T20" fmla="*/ 484 w 489"/>
                    <a:gd name="T21" fmla="*/ 147 h 240"/>
                    <a:gd name="T22" fmla="*/ 488 w 489"/>
                    <a:gd name="T23" fmla="*/ 156 h 240"/>
                    <a:gd name="T24" fmla="*/ 489 w 489"/>
                    <a:gd name="T25" fmla="*/ 158 h 240"/>
                    <a:gd name="T26" fmla="*/ 487 w 489"/>
                    <a:gd name="T27" fmla="*/ 161 h 240"/>
                    <a:gd name="T28" fmla="*/ 480 w 489"/>
                    <a:gd name="T29" fmla="*/ 167 h 240"/>
                    <a:gd name="T30" fmla="*/ 467 w 489"/>
                    <a:gd name="T31" fmla="*/ 177 h 240"/>
                    <a:gd name="T32" fmla="*/ 450 w 489"/>
                    <a:gd name="T33" fmla="*/ 188 h 240"/>
                    <a:gd name="T34" fmla="*/ 427 w 489"/>
                    <a:gd name="T35" fmla="*/ 200 h 240"/>
                    <a:gd name="T36" fmla="*/ 402 w 489"/>
                    <a:gd name="T37" fmla="*/ 213 h 240"/>
                    <a:gd name="T38" fmla="*/ 373 w 489"/>
                    <a:gd name="T39" fmla="*/ 224 h 240"/>
                    <a:gd name="T40" fmla="*/ 341 w 489"/>
                    <a:gd name="T41" fmla="*/ 233 h 240"/>
                    <a:gd name="T42" fmla="*/ 304 w 489"/>
                    <a:gd name="T43" fmla="*/ 238 h 240"/>
                    <a:gd name="T44" fmla="*/ 266 w 489"/>
                    <a:gd name="T45" fmla="*/ 240 h 240"/>
                    <a:gd name="T46" fmla="*/ 224 w 489"/>
                    <a:gd name="T47" fmla="*/ 235 h 240"/>
                    <a:gd name="T48" fmla="*/ 184 w 489"/>
                    <a:gd name="T49" fmla="*/ 226 h 240"/>
                    <a:gd name="T50" fmla="*/ 147 w 489"/>
                    <a:gd name="T51" fmla="*/ 212 h 240"/>
                    <a:gd name="T52" fmla="*/ 116 w 489"/>
                    <a:gd name="T53" fmla="*/ 193 h 240"/>
                    <a:gd name="T54" fmla="*/ 88 w 489"/>
                    <a:gd name="T55" fmla="*/ 172 h 240"/>
                    <a:gd name="T56" fmla="*/ 64 w 489"/>
                    <a:gd name="T57" fmla="*/ 150 h 240"/>
                    <a:gd name="T58" fmla="*/ 44 w 489"/>
                    <a:gd name="T59" fmla="*/ 129 h 240"/>
                    <a:gd name="T60" fmla="*/ 27 w 489"/>
                    <a:gd name="T61" fmla="*/ 108 h 240"/>
                    <a:gd name="T62" fmla="*/ 16 w 489"/>
                    <a:gd name="T63" fmla="*/ 90 h 240"/>
                    <a:gd name="T64" fmla="*/ 7 w 489"/>
                    <a:gd name="T65" fmla="*/ 76 h 240"/>
                    <a:gd name="T66" fmla="*/ 2 w 489"/>
                    <a:gd name="T67" fmla="*/ 66 h 240"/>
                    <a:gd name="T68" fmla="*/ 0 w 489"/>
                    <a:gd name="T69" fmla="*/ 63 h 240"/>
                    <a:gd name="T70" fmla="*/ 3 w 489"/>
                    <a:gd name="T71" fmla="*/ 60 h 240"/>
                    <a:gd name="T72" fmla="*/ 10 w 489"/>
                    <a:gd name="T73" fmla="*/ 56 h 240"/>
                    <a:gd name="T74" fmla="*/ 24 w 489"/>
                    <a:gd name="T75" fmla="*/ 48 h 240"/>
                    <a:gd name="T76" fmla="*/ 41 w 489"/>
                    <a:gd name="T77" fmla="*/ 39 h 240"/>
                    <a:gd name="T78" fmla="*/ 64 w 489"/>
                    <a:gd name="T79" fmla="*/ 30 h 240"/>
                    <a:gd name="T80" fmla="*/ 91 w 489"/>
                    <a:gd name="T81" fmla="*/ 20 h 240"/>
                    <a:gd name="T82" fmla="*/ 120 w 489"/>
                    <a:gd name="T83" fmla="*/ 11 h 240"/>
                    <a:gd name="T84" fmla="*/ 154 w 489"/>
                    <a:gd name="T85" fmla="*/ 4 h 240"/>
                    <a:gd name="T86" fmla="*/ 191 w 489"/>
                    <a:gd name="T87" fmla="*/ 2 h 240"/>
                    <a:gd name="T88" fmla="*/ 232 w 489"/>
                    <a:gd name="T8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9" h="240">
                      <a:moveTo>
                        <a:pt x="232" y="0"/>
                      </a:moveTo>
                      <a:lnTo>
                        <a:pt x="275" y="6"/>
                      </a:lnTo>
                      <a:lnTo>
                        <a:pt x="316" y="14"/>
                      </a:lnTo>
                      <a:lnTo>
                        <a:pt x="352" y="28"/>
                      </a:lnTo>
                      <a:lnTo>
                        <a:pt x="383" y="45"/>
                      </a:lnTo>
                      <a:lnTo>
                        <a:pt x="410" y="63"/>
                      </a:lnTo>
                      <a:lnTo>
                        <a:pt x="433" y="83"/>
                      </a:lnTo>
                      <a:lnTo>
                        <a:pt x="451" y="101"/>
                      </a:lnTo>
                      <a:lnTo>
                        <a:pt x="465" y="119"/>
                      </a:lnTo>
                      <a:lnTo>
                        <a:pt x="477" y="135"/>
                      </a:lnTo>
                      <a:lnTo>
                        <a:pt x="484" y="147"/>
                      </a:lnTo>
                      <a:lnTo>
                        <a:pt x="488" y="156"/>
                      </a:lnTo>
                      <a:lnTo>
                        <a:pt x="489" y="158"/>
                      </a:lnTo>
                      <a:lnTo>
                        <a:pt x="487" y="161"/>
                      </a:lnTo>
                      <a:lnTo>
                        <a:pt x="480" y="167"/>
                      </a:lnTo>
                      <a:lnTo>
                        <a:pt x="467" y="177"/>
                      </a:lnTo>
                      <a:lnTo>
                        <a:pt x="450" y="188"/>
                      </a:lnTo>
                      <a:lnTo>
                        <a:pt x="427" y="200"/>
                      </a:lnTo>
                      <a:lnTo>
                        <a:pt x="402" y="213"/>
                      </a:lnTo>
                      <a:lnTo>
                        <a:pt x="373" y="224"/>
                      </a:lnTo>
                      <a:lnTo>
                        <a:pt x="341" y="233"/>
                      </a:lnTo>
                      <a:lnTo>
                        <a:pt x="304" y="238"/>
                      </a:lnTo>
                      <a:lnTo>
                        <a:pt x="266" y="240"/>
                      </a:lnTo>
                      <a:lnTo>
                        <a:pt x="224" y="235"/>
                      </a:lnTo>
                      <a:lnTo>
                        <a:pt x="184" y="226"/>
                      </a:lnTo>
                      <a:lnTo>
                        <a:pt x="147" y="212"/>
                      </a:lnTo>
                      <a:lnTo>
                        <a:pt x="116" y="193"/>
                      </a:lnTo>
                      <a:lnTo>
                        <a:pt x="88" y="172"/>
                      </a:lnTo>
                      <a:lnTo>
                        <a:pt x="64" y="150"/>
                      </a:lnTo>
                      <a:lnTo>
                        <a:pt x="44" y="129"/>
                      </a:lnTo>
                      <a:lnTo>
                        <a:pt x="27" y="108"/>
                      </a:lnTo>
                      <a:lnTo>
                        <a:pt x="16" y="90"/>
                      </a:lnTo>
                      <a:lnTo>
                        <a:pt x="7" y="76"/>
                      </a:lnTo>
                      <a:lnTo>
                        <a:pt x="2" y="66"/>
                      </a:lnTo>
                      <a:lnTo>
                        <a:pt x="0" y="63"/>
                      </a:lnTo>
                      <a:lnTo>
                        <a:pt x="3" y="60"/>
                      </a:lnTo>
                      <a:lnTo>
                        <a:pt x="10" y="56"/>
                      </a:lnTo>
                      <a:lnTo>
                        <a:pt x="24" y="48"/>
                      </a:lnTo>
                      <a:lnTo>
                        <a:pt x="41" y="39"/>
                      </a:lnTo>
                      <a:lnTo>
                        <a:pt x="64" y="30"/>
                      </a:lnTo>
                      <a:lnTo>
                        <a:pt x="91" y="20"/>
                      </a:lnTo>
                      <a:lnTo>
                        <a:pt x="120" y="11"/>
                      </a:lnTo>
                      <a:lnTo>
                        <a:pt x="154" y="4"/>
                      </a:lnTo>
                      <a:lnTo>
                        <a:pt x="191" y="2"/>
                      </a:lnTo>
                      <a:lnTo>
                        <a:pt x="232" y="0"/>
                      </a:lnTo>
                      <a:close/>
                    </a:path>
                  </a:pathLst>
                </a:custGeom>
                <a:grpFill/>
                <a:ln w="0">
                  <a:noFill/>
                  <a:prstDash val="solid"/>
                  <a:round/>
                </a:ln>
              </p:spPr>
              <p:txBody>
                <a:bodyPr anchor="ctr"/>
                <a:lstStyle/>
                <a:p>
                  <a:pPr algn="ctr"/>
                  <a:endParaRPr sz="2400">
                    <a:cs typeface="+mn-ea"/>
                    <a:sym typeface="+mn-lt"/>
                  </a:endParaRPr>
                </a:p>
              </p:txBody>
            </p:sp>
            <p:sp>
              <p:nvSpPr>
                <p:cNvPr id="51" name="任意多边形: 形状 50"/>
                <p:cNvSpPr/>
                <p:nvPr/>
              </p:nvSpPr>
              <p:spPr bwMode="auto">
                <a:xfrm>
                  <a:off x="7263625" y="5769904"/>
                  <a:ext cx="564889" cy="265430"/>
                </a:xfrm>
                <a:custGeom>
                  <a:avLst/>
                  <a:gdLst>
                    <a:gd name="T0" fmla="*/ 265 w 497"/>
                    <a:gd name="T1" fmla="*/ 0 h 234"/>
                    <a:gd name="T2" fmla="*/ 306 w 497"/>
                    <a:gd name="T3" fmla="*/ 5 h 234"/>
                    <a:gd name="T4" fmla="*/ 345 w 497"/>
                    <a:gd name="T5" fmla="*/ 13 h 234"/>
                    <a:gd name="T6" fmla="*/ 377 w 497"/>
                    <a:gd name="T7" fmla="*/ 26 h 234"/>
                    <a:gd name="T8" fmla="*/ 407 w 497"/>
                    <a:gd name="T9" fmla="*/ 41 h 234"/>
                    <a:gd name="T10" fmla="*/ 431 w 497"/>
                    <a:gd name="T11" fmla="*/ 58 h 234"/>
                    <a:gd name="T12" fmla="*/ 452 w 497"/>
                    <a:gd name="T13" fmla="*/ 74 h 234"/>
                    <a:gd name="T14" fmla="*/ 468 w 497"/>
                    <a:gd name="T15" fmla="*/ 90 h 234"/>
                    <a:gd name="T16" fmla="*/ 480 w 497"/>
                    <a:gd name="T17" fmla="*/ 105 h 234"/>
                    <a:gd name="T18" fmla="*/ 490 w 497"/>
                    <a:gd name="T19" fmla="*/ 116 h 234"/>
                    <a:gd name="T20" fmla="*/ 496 w 497"/>
                    <a:gd name="T21" fmla="*/ 123 h 234"/>
                    <a:gd name="T22" fmla="*/ 497 w 497"/>
                    <a:gd name="T23" fmla="*/ 126 h 234"/>
                    <a:gd name="T24" fmla="*/ 494 w 497"/>
                    <a:gd name="T25" fmla="*/ 129 h 234"/>
                    <a:gd name="T26" fmla="*/ 487 w 497"/>
                    <a:gd name="T27" fmla="*/ 136 h 234"/>
                    <a:gd name="T28" fmla="*/ 476 w 497"/>
                    <a:gd name="T29" fmla="*/ 147 h 234"/>
                    <a:gd name="T30" fmla="*/ 460 w 497"/>
                    <a:gd name="T31" fmla="*/ 161 h 234"/>
                    <a:gd name="T32" fmla="*/ 441 w 497"/>
                    <a:gd name="T33" fmla="*/ 175 h 234"/>
                    <a:gd name="T34" fmla="*/ 417 w 497"/>
                    <a:gd name="T35" fmla="*/ 191 h 234"/>
                    <a:gd name="T36" fmla="*/ 388 w 497"/>
                    <a:gd name="T37" fmla="*/ 205 h 234"/>
                    <a:gd name="T38" fmla="*/ 357 w 497"/>
                    <a:gd name="T39" fmla="*/ 217 h 234"/>
                    <a:gd name="T40" fmla="*/ 322 w 497"/>
                    <a:gd name="T41" fmla="*/ 227 h 234"/>
                    <a:gd name="T42" fmla="*/ 284 w 497"/>
                    <a:gd name="T43" fmla="*/ 233 h 234"/>
                    <a:gd name="T44" fmla="*/ 243 w 497"/>
                    <a:gd name="T45" fmla="*/ 234 h 234"/>
                    <a:gd name="T46" fmla="*/ 202 w 497"/>
                    <a:gd name="T47" fmla="*/ 230 h 234"/>
                    <a:gd name="T48" fmla="*/ 164 w 497"/>
                    <a:gd name="T49" fmla="*/ 220 h 234"/>
                    <a:gd name="T50" fmla="*/ 130 w 497"/>
                    <a:gd name="T51" fmla="*/ 205 h 234"/>
                    <a:gd name="T52" fmla="*/ 100 w 497"/>
                    <a:gd name="T53" fmla="*/ 188 h 234"/>
                    <a:gd name="T54" fmla="*/ 73 w 497"/>
                    <a:gd name="T55" fmla="*/ 170 h 234"/>
                    <a:gd name="T56" fmla="*/ 50 w 497"/>
                    <a:gd name="T57" fmla="*/ 150 h 234"/>
                    <a:gd name="T58" fmla="*/ 32 w 497"/>
                    <a:gd name="T59" fmla="*/ 132 h 234"/>
                    <a:gd name="T60" fmla="*/ 18 w 497"/>
                    <a:gd name="T61" fmla="*/ 115 h 234"/>
                    <a:gd name="T62" fmla="*/ 8 w 497"/>
                    <a:gd name="T63" fmla="*/ 102 h 234"/>
                    <a:gd name="T64" fmla="*/ 1 w 497"/>
                    <a:gd name="T65" fmla="*/ 93 h 234"/>
                    <a:gd name="T66" fmla="*/ 0 w 497"/>
                    <a:gd name="T67" fmla="*/ 90 h 234"/>
                    <a:gd name="T68" fmla="*/ 2 w 497"/>
                    <a:gd name="T69" fmla="*/ 87 h 234"/>
                    <a:gd name="T70" fmla="*/ 9 w 497"/>
                    <a:gd name="T71" fmla="*/ 81 h 234"/>
                    <a:gd name="T72" fmla="*/ 21 w 497"/>
                    <a:gd name="T73" fmla="*/ 73 h 234"/>
                    <a:gd name="T74" fmla="*/ 38 w 497"/>
                    <a:gd name="T75" fmla="*/ 62 h 234"/>
                    <a:gd name="T76" fmla="*/ 59 w 497"/>
                    <a:gd name="T77" fmla="*/ 49 h 234"/>
                    <a:gd name="T78" fmla="*/ 84 w 497"/>
                    <a:gd name="T79" fmla="*/ 37 h 234"/>
                    <a:gd name="T80" fmla="*/ 113 w 497"/>
                    <a:gd name="T81" fmla="*/ 24 h 234"/>
                    <a:gd name="T82" fmla="*/ 147 w 497"/>
                    <a:gd name="T83" fmla="*/ 13 h 234"/>
                    <a:gd name="T84" fmla="*/ 182 w 497"/>
                    <a:gd name="T85" fmla="*/ 6 h 234"/>
                    <a:gd name="T86" fmla="*/ 222 w 497"/>
                    <a:gd name="T87" fmla="*/ 0 h 234"/>
                    <a:gd name="T88" fmla="*/ 265 w 497"/>
                    <a:gd name="T8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234">
                      <a:moveTo>
                        <a:pt x="265" y="0"/>
                      </a:moveTo>
                      <a:lnTo>
                        <a:pt x="306" y="5"/>
                      </a:lnTo>
                      <a:lnTo>
                        <a:pt x="345" y="13"/>
                      </a:lnTo>
                      <a:lnTo>
                        <a:pt x="377" y="26"/>
                      </a:lnTo>
                      <a:lnTo>
                        <a:pt x="407" y="41"/>
                      </a:lnTo>
                      <a:lnTo>
                        <a:pt x="431" y="58"/>
                      </a:lnTo>
                      <a:lnTo>
                        <a:pt x="452" y="74"/>
                      </a:lnTo>
                      <a:lnTo>
                        <a:pt x="468" y="90"/>
                      </a:lnTo>
                      <a:lnTo>
                        <a:pt x="480" y="105"/>
                      </a:lnTo>
                      <a:lnTo>
                        <a:pt x="490" y="116"/>
                      </a:lnTo>
                      <a:lnTo>
                        <a:pt x="496" y="123"/>
                      </a:lnTo>
                      <a:lnTo>
                        <a:pt x="497" y="126"/>
                      </a:lnTo>
                      <a:lnTo>
                        <a:pt x="494" y="129"/>
                      </a:lnTo>
                      <a:lnTo>
                        <a:pt x="487" y="136"/>
                      </a:lnTo>
                      <a:lnTo>
                        <a:pt x="476" y="147"/>
                      </a:lnTo>
                      <a:lnTo>
                        <a:pt x="460" y="161"/>
                      </a:lnTo>
                      <a:lnTo>
                        <a:pt x="441" y="175"/>
                      </a:lnTo>
                      <a:lnTo>
                        <a:pt x="417" y="191"/>
                      </a:lnTo>
                      <a:lnTo>
                        <a:pt x="388" y="205"/>
                      </a:lnTo>
                      <a:lnTo>
                        <a:pt x="357" y="217"/>
                      </a:lnTo>
                      <a:lnTo>
                        <a:pt x="322" y="227"/>
                      </a:lnTo>
                      <a:lnTo>
                        <a:pt x="284" y="233"/>
                      </a:lnTo>
                      <a:lnTo>
                        <a:pt x="243" y="234"/>
                      </a:lnTo>
                      <a:lnTo>
                        <a:pt x="202" y="230"/>
                      </a:lnTo>
                      <a:lnTo>
                        <a:pt x="164" y="220"/>
                      </a:lnTo>
                      <a:lnTo>
                        <a:pt x="130" y="205"/>
                      </a:lnTo>
                      <a:lnTo>
                        <a:pt x="100" y="188"/>
                      </a:lnTo>
                      <a:lnTo>
                        <a:pt x="73" y="170"/>
                      </a:lnTo>
                      <a:lnTo>
                        <a:pt x="50" y="150"/>
                      </a:lnTo>
                      <a:lnTo>
                        <a:pt x="32" y="132"/>
                      </a:lnTo>
                      <a:lnTo>
                        <a:pt x="18" y="115"/>
                      </a:lnTo>
                      <a:lnTo>
                        <a:pt x="8" y="102"/>
                      </a:lnTo>
                      <a:lnTo>
                        <a:pt x="1" y="93"/>
                      </a:lnTo>
                      <a:lnTo>
                        <a:pt x="0" y="90"/>
                      </a:lnTo>
                      <a:lnTo>
                        <a:pt x="2" y="87"/>
                      </a:lnTo>
                      <a:lnTo>
                        <a:pt x="9" y="81"/>
                      </a:lnTo>
                      <a:lnTo>
                        <a:pt x="21" y="73"/>
                      </a:lnTo>
                      <a:lnTo>
                        <a:pt x="38" y="62"/>
                      </a:lnTo>
                      <a:lnTo>
                        <a:pt x="59" y="49"/>
                      </a:lnTo>
                      <a:lnTo>
                        <a:pt x="84" y="37"/>
                      </a:lnTo>
                      <a:lnTo>
                        <a:pt x="113" y="24"/>
                      </a:lnTo>
                      <a:lnTo>
                        <a:pt x="147" y="13"/>
                      </a:lnTo>
                      <a:lnTo>
                        <a:pt x="182" y="6"/>
                      </a:lnTo>
                      <a:lnTo>
                        <a:pt x="222" y="0"/>
                      </a:lnTo>
                      <a:lnTo>
                        <a:pt x="265" y="0"/>
                      </a:lnTo>
                      <a:close/>
                    </a:path>
                  </a:pathLst>
                </a:custGeom>
                <a:grpFill/>
                <a:ln w="0">
                  <a:noFill/>
                  <a:prstDash val="solid"/>
                  <a:round/>
                </a:ln>
              </p:spPr>
              <p:txBody>
                <a:bodyPr anchor="ctr"/>
                <a:lstStyle/>
                <a:p>
                  <a:pPr algn="ctr"/>
                  <a:endParaRPr sz="2400">
                    <a:cs typeface="+mn-ea"/>
                    <a:sym typeface="+mn-lt"/>
                  </a:endParaRPr>
                </a:p>
              </p:txBody>
            </p:sp>
          </p:grpSp>
          <p:sp>
            <p:nvSpPr>
              <p:cNvPr id="28" name="任意多边形: 形状 27"/>
              <p:cNvSpPr/>
              <p:nvPr/>
            </p:nvSpPr>
            <p:spPr bwMode="auto">
              <a:xfrm>
                <a:off x="6977778" y="4384906"/>
                <a:ext cx="1184226" cy="1616399"/>
              </a:xfrm>
              <a:custGeom>
                <a:avLst/>
                <a:gdLst>
                  <a:gd name="T0" fmla="*/ 9 w 1046"/>
                  <a:gd name="T1" fmla="*/ 0 h 1425"/>
                  <a:gd name="T2" fmla="*/ 84 w 1046"/>
                  <a:gd name="T3" fmla="*/ 17 h 1425"/>
                  <a:gd name="T4" fmla="*/ 83 w 1046"/>
                  <a:gd name="T5" fmla="*/ 24 h 1425"/>
                  <a:gd name="T6" fmla="*/ 82 w 1046"/>
                  <a:gd name="T7" fmla="*/ 35 h 1425"/>
                  <a:gd name="T8" fmla="*/ 79 w 1046"/>
                  <a:gd name="T9" fmla="*/ 51 h 1425"/>
                  <a:gd name="T10" fmla="*/ 77 w 1046"/>
                  <a:gd name="T11" fmla="*/ 72 h 1425"/>
                  <a:gd name="T12" fmla="*/ 74 w 1046"/>
                  <a:gd name="T13" fmla="*/ 97 h 1425"/>
                  <a:gd name="T14" fmla="*/ 74 w 1046"/>
                  <a:gd name="T15" fmla="*/ 126 h 1425"/>
                  <a:gd name="T16" fmla="*/ 74 w 1046"/>
                  <a:gd name="T17" fmla="*/ 160 h 1425"/>
                  <a:gd name="T18" fmla="*/ 76 w 1046"/>
                  <a:gd name="T19" fmla="*/ 196 h 1425"/>
                  <a:gd name="T20" fmla="*/ 80 w 1046"/>
                  <a:gd name="T21" fmla="*/ 237 h 1425"/>
                  <a:gd name="T22" fmla="*/ 86 w 1046"/>
                  <a:gd name="T23" fmla="*/ 280 h 1425"/>
                  <a:gd name="T24" fmla="*/ 96 w 1046"/>
                  <a:gd name="T25" fmla="*/ 328 h 1425"/>
                  <a:gd name="T26" fmla="*/ 107 w 1046"/>
                  <a:gd name="T27" fmla="*/ 377 h 1425"/>
                  <a:gd name="T28" fmla="*/ 123 w 1046"/>
                  <a:gd name="T29" fmla="*/ 430 h 1425"/>
                  <a:gd name="T30" fmla="*/ 142 w 1046"/>
                  <a:gd name="T31" fmla="*/ 485 h 1425"/>
                  <a:gd name="T32" fmla="*/ 166 w 1046"/>
                  <a:gd name="T33" fmla="*/ 540 h 1425"/>
                  <a:gd name="T34" fmla="*/ 195 w 1046"/>
                  <a:gd name="T35" fmla="*/ 599 h 1425"/>
                  <a:gd name="T36" fmla="*/ 229 w 1046"/>
                  <a:gd name="T37" fmla="*/ 659 h 1425"/>
                  <a:gd name="T38" fmla="*/ 268 w 1046"/>
                  <a:gd name="T39" fmla="*/ 720 h 1425"/>
                  <a:gd name="T40" fmla="*/ 312 w 1046"/>
                  <a:gd name="T41" fmla="*/ 783 h 1425"/>
                  <a:gd name="T42" fmla="*/ 364 w 1046"/>
                  <a:gd name="T43" fmla="*/ 846 h 1425"/>
                  <a:gd name="T44" fmla="*/ 422 w 1046"/>
                  <a:gd name="T45" fmla="*/ 910 h 1425"/>
                  <a:gd name="T46" fmla="*/ 487 w 1046"/>
                  <a:gd name="T47" fmla="*/ 974 h 1425"/>
                  <a:gd name="T48" fmla="*/ 559 w 1046"/>
                  <a:gd name="T49" fmla="*/ 1039 h 1425"/>
                  <a:gd name="T50" fmla="*/ 639 w 1046"/>
                  <a:gd name="T51" fmla="*/ 1103 h 1425"/>
                  <a:gd name="T52" fmla="*/ 728 w 1046"/>
                  <a:gd name="T53" fmla="*/ 1167 h 1425"/>
                  <a:gd name="T54" fmla="*/ 825 w 1046"/>
                  <a:gd name="T55" fmla="*/ 1232 h 1425"/>
                  <a:gd name="T56" fmla="*/ 930 w 1046"/>
                  <a:gd name="T57" fmla="*/ 1295 h 1425"/>
                  <a:gd name="T58" fmla="*/ 1046 w 1046"/>
                  <a:gd name="T59" fmla="*/ 1356 h 1425"/>
                  <a:gd name="T60" fmla="*/ 1010 w 1046"/>
                  <a:gd name="T61" fmla="*/ 1425 h 1425"/>
                  <a:gd name="T62" fmla="*/ 893 w 1046"/>
                  <a:gd name="T63" fmla="*/ 1362 h 1425"/>
                  <a:gd name="T64" fmla="*/ 786 w 1046"/>
                  <a:gd name="T65" fmla="*/ 1297 h 1425"/>
                  <a:gd name="T66" fmla="*/ 687 w 1046"/>
                  <a:gd name="T67" fmla="*/ 1232 h 1425"/>
                  <a:gd name="T68" fmla="*/ 596 w 1046"/>
                  <a:gd name="T69" fmla="*/ 1166 h 1425"/>
                  <a:gd name="T70" fmla="*/ 514 w 1046"/>
                  <a:gd name="T71" fmla="*/ 1100 h 1425"/>
                  <a:gd name="T72" fmla="*/ 439 w 1046"/>
                  <a:gd name="T73" fmla="*/ 1033 h 1425"/>
                  <a:gd name="T74" fmla="*/ 373 w 1046"/>
                  <a:gd name="T75" fmla="*/ 966 h 1425"/>
                  <a:gd name="T76" fmla="*/ 312 w 1046"/>
                  <a:gd name="T77" fmla="*/ 900 h 1425"/>
                  <a:gd name="T78" fmla="*/ 258 w 1046"/>
                  <a:gd name="T79" fmla="*/ 833 h 1425"/>
                  <a:gd name="T80" fmla="*/ 212 w 1046"/>
                  <a:gd name="T81" fmla="*/ 769 h 1425"/>
                  <a:gd name="T82" fmla="*/ 171 w 1046"/>
                  <a:gd name="T83" fmla="*/ 704 h 1425"/>
                  <a:gd name="T84" fmla="*/ 135 w 1046"/>
                  <a:gd name="T85" fmla="*/ 641 h 1425"/>
                  <a:gd name="T86" fmla="*/ 104 w 1046"/>
                  <a:gd name="T87" fmla="*/ 580 h 1425"/>
                  <a:gd name="T88" fmla="*/ 79 w 1046"/>
                  <a:gd name="T89" fmla="*/ 520 h 1425"/>
                  <a:gd name="T90" fmla="*/ 58 w 1046"/>
                  <a:gd name="T91" fmla="*/ 461 h 1425"/>
                  <a:gd name="T92" fmla="*/ 39 w 1046"/>
                  <a:gd name="T93" fmla="*/ 406 h 1425"/>
                  <a:gd name="T94" fmla="*/ 26 w 1046"/>
                  <a:gd name="T95" fmla="*/ 353 h 1425"/>
                  <a:gd name="T96" fmla="*/ 15 w 1046"/>
                  <a:gd name="T97" fmla="*/ 303 h 1425"/>
                  <a:gd name="T98" fmla="*/ 8 w 1046"/>
                  <a:gd name="T99" fmla="*/ 255 h 1425"/>
                  <a:gd name="T100" fmla="*/ 2 w 1046"/>
                  <a:gd name="T101" fmla="*/ 210 h 1425"/>
                  <a:gd name="T102" fmla="*/ 0 w 1046"/>
                  <a:gd name="T103" fmla="*/ 170 h 1425"/>
                  <a:gd name="T104" fmla="*/ 0 w 1046"/>
                  <a:gd name="T105" fmla="*/ 133 h 1425"/>
                  <a:gd name="T106" fmla="*/ 0 w 1046"/>
                  <a:gd name="T107" fmla="*/ 100 h 1425"/>
                  <a:gd name="T108" fmla="*/ 1 w 1046"/>
                  <a:gd name="T109" fmla="*/ 72 h 1425"/>
                  <a:gd name="T110" fmla="*/ 2 w 1046"/>
                  <a:gd name="T111" fmla="*/ 47 h 1425"/>
                  <a:gd name="T112" fmla="*/ 5 w 1046"/>
                  <a:gd name="T113" fmla="*/ 28 h 1425"/>
                  <a:gd name="T114" fmla="*/ 7 w 1046"/>
                  <a:gd name="T115" fmla="*/ 13 h 1425"/>
                  <a:gd name="T116" fmla="*/ 8 w 1046"/>
                  <a:gd name="T117" fmla="*/ 5 h 1425"/>
                  <a:gd name="T118" fmla="*/ 9 w 1046"/>
                  <a:gd name="T119"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6" h="1425">
                    <a:moveTo>
                      <a:pt x="9" y="0"/>
                    </a:moveTo>
                    <a:lnTo>
                      <a:pt x="84" y="17"/>
                    </a:lnTo>
                    <a:lnTo>
                      <a:pt x="83" y="24"/>
                    </a:lnTo>
                    <a:lnTo>
                      <a:pt x="82" y="35"/>
                    </a:lnTo>
                    <a:lnTo>
                      <a:pt x="79" y="51"/>
                    </a:lnTo>
                    <a:lnTo>
                      <a:pt x="77" y="72"/>
                    </a:lnTo>
                    <a:lnTo>
                      <a:pt x="74" y="97"/>
                    </a:lnTo>
                    <a:lnTo>
                      <a:pt x="74" y="126"/>
                    </a:lnTo>
                    <a:lnTo>
                      <a:pt x="74" y="160"/>
                    </a:lnTo>
                    <a:lnTo>
                      <a:pt x="76" y="196"/>
                    </a:lnTo>
                    <a:lnTo>
                      <a:pt x="80" y="237"/>
                    </a:lnTo>
                    <a:lnTo>
                      <a:pt x="86" y="280"/>
                    </a:lnTo>
                    <a:lnTo>
                      <a:pt x="96" y="328"/>
                    </a:lnTo>
                    <a:lnTo>
                      <a:pt x="107" y="377"/>
                    </a:lnTo>
                    <a:lnTo>
                      <a:pt x="123" y="430"/>
                    </a:lnTo>
                    <a:lnTo>
                      <a:pt x="142" y="485"/>
                    </a:lnTo>
                    <a:lnTo>
                      <a:pt x="166" y="540"/>
                    </a:lnTo>
                    <a:lnTo>
                      <a:pt x="195" y="599"/>
                    </a:lnTo>
                    <a:lnTo>
                      <a:pt x="229" y="659"/>
                    </a:lnTo>
                    <a:lnTo>
                      <a:pt x="268" y="720"/>
                    </a:lnTo>
                    <a:lnTo>
                      <a:pt x="312" y="783"/>
                    </a:lnTo>
                    <a:lnTo>
                      <a:pt x="364" y="846"/>
                    </a:lnTo>
                    <a:lnTo>
                      <a:pt x="422" y="910"/>
                    </a:lnTo>
                    <a:lnTo>
                      <a:pt x="487" y="974"/>
                    </a:lnTo>
                    <a:lnTo>
                      <a:pt x="559" y="1039"/>
                    </a:lnTo>
                    <a:lnTo>
                      <a:pt x="639" y="1103"/>
                    </a:lnTo>
                    <a:lnTo>
                      <a:pt x="728" y="1167"/>
                    </a:lnTo>
                    <a:lnTo>
                      <a:pt x="825" y="1232"/>
                    </a:lnTo>
                    <a:lnTo>
                      <a:pt x="930" y="1295"/>
                    </a:lnTo>
                    <a:lnTo>
                      <a:pt x="1046" y="1356"/>
                    </a:lnTo>
                    <a:lnTo>
                      <a:pt x="1010" y="1425"/>
                    </a:lnTo>
                    <a:lnTo>
                      <a:pt x="893" y="1362"/>
                    </a:lnTo>
                    <a:lnTo>
                      <a:pt x="786" y="1297"/>
                    </a:lnTo>
                    <a:lnTo>
                      <a:pt x="687" y="1232"/>
                    </a:lnTo>
                    <a:lnTo>
                      <a:pt x="596" y="1166"/>
                    </a:lnTo>
                    <a:lnTo>
                      <a:pt x="514" y="1100"/>
                    </a:lnTo>
                    <a:lnTo>
                      <a:pt x="439" y="1033"/>
                    </a:lnTo>
                    <a:lnTo>
                      <a:pt x="373" y="966"/>
                    </a:lnTo>
                    <a:lnTo>
                      <a:pt x="312" y="900"/>
                    </a:lnTo>
                    <a:lnTo>
                      <a:pt x="258" y="833"/>
                    </a:lnTo>
                    <a:lnTo>
                      <a:pt x="212" y="769"/>
                    </a:lnTo>
                    <a:lnTo>
                      <a:pt x="171" y="704"/>
                    </a:lnTo>
                    <a:lnTo>
                      <a:pt x="135" y="641"/>
                    </a:lnTo>
                    <a:lnTo>
                      <a:pt x="104" y="580"/>
                    </a:lnTo>
                    <a:lnTo>
                      <a:pt x="79" y="520"/>
                    </a:lnTo>
                    <a:lnTo>
                      <a:pt x="58" y="461"/>
                    </a:lnTo>
                    <a:lnTo>
                      <a:pt x="39" y="406"/>
                    </a:lnTo>
                    <a:lnTo>
                      <a:pt x="26" y="353"/>
                    </a:lnTo>
                    <a:lnTo>
                      <a:pt x="15" y="303"/>
                    </a:lnTo>
                    <a:lnTo>
                      <a:pt x="8" y="255"/>
                    </a:lnTo>
                    <a:lnTo>
                      <a:pt x="2" y="210"/>
                    </a:lnTo>
                    <a:lnTo>
                      <a:pt x="0" y="170"/>
                    </a:lnTo>
                    <a:lnTo>
                      <a:pt x="0" y="133"/>
                    </a:lnTo>
                    <a:lnTo>
                      <a:pt x="0" y="100"/>
                    </a:lnTo>
                    <a:lnTo>
                      <a:pt x="1" y="72"/>
                    </a:lnTo>
                    <a:lnTo>
                      <a:pt x="2" y="47"/>
                    </a:lnTo>
                    <a:lnTo>
                      <a:pt x="5" y="28"/>
                    </a:lnTo>
                    <a:lnTo>
                      <a:pt x="7" y="13"/>
                    </a:lnTo>
                    <a:lnTo>
                      <a:pt x="8" y="5"/>
                    </a:lnTo>
                    <a:lnTo>
                      <a:pt x="9" y="0"/>
                    </a:lnTo>
                    <a:close/>
                  </a:path>
                </a:pathLst>
              </a:custGeom>
              <a:grpFill/>
              <a:ln w="0">
                <a:noFill/>
                <a:prstDash val="solid"/>
                <a:round/>
              </a:ln>
            </p:spPr>
            <p:txBody>
              <a:bodyPr anchor="ctr"/>
              <a:lstStyle/>
              <a:p>
                <a:pPr algn="ctr"/>
                <a:endParaRPr sz="2400">
                  <a:cs typeface="+mn-ea"/>
                  <a:sym typeface="+mn-lt"/>
                </a:endParaRPr>
              </a:p>
            </p:txBody>
          </p:sp>
          <p:sp>
            <p:nvSpPr>
              <p:cNvPr id="29" name="任意多边形: 形状 28"/>
              <p:cNvSpPr/>
              <p:nvPr/>
            </p:nvSpPr>
            <p:spPr bwMode="auto">
              <a:xfrm>
                <a:off x="7518848" y="2734476"/>
                <a:ext cx="3256621" cy="3944014"/>
              </a:xfrm>
              <a:custGeom>
                <a:avLst/>
                <a:gdLst>
                  <a:gd name="T0" fmla="*/ 1992 w 2869"/>
                  <a:gd name="T1" fmla="*/ 3136 h 3477"/>
                  <a:gd name="T2" fmla="*/ 2574 w 2869"/>
                  <a:gd name="T3" fmla="*/ 169 h 3477"/>
                  <a:gd name="T4" fmla="*/ 2465 w 2869"/>
                  <a:gd name="T5" fmla="*/ 384 h 3477"/>
                  <a:gd name="T6" fmla="*/ 2280 w 2869"/>
                  <a:gd name="T7" fmla="*/ 491 h 3477"/>
                  <a:gd name="T8" fmla="*/ 2093 w 2869"/>
                  <a:gd name="T9" fmla="*/ 745 h 3477"/>
                  <a:gd name="T10" fmla="*/ 1941 w 2869"/>
                  <a:gd name="T11" fmla="*/ 1107 h 3477"/>
                  <a:gd name="T12" fmla="*/ 1992 w 2869"/>
                  <a:gd name="T13" fmla="*/ 1279 h 3477"/>
                  <a:gd name="T14" fmla="*/ 2328 w 2869"/>
                  <a:gd name="T15" fmla="*/ 1163 h 3477"/>
                  <a:gd name="T16" fmla="*/ 2546 w 2869"/>
                  <a:gd name="T17" fmla="*/ 904 h 3477"/>
                  <a:gd name="T18" fmla="*/ 2656 w 2869"/>
                  <a:gd name="T19" fmla="*/ 588 h 3477"/>
                  <a:gd name="T20" fmla="*/ 2696 w 2869"/>
                  <a:gd name="T21" fmla="*/ 297 h 3477"/>
                  <a:gd name="T22" fmla="*/ 169 w 2869"/>
                  <a:gd name="T23" fmla="*/ 168 h 3477"/>
                  <a:gd name="T24" fmla="*/ 184 w 2869"/>
                  <a:gd name="T25" fmla="*/ 403 h 3477"/>
                  <a:gd name="T26" fmla="*/ 247 w 2869"/>
                  <a:gd name="T27" fmla="*/ 715 h 3477"/>
                  <a:gd name="T28" fmla="*/ 397 w 2869"/>
                  <a:gd name="T29" fmla="*/ 1017 h 3477"/>
                  <a:gd name="T30" fmla="*/ 643 w 2869"/>
                  <a:gd name="T31" fmla="*/ 1219 h 3477"/>
                  <a:gd name="T32" fmla="*/ 968 w 2869"/>
                  <a:gd name="T33" fmla="*/ 1280 h 3477"/>
                  <a:gd name="T34" fmla="*/ 893 w 2869"/>
                  <a:gd name="T35" fmla="*/ 1043 h 3477"/>
                  <a:gd name="T36" fmla="*/ 756 w 2869"/>
                  <a:gd name="T37" fmla="*/ 659 h 3477"/>
                  <a:gd name="T38" fmla="*/ 554 w 2869"/>
                  <a:gd name="T39" fmla="*/ 477 h 3477"/>
                  <a:gd name="T40" fmla="*/ 372 w 2869"/>
                  <a:gd name="T41" fmla="*/ 350 h 3477"/>
                  <a:gd name="T42" fmla="*/ 169 w 2869"/>
                  <a:gd name="T43" fmla="*/ 168 h 3477"/>
                  <a:gd name="T44" fmla="*/ 466 w 2869"/>
                  <a:gd name="T45" fmla="*/ 167 h 3477"/>
                  <a:gd name="T46" fmla="*/ 561 w 2869"/>
                  <a:gd name="T47" fmla="*/ 290 h 3477"/>
                  <a:gd name="T48" fmla="*/ 704 w 2869"/>
                  <a:gd name="T49" fmla="*/ 351 h 3477"/>
                  <a:gd name="T50" fmla="*/ 608 w 2869"/>
                  <a:gd name="T51" fmla="*/ 259 h 3477"/>
                  <a:gd name="T52" fmla="*/ 2262 w 2869"/>
                  <a:gd name="T53" fmla="*/ 260 h 3477"/>
                  <a:gd name="T54" fmla="*/ 2165 w 2869"/>
                  <a:gd name="T55" fmla="*/ 351 h 3477"/>
                  <a:gd name="T56" fmla="*/ 2310 w 2869"/>
                  <a:gd name="T57" fmla="*/ 291 h 3477"/>
                  <a:gd name="T58" fmla="*/ 2403 w 2869"/>
                  <a:gd name="T59" fmla="*/ 167 h 3477"/>
                  <a:gd name="T60" fmla="*/ 2868 w 2869"/>
                  <a:gd name="T61" fmla="*/ 79 h 3477"/>
                  <a:gd name="T62" fmla="*/ 2869 w 2869"/>
                  <a:gd name="T63" fmla="*/ 200 h 3477"/>
                  <a:gd name="T64" fmla="*/ 2850 w 2869"/>
                  <a:gd name="T65" fmla="*/ 468 h 3477"/>
                  <a:gd name="T66" fmla="*/ 2772 w 2869"/>
                  <a:gd name="T67" fmla="*/ 803 h 3477"/>
                  <a:gd name="T68" fmla="*/ 2599 w 2869"/>
                  <a:gd name="T69" fmla="*/ 1132 h 3477"/>
                  <a:gd name="T70" fmla="*/ 2312 w 2869"/>
                  <a:gd name="T71" fmla="*/ 1367 h 3477"/>
                  <a:gd name="T72" fmla="*/ 1936 w 2869"/>
                  <a:gd name="T73" fmla="*/ 1450 h 3477"/>
                  <a:gd name="T74" fmla="*/ 1635 w 2869"/>
                  <a:gd name="T75" fmla="*/ 1514 h 3477"/>
                  <a:gd name="T76" fmla="*/ 1510 w 2869"/>
                  <a:gd name="T77" fmla="*/ 1714 h 3477"/>
                  <a:gd name="T78" fmla="*/ 1567 w 2869"/>
                  <a:gd name="T79" fmla="*/ 1881 h 3477"/>
                  <a:gd name="T80" fmla="*/ 1760 w 2869"/>
                  <a:gd name="T81" fmla="*/ 2001 h 3477"/>
                  <a:gd name="T82" fmla="*/ 1973 w 2869"/>
                  <a:gd name="T83" fmla="*/ 2075 h 3477"/>
                  <a:gd name="T84" fmla="*/ 2099 w 2869"/>
                  <a:gd name="T85" fmla="*/ 2105 h 3477"/>
                  <a:gd name="T86" fmla="*/ 2119 w 2869"/>
                  <a:gd name="T87" fmla="*/ 2310 h 3477"/>
                  <a:gd name="T88" fmla="*/ 2246 w 2869"/>
                  <a:gd name="T89" fmla="*/ 3477 h 3477"/>
                  <a:gd name="T90" fmla="*/ 675 w 2869"/>
                  <a:gd name="T91" fmla="*/ 3272 h 3477"/>
                  <a:gd name="T92" fmla="*/ 675 w 2869"/>
                  <a:gd name="T93" fmla="*/ 2189 h 3477"/>
                  <a:gd name="T94" fmla="*/ 803 w 2869"/>
                  <a:gd name="T95" fmla="*/ 2096 h 3477"/>
                  <a:gd name="T96" fmla="*/ 977 w 2869"/>
                  <a:gd name="T97" fmla="*/ 2050 h 3477"/>
                  <a:gd name="T98" fmla="*/ 1196 w 2869"/>
                  <a:gd name="T99" fmla="*/ 1958 h 3477"/>
                  <a:gd name="T100" fmla="*/ 1348 w 2869"/>
                  <a:gd name="T101" fmla="*/ 1818 h 3477"/>
                  <a:gd name="T102" fmla="*/ 1329 w 2869"/>
                  <a:gd name="T103" fmla="*/ 1640 h 3477"/>
                  <a:gd name="T104" fmla="*/ 1169 w 2869"/>
                  <a:gd name="T105" fmla="*/ 1532 h 3477"/>
                  <a:gd name="T106" fmla="*/ 773 w 2869"/>
                  <a:gd name="T107" fmla="*/ 1434 h 3477"/>
                  <a:gd name="T108" fmla="*/ 431 w 2869"/>
                  <a:gd name="T109" fmla="*/ 1290 h 3477"/>
                  <a:gd name="T110" fmla="*/ 186 w 2869"/>
                  <a:gd name="T111" fmla="*/ 1006 h 3477"/>
                  <a:gd name="T112" fmla="*/ 56 w 2869"/>
                  <a:gd name="T113" fmla="*/ 665 h 3477"/>
                  <a:gd name="T114" fmla="*/ 7 w 2869"/>
                  <a:gd name="T115" fmla="*/ 347 h 3477"/>
                  <a:gd name="T116" fmla="*/ 0 w 2869"/>
                  <a:gd name="T117" fmla="*/ 129 h 3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477">
                    <a:moveTo>
                      <a:pt x="878" y="2341"/>
                    </a:moveTo>
                    <a:lnTo>
                      <a:pt x="878" y="3134"/>
                    </a:lnTo>
                    <a:lnTo>
                      <a:pt x="1435" y="3134"/>
                    </a:lnTo>
                    <a:lnTo>
                      <a:pt x="1435" y="3136"/>
                    </a:lnTo>
                    <a:lnTo>
                      <a:pt x="1992" y="3136"/>
                    </a:lnTo>
                    <a:lnTo>
                      <a:pt x="1992" y="2343"/>
                    </a:lnTo>
                    <a:lnTo>
                      <a:pt x="1435" y="2343"/>
                    </a:lnTo>
                    <a:lnTo>
                      <a:pt x="1435" y="2341"/>
                    </a:lnTo>
                    <a:lnTo>
                      <a:pt x="878" y="2341"/>
                    </a:lnTo>
                    <a:close/>
                    <a:moveTo>
                      <a:pt x="2574" y="169"/>
                    </a:moveTo>
                    <a:lnTo>
                      <a:pt x="2567" y="218"/>
                    </a:lnTo>
                    <a:lnTo>
                      <a:pt x="2550" y="266"/>
                    </a:lnTo>
                    <a:lnTo>
                      <a:pt x="2526" y="312"/>
                    </a:lnTo>
                    <a:lnTo>
                      <a:pt x="2498" y="350"/>
                    </a:lnTo>
                    <a:lnTo>
                      <a:pt x="2465" y="384"/>
                    </a:lnTo>
                    <a:lnTo>
                      <a:pt x="2428" y="413"/>
                    </a:lnTo>
                    <a:lnTo>
                      <a:pt x="2390" y="438"/>
                    </a:lnTo>
                    <a:lnTo>
                      <a:pt x="2352" y="461"/>
                    </a:lnTo>
                    <a:lnTo>
                      <a:pt x="2315" y="477"/>
                    </a:lnTo>
                    <a:lnTo>
                      <a:pt x="2280" y="491"/>
                    </a:lnTo>
                    <a:lnTo>
                      <a:pt x="2247" y="502"/>
                    </a:lnTo>
                    <a:lnTo>
                      <a:pt x="2247" y="568"/>
                    </a:lnTo>
                    <a:lnTo>
                      <a:pt x="2130" y="568"/>
                    </a:lnTo>
                    <a:lnTo>
                      <a:pt x="2113" y="659"/>
                    </a:lnTo>
                    <a:lnTo>
                      <a:pt x="2093" y="745"/>
                    </a:lnTo>
                    <a:lnTo>
                      <a:pt x="2068" y="826"/>
                    </a:lnTo>
                    <a:lnTo>
                      <a:pt x="2041" y="903"/>
                    </a:lnTo>
                    <a:lnTo>
                      <a:pt x="2010" y="975"/>
                    </a:lnTo>
                    <a:lnTo>
                      <a:pt x="1976" y="1043"/>
                    </a:lnTo>
                    <a:lnTo>
                      <a:pt x="1941" y="1107"/>
                    </a:lnTo>
                    <a:lnTo>
                      <a:pt x="1904" y="1167"/>
                    </a:lnTo>
                    <a:lnTo>
                      <a:pt x="1866" y="1225"/>
                    </a:lnTo>
                    <a:lnTo>
                      <a:pt x="1828" y="1278"/>
                    </a:lnTo>
                    <a:lnTo>
                      <a:pt x="1911" y="1282"/>
                    </a:lnTo>
                    <a:lnTo>
                      <a:pt x="1992" y="1279"/>
                    </a:lnTo>
                    <a:lnTo>
                      <a:pt x="2067" y="1269"/>
                    </a:lnTo>
                    <a:lnTo>
                      <a:pt x="2139" y="1252"/>
                    </a:lnTo>
                    <a:lnTo>
                      <a:pt x="2206" y="1230"/>
                    </a:lnTo>
                    <a:lnTo>
                      <a:pt x="2269" y="1199"/>
                    </a:lnTo>
                    <a:lnTo>
                      <a:pt x="2328" y="1163"/>
                    </a:lnTo>
                    <a:lnTo>
                      <a:pt x="2383" y="1118"/>
                    </a:lnTo>
                    <a:lnTo>
                      <a:pt x="2431" y="1071"/>
                    </a:lnTo>
                    <a:lnTo>
                      <a:pt x="2474" y="1019"/>
                    </a:lnTo>
                    <a:lnTo>
                      <a:pt x="2512" y="963"/>
                    </a:lnTo>
                    <a:lnTo>
                      <a:pt x="2546" y="904"/>
                    </a:lnTo>
                    <a:lnTo>
                      <a:pt x="2575" y="843"/>
                    </a:lnTo>
                    <a:lnTo>
                      <a:pt x="2601" y="780"/>
                    </a:lnTo>
                    <a:lnTo>
                      <a:pt x="2622" y="715"/>
                    </a:lnTo>
                    <a:lnTo>
                      <a:pt x="2640" y="651"/>
                    </a:lnTo>
                    <a:lnTo>
                      <a:pt x="2656" y="588"/>
                    </a:lnTo>
                    <a:lnTo>
                      <a:pt x="2669" y="525"/>
                    </a:lnTo>
                    <a:lnTo>
                      <a:pt x="2679" y="463"/>
                    </a:lnTo>
                    <a:lnTo>
                      <a:pt x="2686" y="405"/>
                    </a:lnTo>
                    <a:lnTo>
                      <a:pt x="2691" y="349"/>
                    </a:lnTo>
                    <a:lnTo>
                      <a:pt x="2696" y="297"/>
                    </a:lnTo>
                    <a:lnTo>
                      <a:pt x="2698" y="249"/>
                    </a:lnTo>
                    <a:lnTo>
                      <a:pt x="2700" y="206"/>
                    </a:lnTo>
                    <a:lnTo>
                      <a:pt x="2700" y="169"/>
                    </a:lnTo>
                    <a:lnTo>
                      <a:pt x="2574" y="169"/>
                    </a:lnTo>
                    <a:close/>
                    <a:moveTo>
                      <a:pt x="169" y="168"/>
                    </a:moveTo>
                    <a:lnTo>
                      <a:pt x="171" y="204"/>
                    </a:lnTo>
                    <a:lnTo>
                      <a:pt x="172" y="248"/>
                    </a:lnTo>
                    <a:lnTo>
                      <a:pt x="174" y="295"/>
                    </a:lnTo>
                    <a:lnTo>
                      <a:pt x="178" y="347"/>
                    </a:lnTo>
                    <a:lnTo>
                      <a:pt x="184" y="403"/>
                    </a:lnTo>
                    <a:lnTo>
                      <a:pt x="191" y="462"/>
                    </a:lnTo>
                    <a:lnTo>
                      <a:pt x="201" y="523"/>
                    </a:lnTo>
                    <a:lnTo>
                      <a:pt x="213" y="586"/>
                    </a:lnTo>
                    <a:lnTo>
                      <a:pt x="229" y="651"/>
                    </a:lnTo>
                    <a:lnTo>
                      <a:pt x="247" y="715"/>
                    </a:lnTo>
                    <a:lnTo>
                      <a:pt x="270" y="778"/>
                    </a:lnTo>
                    <a:lnTo>
                      <a:pt x="295" y="841"/>
                    </a:lnTo>
                    <a:lnTo>
                      <a:pt x="325" y="903"/>
                    </a:lnTo>
                    <a:lnTo>
                      <a:pt x="359" y="961"/>
                    </a:lnTo>
                    <a:lnTo>
                      <a:pt x="397" y="1017"/>
                    </a:lnTo>
                    <a:lnTo>
                      <a:pt x="439" y="1071"/>
                    </a:lnTo>
                    <a:lnTo>
                      <a:pt x="487" y="1118"/>
                    </a:lnTo>
                    <a:lnTo>
                      <a:pt x="536" y="1157"/>
                    </a:lnTo>
                    <a:lnTo>
                      <a:pt x="588" y="1191"/>
                    </a:lnTo>
                    <a:lnTo>
                      <a:pt x="643" y="1219"/>
                    </a:lnTo>
                    <a:lnTo>
                      <a:pt x="701" y="1243"/>
                    </a:lnTo>
                    <a:lnTo>
                      <a:pt x="763" y="1259"/>
                    </a:lnTo>
                    <a:lnTo>
                      <a:pt x="828" y="1272"/>
                    </a:lnTo>
                    <a:lnTo>
                      <a:pt x="896" y="1279"/>
                    </a:lnTo>
                    <a:lnTo>
                      <a:pt x="968" y="1280"/>
                    </a:lnTo>
                    <a:lnTo>
                      <a:pt x="1043" y="1278"/>
                    </a:lnTo>
                    <a:lnTo>
                      <a:pt x="1003" y="1223"/>
                    </a:lnTo>
                    <a:lnTo>
                      <a:pt x="965" y="1167"/>
                    </a:lnTo>
                    <a:lnTo>
                      <a:pt x="929" y="1106"/>
                    </a:lnTo>
                    <a:lnTo>
                      <a:pt x="893" y="1043"/>
                    </a:lnTo>
                    <a:lnTo>
                      <a:pt x="859" y="974"/>
                    </a:lnTo>
                    <a:lnTo>
                      <a:pt x="830" y="901"/>
                    </a:lnTo>
                    <a:lnTo>
                      <a:pt x="801" y="826"/>
                    </a:lnTo>
                    <a:lnTo>
                      <a:pt x="776" y="745"/>
                    </a:lnTo>
                    <a:lnTo>
                      <a:pt x="756" y="659"/>
                    </a:lnTo>
                    <a:lnTo>
                      <a:pt x="741" y="568"/>
                    </a:lnTo>
                    <a:lnTo>
                      <a:pt x="622" y="568"/>
                    </a:lnTo>
                    <a:lnTo>
                      <a:pt x="622" y="502"/>
                    </a:lnTo>
                    <a:lnTo>
                      <a:pt x="589" y="491"/>
                    </a:lnTo>
                    <a:lnTo>
                      <a:pt x="554" y="477"/>
                    </a:lnTo>
                    <a:lnTo>
                      <a:pt x="517" y="459"/>
                    </a:lnTo>
                    <a:lnTo>
                      <a:pt x="479" y="438"/>
                    </a:lnTo>
                    <a:lnTo>
                      <a:pt x="441" y="413"/>
                    </a:lnTo>
                    <a:lnTo>
                      <a:pt x="405" y="384"/>
                    </a:lnTo>
                    <a:lnTo>
                      <a:pt x="372" y="350"/>
                    </a:lnTo>
                    <a:lnTo>
                      <a:pt x="343" y="311"/>
                    </a:lnTo>
                    <a:lnTo>
                      <a:pt x="319" y="266"/>
                    </a:lnTo>
                    <a:lnTo>
                      <a:pt x="304" y="218"/>
                    </a:lnTo>
                    <a:lnTo>
                      <a:pt x="295" y="168"/>
                    </a:lnTo>
                    <a:lnTo>
                      <a:pt x="169" y="168"/>
                    </a:lnTo>
                    <a:close/>
                    <a:moveTo>
                      <a:pt x="7" y="0"/>
                    </a:moveTo>
                    <a:lnTo>
                      <a:pt x="495" y="0"/>
                    </a:lnTo>
                    <a:lnTo>
                      <a:pt x="471" y="104"/>
                    </a:lnTo>
                    <a:lnTo>
                      <a:pt x="465" y="136"/>
                    </a:lnTo>
                    <a:lnTo>
                      <a:pt x="466" y="167"/>
                    </a:lnTo>
                    <a:lnTo>
                      <a:pt x="473" y="195"/>
                    </a:lnTo>
                    <a:lnTo>
                      <a:pt x="486" y="221"/>
                    </a:lnTo>
                    <a:lnTo>
                      <a:pt x="506" y="246"/>
                    </a:lnTo>
                    <a:lnTo>
                      <a:pt x="531" y="270"/>
                    </a:lnTo>
                    <a:lnTo>
                      <a:pt x="561" y="290"/>
                    </a:lnTo>
                    <a:lnTo>
                      <a:pt x="591" y="308"/>
                    </a:lnTo>
                    <a:lnTo>
                      <a:pt x="622" y="322"/>
                    </a:lnTo>
                    <a:lnTo>
                      <a:pt x="651" y="335"/>
                    </a:lnTo>
                    <a:lnTo>
                      <a:pt x="680" y="344"/>
                    </a:lnTo>
                    <a:lnTo>
                      <a:pt x="704" y="351"/>
                    </a:lnTo>
                    <a:lnTo>
                      <a:pt x="724" y="356"/>
                    </a:lnTo>
                    <a:lnTo>
                      <a:pt x="724" y="356"/>
                    </a:lnTo>
                    <a:lnTo>
                      <a:pt x="724" y="308"/>
                    </a:lnTo>
                    <a:lnTo>
                      <a:pt x="724" y="259"/>
                    </a:lnTo>
                    <a:lnTo>
                      <a:pt x="608" y="259"/>
                    </a:lnTo>
                    <a:lnTo>
                      <a:pt x="608" y="126"/>
                    </a:lnTo>
                    <a:lnTo>
                      <a:pt x="1435" y="126"/>
                    </a:lnTo>
                    <a:lnTo>
                      <a:pt x="1435" y="126"/>
                    </a:lnTo>
                    <a:lnTo>
                      <a:pt x="2262" y="126"/>
                    </a:lnTo>
                    <a:lnTo>
                      <a:pt x="2262" y="260"/>
                    </a:lnTo>
                    <a:lnTo>
                      <a:pt x="2146" y="260"/>
                    </a:lnTo>
                    <a:lnTo>
                      <a:pt x="2146" y="309"/>
                    </a:lnTo>
                    <a:lnTo>
                      <a:pt x="2146" y="357"/>
                    </a:lnTo>
                    <a:lnTo>
                      <a:pt x="2147" y="357"/>
                    </a:lnTo>
                    <a:lnTo>
                      <a:pt x="2165" y="351"/>
                    </a:lnTo>
                    <a:lnTo>
                      <a:pt x="2189" y="344"/>
                    </a:lnTo>
                    <a:lnTo>
                      <a:pt x="2218" y="336"/>
                    </a:lnTo>
                    <a:lnTo>
                      <a:pt x="2247" y="323"/>
                    </a:lnTo>
                    <a:lnTo>
                      <a:pt x="2279" y="308"/>
                    </a:lnTo>
                    <a:lnTo>
                      <a:pt x="2310" y="291"/>
                    </a:lnTo>
                    <a:lnTo>
                      <a:pt x="2338" y="270"/>
                    </a:lnTo>
                    <a:lnTo>
                      <a:pt x="2363" y="248"/>
                    </a:lnTo>
                    <a:lnTo>
                      <a:pt x="2383" y="221"/>
                    </a:lnTo>
                    <a:lnTo>
                      <a:pt x="2396" y="195"/>
                    </a:lnTo>
                    <a:lnTo>
                      <a:pt x="2403" y="167"/>
                    </a:lnTo>
                    <a:lnTo>
                      <a:pt x="2404" y="137"/>
                    </a:lnTo>
                    <a:lnTo>
                      <a:pt x="2400" y="105"/>
                    </a:lnTo>
                    <a:lnTo>
                      <a:pt x="2375" y="0"/>
                    </a:lnTo>
                    <a:lnTo>
                      <a:pt x="2862" y="0"/>
                    </a:lnTo>
                    <a:lnTo>
                      <a:pt x="2868" y="79"/>
                    </a:lnTo>
                    <a:lnTo>
                      <a:pt x="2868" y="88"/>
                    </a:lnTo>
                    <a:lnTo>
                      <a:pt x="2869" y="105"/>
                    </a:lnTo>
                    <a:lnTo>
                      <a:pt x="2869" y="129"/>
                    </a:lnTo>
                    <a:lnTo>
                      <a:pt x="2869" y="161"/>
                    </a:lnTo>
                    <a:lnTo>
                      <a:pt x="2869" y="200"/>
                    </a:lnTo>
                    <a:lnTo>
                      <a:pt x="2869" y="244"/>
                    </a:lnTo>
                    <a:lnTo>
                      <a:pt x="2867" y="294"/>
                    </a:lnTo>
                    <a:lnTo>
                      <a:pt x="2862" y="347"/>
                    </a:lnTo>
                    <a:lnTo>
                      <a:pt x="2858" y="406"/>
                    </a:lnTo>
                    <a:lnTo>
                      <a:pt x="2850" y="468"/>
                    </a:lnTo>
                    <a:lnTo>
                      <a:pt x="2840" y="532"/>
                    </a:lnTo>
                    <a:lnTo>
                      <a:pt x="2828" y="598"/>
                    </a:lnTo>
                    <a:lnTo>
                      <a:pt x="2813" y="666"/>
                    </a:lnTo>
                    <a:lnTo>
                      <a:pt x="2795" y="735"/>
                    </a:lnTo>
                    <a:lnTo>
                      <a:pt x="2772" y="803"/>
                    </a:lnTo>
                    <a:lnTo>
                      <a:pt x="2746" y="872"/>
                    </a:lnTo>
                    <a:lnTo>
                      <a:pt x="2717" y="940"/>
                    </a:lnTo>
                    <a:lnTo>
                      <a:pt x="2683" y="1006"/>
                    </a:lnTo>
                    <a:lnTo>
                      <a:pt x="2643" y="1071"/>
                    </a:lnTo>
                    <a:lnTo>
                      <a:pt x="2599" y="1132"/>
                    </a:lnTo>
                    <a:lnTo>
                      <a:pt x="2551" y="1190"/>
                    </a:lnTo>
                    <a:lnTo>
                      <a:pt x="2496" y="1243"/>
                    </a:lnTo>
                    <a:lnTo>
                      <a:pt x="2440" y="1290"/>
                    </a:lnTo>
                    <a:lnTo>
                      <a:pt x="2378" y="1332"/>
                    </a:lnTo>
                    <a:lnTo>
                      <a:pt x="2312" y="1367"/>
                    </a:lnTo>
                    <a:lnTo>
                      <a:pt x="2245" y="1397"/>
                    </a:lnTo>
                    <a:lnTo>
                      <a:pt x="2173" y="1419"/>
                    </a:lnTo>
                    <a:lnTo>
                      <a:pt x="2098" y="1436"/>
                    </a:lnTo>
                    <a:lnTo>
                      <a:pt x="2018" y="1446"/>
                    </a:lnTo>
                    <a:lnTo>
                      <a:pt x="1936" y="1450"/>
                    </a:lnTo>
                    <a:lnTo>
                      <a:pt x="1850" y="1448"/>
                    </a:lnTo>
                    <a:lnTo>
                      <a:pt x="1860" y="1475"/>
                    </a:lnTo>
                    <a:lnTo>
                      <a:pt x="1700" y="1532"/>
                    </a:lnTo>
                    <a:lnTo>
                      <a:pt x="1676" y="1465"/>
                    </a:lnTo>
                    <a:lnTo>
                      <a:pt x="1635" y="1514"/>
                    </a:lnTo>
                    <a:lnTo>
                      <a:pt x="1600" y="1559"/>
                    </a:lnTo>
                    <a:lnTo>
                      <a:pt x="1567" y="1601"/>
                    </a:lnTo>
                    <a:lnTo>
                      <a:pt x="1542" y="1640"/>
                    </a:lnTo>
                    <a:lnTo>
                      <a:pt x="1522" y="1678"/>
                    </a:lnTo>
                    <a:lnTo>
                      <a:pt x="1510" y="1714"/>
                    </a:lnTo>
                    <a:lnTo>
                      <a:pt x="1505" y="1749"/>
                    </a:lnTo>
                    <a:lnTo>
                      <a:pt x="1510" y="1786"/>
                    </a:lnTo>
                    <a:lnTo>
                      <a:pt x="1522" y="1819"/>
                    </a:lnTo>
                    <a:lnTo>
                      <a:pt x="1542" y="1851"/>
                    </a:lnTo>
                    <a:lnTo>
                      <a:pt x="1567" y="1881"/>
                    </a:lnTo>
                    <a:lnTo>
                      <a:pt x="1599" y="1909"/>
                    </a:lnTo>
                    <a:lnTo>
                      <a:pt x="1634" y="1935"/>
                    </a:lnTo>
                    <a:lnTo>
                      <a:pt x="1674" y="1959"/>
                    </a:lnTo>
                    <a:lnTo>
                      <a:pt x="1716" y="1981"/>
                    </a:lnTo>
                    <a:lnTo>
                      <a:pt x="1760" y="2001"/>
                    </a:lnTo>
                    <a:lnTo>
                      <a:pt x="1804" y="2019"/>
                    </a:lnTo>
                    <a:lnTo>
                      <a:pt x="1849" y="2036"/>
                    </a:lnTo>
                    <a:lnTo>
                      <a:pt x="1893" y="2051"/>
                    </a:lnTo>
                    <a:lnTo>
                      <a:pt x="1935" y="2064"/>
                    </a:lnTo>
                    <a:lnTo>
                      <a:pt x="1973" y="2075"/>
                    </a:lnTo>
                    <a:lnTo>
                      <a:pt x="2010" y="2084"/>
                    </a:lnTo>
                    <a:lnTo>
                      <a:pt x="2041" y="2092"/>
                    </a:lnTo>
                    <a:lnTo>
                      <a:pt x="2067" y="2098"/>
                    </a:lnTo>
                    <a:lnTo>
                      <a:pt x="2086" y="2102"/>
                    </a:lnTo>
                    <a:lnTo>
                      <a:pt x="2099" y="2105"/>
                    </a:lnTo>
                    <a:lnTo>
                      <a:pt x="2103" y="2106"/>
                    </a:lnTo>
                    <a:lnTo>
                      <a:pt x="2103" y="2190"/>
                    </a:lnTo>
                    <a:lnTo>
                      <a:pt x="2194" y="2190"/>
                    </a:lnTo>
                    <a:lnTo>
                      <a:pt x="2194" y="2310"/>
                    </a:lnTo>
                    <a:lnTo>
                      <a:pt x="2119" y="2310"/>
                    </a:lnTo>
                    <a:lnTo>
                      <a:pt x="2119" y="3136"/>
                    </a:lnTo>
                    <a:lnTo>
                      <a:pt x="2194" y="3136"/>
                    </a:lnTo>
                    <a:lnTo>
                      <a:pt x="2194" y="3272"/>
                    </a:lnTo>
                    <a:lnTo>
                      <a:pt x="2246" y="3272"/>
                    </a:lnTo>
                    <a:lnTo>
                      <a:pt x="2246" y="3477"/>
                    </a:lnTo>
                    <a:lnTo>
                      <a:pt x="1435" y="3477"/>
                    </a:lnTo>
                    <a:lnTo>
                      <a:pt x="1435" y="3476"/>
                    </a:lnTo>
                    <a:lnTo>
                      <a:pt x="623" y="3476"/>
                    </a:lnTo>
                    <a:lnTo>
                      <a:pt x="623" y="3272"/>
                    </a:lnTo>
                    <a:lnTo>
                      <a:pt x="675" y="3272"/>
                    </a:lnTo>
                    <a:lnTo>
                      <a:pt x="675" y="3134"/>
                    </a:lnTo>
                    <a:lnTo>
                      <a:pt x="750" y="3134"/>
                    </a:lnTo>
                    <a:lnTo>
                      <a:pt x="750" y="2309"/>
                    </a:lnTo>
                    <a:lnTo>
                      <a:pt x="675" y="2309"/>
                    </a:lnTo>
                    <a:lnTo>
                      <a:pt x="675" y="2189"/>
                    </a:lnTo>
                    <a:lnTo>
                      <a:pt x="766" y="2189"/>
                    </a:lnTo>
                    <a:lnTo>
                      <a:pt x="766" y="2105"/>
                    </a:lnTo>
                    <a:lnTo>
                      <a:pt x="770" y="2103"/>
                    </a:lnTo>
                    <a:lnTo>
                      <a:pt x="783" y="2100"/>
                    </a:lnTo>
                    <a:lnTo>
                      <a:pt x="803" y="2096"/>
                    </a:lnTo>
                    <a:lnTo>
                      <a:pt x="828" y="2091"/>
                    </a:lnTo>
                    <a:lnTo>
                      <a:pt x="859" y="2082"/>
                    </a:lnTo>
                    <a:lnTo>
                      <a:pt x="896" y="2074"/>
                    </a:lnTo>
                    <a:lnTo>
                      <a:pt x="936" y="2063"/>
                    </a:lnTo>
                    <a:lnTo>
                      <a:pt x="977" y="2050"/>
                    </a:lnTo>
                    <a:lnTo>
                      <a:pt x="1020" y="2035"/>
                    </a:lnTo>
                    <a:lnTo>
                      <a:pt x="1066" y="2018"/>
                    </a:lnTo>
                    <a:lnTo>
                      <a:pt x="1111" y="2000"/>
                    </a:lnTo>
                    <a:lnTo>
                      <a:pt x="1155" y="1980"/>
                    </a:lnTo>
                    <a:lnTo>
                      <a:pt x="1196" y="1958"/>
                    </a:lnTo>
                    <a:lnTo>
                      <a:pt x="1235" y="1934"/>
                    </a:lnTo>
                    <a:lnTo>
                      <a:pt x="1272" y="1907"/>
                    </a:lnTo>
                    <a:lnTo>
                      <a:pt x="1303" y="1879"/>
                    </a:lnTo>
                    <a:lnTo>
                      <a:pt x="1329" y="1850"/>
                    </a:lnTo>
                    <a:lnTo>
                      <a:pt x="1348" y="1818"/>
                    </a:lnTo>
                    <a:lnTo>
                      <a:pt x="1361" y="1784"/>
                    </a:lnTo>
                    <a:lnTo>
                      <a:pt x="1365" y="1748"/>
                    </a:lnTo>
                    <a:lnTo>
                      <a:pt x="1361" y="1713"/>
                    </a:lnTo>
                    <a:lnTo>
                      <a:pt x="1348" y="1678"/>
                    </a:lnTo>
                    <a:lnTo>
                      <a:pt x="1329" y="1640"/>
                    </a:lnTo>
                    <a:lnTo>
                      <a:pt x="1302" y="1600"/>
                    </a:lnTo>
                    <a:lnTo>
                      <a:pt x="1269" y="1558"/>
                    </a:lnTo>
                    <a:lnTo>
                      <a:pt x="1234" y="1513"/>
                    </a:lnTo>
                    <a:lnTo>
                      <a:pt x="1193" y="1464"/>
                    </a:lnTo>
                    <a:lnTo>
                      <a:pt x="1169" y="1532"/>
                    </a:lnTo>
                    <a:lnTo>
                      <a:pt x="1009" y="1475"/>
                    </a:lnTo>
                    <a:lnTo>
                      <a:pt x="1019" y="1448"/>
                    </a:lnTo>
                    <a:lnTo>
                      <a:pt x="934" y="1450"/>
                    </a:lnTo>
                    <a:lnTo>
                      <a:pt x="851" y="1446"/>
                    </a:lnTo>
                    <a:lnTo>
                      <a:pt x="773" y="1434"/>
                    </a:lnTo>
                    <a:lnTo>
                      <a:pt x="697" y="1418"/>
                    </a:lnTo>
                    <a:lnTo>
                      <a:pt x="625" y="1395"/>
                    </a:lnTo>
                    <a:lnTo>
                      <a:pt x="557" y="1366"/>
                    </a:lnTo>
                    <a:lnTo>
                      <a:pt x="492" y="1331"/>
                    </a:lnTo>
                    <a:lnTo>
                      <a:pt x="431" y="1290"/>
                    </a:lnTo>
                    <a:lnTo>
                      <a:pt x="373" y="1243"/>
                    </a:lnTo>
                    <a:lnTo>
                      <a:pt x="318" y="1188"/>
                    </a:lnTo>
                    <a:lnTo>
                      <a:pt x="270" y="1131"/>
                    </a:lnTo>
                    <a:lnTo>
                      <a:pt x="226" y="1069"/>
                    </a:lnTo>
                    <a:lnTo>
                      <a:pt x="186" y="1006"/>
                    </a:lnTo>
                    <a:lnTo>
                      <a:pt x="152" y="939"/>
                    </a:lnTo>
                    <a:lnTo>
                      <a:pt x="123" y="872"/>
                    </a:lnTo>
                    <a:lnTo>
                      <a:pt x="97" y="803"/>
                    </a:lnTo>
                    <a:lnTo>
                      <a:pt x="76" y="733"/>
                    </a:lnTo>
                    <a:lnTo>
                      <a:pt x="56" y="665"/>
                    </a:lnTo>
                    <a:lnTo>
                      <a:pt x="42" y="596"/>
                    </a:lnTo>
                    <a:lnTo>
                      <a:pt x="29" y="530"/>
                    </a:lnTo>
                    <a:lnTo>
                      <a:pt x="20" y="466"/>
                    </a:lnTo>
                    <a:lnTo>
                      <a:pt x="12" y="405"/>
                    </a:lnTo>
                    <a:lnTo>
                      <a:pt x="7" y="347"/>
                    </a:lnTo>
                    <a:lnTo>
                      <a:pt x="3" y="293"/>
                    </a:lnTo>
                    <a:lnTo>
                      <a:pt x="1" y="244"/>
                    </a:lnTo>
                    <a:lnTo>
                      <a:pt x="0" y="199"/>
                    </a:lnTo>
                    <a:lnTo>
                      <a:pt x="0" y="161"/>
                    </a:lnTo>
                    <a:lnTo>
                      <a:pt x="0" y="129"/>
                    </a:lnTo>
                    <a:lnTo>
                      <a:pt x="0" y="104"/>
                    </a:lnTo>
                    <a:lnTo>
                      <a:pt x="1" y="87"/>
                    </a:lnTo>
                    <a:lnTo>
                      <a:pt x="1" y="79"/>
                    </a:lnTo>
                    <a:lnTo>
                      <a:pt x="7" y="0"/>
                    </a:lnTo>
                    <a:close/>
                  </a:path>
                </a:pathLst>
              </a:custGeom>
              <a:grpFill/>
              <a:ln w="0">
                <a:noFill/>
                <a:prstDash val="solid"/>
                <a:round/>
              </a:ln>
            </p:spPr>
            <p:txBody>
              <a:bodyPr anchor="ctr"/>
              <a:lstStyle/>
              <a:p>
                <a:pPr algn="ctr"/>
                <a:endParaRPr sz="2400">
                  <a:cs typeface="+mn-ea"/>
                  <a:sym typeface="+mn-lt"/>
                </a:endParaRPr>
              </a:p>
            </p:txBody>
          </p:sp>
          <p:grpSp>
            <p:nvGrpSpPr>
              <p:cNvPr id="30" name="组合 29"/>
              <p:cNvGrpSpPr/>
              <p:nvPr/>
            </p:nvGrpSpPr>
            <p:grpSpPr>
              <a:xfrm>
                <a:off x="10234401" y="3745152"/>
                <a:ext cx="1500699" cy="2293584"/>
                <a:chOff x="10234401" y="3745152"/>
                <a:chExt cx="1500699" cy="2293584"/>
              </a:xfrm>
              <a:grpFill/>
            </p:grpSpPr>
            <p:sp>
              <p:nvSpPr>
                <p:cNvPr id="32" name="任意多边形: 形状 31"/>
                <p:cNvSpPr/>
                <p:nvPr/>
              </p:nvSpPr>
              <p:spPr bwMode="auto">
                <a:xfrm>
                  <a:off x="11377791" y="4197743"/>
                  <a:ext cx="340295" cy="479814"/>
                </a:xfrm>
                <a:custGeom>
                  <a:avLst/>
                  <a:gdLst>
                    <a:gd name="T0" fmla="*/ 277 w 300"/>
                    <a:gd name="T1" fmla="*/ 0 h 421"/>
                    <a:gd name="T2" fmla="*/ 278 w 300"/>
                    <a:gd name="T3" fmla="*/ 4 h 421"/>
                    <a:gd name="T4" fmla="*/ 283 w 300"/>
                    <a:gd name="T5" fmla="*/ 14 h 421"/>
                    <a:gd name="T6" fmla="*/ 287 w 300"/>
                    <a:gd name="T7" fmla="*/ 29 h 421"/>
                    <a:gd name="T8" fmla="*/ 293 w 300"/>
                    <a:gd name="T9" fmla="*/ 50 h 421"/>
                    <a:gd name="T10" fmla="*/ 297 w 300"/>
                    <a:gd name="T11" fmla="*/ 77 h 421"/>
                    <a:gd name="T12" fmla="*/ 300 w 300"/>
                    <a:gd name="T13" fmla="*/ 105 h 421"/>
                    <a:gd name="T14" fmla="*/ 300 w 300"/>
                    <a:gd name="T15" fmla="*/ 137 h 421"/>
                    <a:gd name="T16" fmla="*/ 297 w 300"/>
                    <a:gd name="T17" fmla="*/ 172 h 421"/>
                    <a:gd name="T18" fmla="*/ 288 w 300"/>
                    <a:gd name="T19" fmla="*/ 207 h 421"/>
                    <a:gd name="T20" fmla="*/ 274 w 300"/>
                    <a:gd name="T21" fmla="*/ 243 h 421"/>
                    <a:gd name="T22" fmla="*/ 254 w 300"/>
                    <a:gd name="T23" fmla="*/ 280 h 421"/>
                    <a:gd name="T24" fmla="*/ 226 w 300"/>
                    <a:gd name="T25" fmla="*/ 314 h 421"/>
                    <a:gd name="T26" fmla="*/ 196 w 300"/>
                    <a:gd name="T27" fmla="*/ 344 h 421"/>
                    <a:gd name="T28" fmla="*/ 165 w 300"/>
                    <a:gd name="T29" fmla="*/ 368 h 421"/>
                    <a:gd name="T30" fmla="*/ 134 w 300"/>
                    <a:gd name="T31" fmla="*/ 386 h 421"/>
                    <a:gd name="T32" fmla="*/ 105 w 300"/>
                    <a:gd name="T33" fmla="*/ 400 h 421"/>
                    <a:gd name="T34" fmla="*/ 76 w 300"/>
                    <a:gd name="T35" fmla="*/ 410 h 421"/>
                    <a:gd name="T36" fmla="*/ 52 w 300"/>
                    <a:gd name="T37" fmla="*/ 415 h 421"/>
                    <a:gd name="T38" fmla="*/ 34 w 300"/>
                    <a:gd name="T39" fmla="*/ 419 h 421"/>
                    <a:gd name="T40" fmla="*/ 23 w 300"/>
                    <a:gd name="T41" fmla="*/ 421 h 421"/>
                    <a:gd name="T42" fmla="*/ 18 w 300"/>
                    <a:gd name="T43" fmla="*/ 421 h 421"/>
                    <a:gd name="T44" fmla="*/ 17 w 300"/>
                    <a:gd name="T45" fmla="*/ 418 h 421"/>
                    <a:gd name="T46" fmla="*/ 13 w 300"/>
                    <a:gd name="T47" fmla="*/ 407 h 421"/>
                    <a:gd name="T48" fmla="*/ 8 w 300"/>
                    <a:gd name="T49" fmla="*/ 390 h 421"/>
                    <a:gd name="T50" fmla="*/ 3 w 300"/>
                    <a:gd name="T51" fmla="*/ 369 h 421"/>
                    <a:gd name="T52" fmla="*/ 0 w 300"/>
                    <a:gd name="T53" fmla="*/ 342 h 421"/>
                    <a:gd name="T54" fmla="*/ 0 w 300"/>
                    <a:gd name="T55" fmla="*/ 310 h 421"/>
                    <a:gd name="T56" fmla="*/ 3 w 300"/>
                    <a:gd name="T57" fmla="*/ 277 h 421"/>
                    <a:gd name="T58" fmla="*/ 11 w 300"/>
                    <a:gd name="T59" fmla="*/ 240 h 421"/>
                    <a:gd name="T60" fmla="*/ 27 w 300"/>
                    <a:gd name="T61" fmla="*/ 201 h 421"/>
                    <a:gd name="T62" fmla="*/ 49 w 300"/>
                    <a:gd name="T63" fmla="*/ 161 h 421"/>
                    <a:gd name="T64" fmla="*/ 78 w 300"/>
                    <a:gd name="T65" fmla="*/ 124 h 421"/>
                    <a:gd name="T66" fmla="*/ 107 w 300"/>
                    <a:gd name="T67" fmla="*/ 93 h 421"/>
                    <a:gd name="T68" fmla="*/ 137 w 300"/>
                    <a:gd name="T69" fmla="*/ 67 h 421"/>
                    <a:gd name="T70" fmla="*/ 168 w 300"/>
                    <a:gd name="T71" fmla="*/ 46 h 421"/>
                    <a:gd name="T72" fmla="*/ 196 w 300"/>
                    <a:gd name="T73" fmla="*/ 30 h 421"/>
                    <a:gd name="T74" fmla="*/ 223 w 300"/>
                    <a:gd name="T75" fmla="*/ 18 h 421"/>
                    <a:gd name="T76" fmla="*/ 245 w 300"/>
                    <a:gd name="T77" fmla="*/ 9 h 421"/>
                    <a:gd name="T78" fmla="*/ 263 w 300"/>
                    <a:gd name="T79" fmla="*/ 4 h 421"/>
                    <a:gd name="T80" fmla="*/ 274 w 300"/>
                    <a:gd name="T81" fmla="*/ 1 h 421"/>
                    <a:gd name="T82" fmla="*/ 277 w 300"/>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 h="421">
                      <a:moveTo>
                        <a:pt x="277" y="0"/>
                      </a:moveTo>
                      <a:lnTo>
                        <a:pt x="278" y="4"/>
                      </a:lnTo>
                      <a:lnTo>
                        <a:pt x="283" y="14"/>
                      </a:lnTo>
                      <a:lnTo>
                        <a:pt x="287" y="29"/>
                      </a:lnTo>
                      <a:lnTo>
                        <a:pt x="293" y="50"/>
                      </a:lnTo>
                      <a:lnTo>
                        <a:pt x="297" y="77"/>
                      </a:lnTo>
                      <a:lnTo>
                        <a:pt x="300" y="105"/>
                      </a:lnTo>
                      <a:lnTo>
                        <a:pt x="300" y="137"/>
                      </a:lnTo>
                      <a:lnTo>
                        <a:pt x="297" y="172"/>
                      </a:lnTo>
                      <a:lnTo>
                        <a:pt x="288" y="207"/>
                      </a:lnTo>
                      <a:lnTo>
                        <a:pt x="274" y="243"/>
                      </a:lnTo>
                      <a:lnTo>
                        <a:pt x="254" y="280"/>
                      </a:lnTo>
                      <a:lnTo>
                        <a:pt x="226" y="314"/>
                      </a:lnTo>
                      <a:lnTo>
                        <a:pt x="196" y="344"/>
                      </a:lnTo>
                      <a:lnTo>
                        <a:pt x="165" y="368"/>
                      </a:lnTo>
                      <a:lnTo>
                        <a:pt x="134" y="386"/>
                      </a:lnTo>
                      <a:lnTo>
                        <a:pt x="105" y="400"/>
                      </a:lnTo>
                      <a:lnTo>
                        <a:pt x="76" y="410"/>
                      </a:lnTo>
                      <a:lnTo>
                        <a:pt x="52" y="415"/>
                      </a:lnTo>
                      <a:lnTo>
                        <a:pt x="34" y="419"/>
                      </a:lnTo>
                      <a:lnTo>
                        <a:pt x="23" y="421"/>
                      </a:lnTo>
                      <a:lnTo>
                        <a:pt x="18" y="421"/>
                      </a:lnTo>
                      <a:lnTo>
                        <a:pt x="17" y="418"/>
                      </a:lnTo>
                      <a:lnTo>
                        <a:pt x="13" y="407"/>
                      </a:lnTo>
                      <a:lnTo>
                        <a:pt x="8" y="390"/>
                      </a:lnTo>
                      <a:lnTo>
                        <a:pt x="3" y="369"/>
                      </a:lnTo>
                      <a:lnTo>
                        <a:pt x="0" y="342"/>
                      </a:lnTo>
                      <a:lnTo>
                        <a:pt x="0" y="310"/>
                      </a:lnTo>
                      <a:lnTo>
                        <a:pt x="3" y="277"/>
                      </a:lnTo>
                      <a:lnTo>
                        <a:pt x="11" y="240"/>
                      </a:lnTo>
                      <a:lnTo>
                        <a:pt x="27" y="201"/>
                      </a:lnTo>
                      <a:lnTo>
                        <a:pt x="49" y="161"/>
                      </a:lnTo>
                      <a:lnTo>
                        <a:pt x="78" y="124"/>
                      </a:lnTo>
                      <a:lnTo>
                        <a:pt x="107" y="93"/>
                      </a:lnTo>
                      <a:lnTo>
                        <a:pt x="137" y="67"/>
                      </a:lnTo>
                      <a:lnTo>
                        <a:pt x="168" y="46"/>
                      </a:lnTo>
                      <a:lnTo>
                        <a:pt x="196" y="30"/>
                      </a:lnTo>
                      <a:lnTo>
                        <a:pt x="223" y="18"/>
                      </a:lnTo>
                      <a:lnTo>
                        <a:pt x="245" y="9"/>
                      </a:lnTo>
                      <a:lnTo>
                        <a:pt x="263" y="4"/>
                      </a:lnTo>
                      <a:lnTo>
                        <a:pt x="274" y="1"/>
                      </a:lnTo>
                      <a:lnTo>
                        <a:pt x="277" y="0"/>
                      </a:lnTo>
                      <a:close/>
                    </a:path>
                  </a:pathLst>
                </a:custGeom>
                <a:grpFill/>
                <a:ln w="0">
                  <a:noFill/>
                  <a:prstDash val="solid"/>
                  <a:round/>
                </a:ln>
              </p:spPr>
              <p:txBody>
                <a:bodyPr anchor="ctr"/>
                <a:lstStyle/>
                <a:p>
                  <a:pPr algn="ctr"/>
                  <a:endParaRPr sz="2400">
                    <a:cs typeface="+mn-ea"/>
                    <a:sym typeface="+mn-lt"/>
                  </a:endParaRPr>
                </a:p>
              </p:txBody>
            </p:sp>
            <p:sp>
              <p:nvSpPr>
                <p:cNvPr id="33" name="任意多边形: 形状 32"/>
                <p:cNvSpPr/>
                <p:nvPr/>
              </p:nvSpPr>
              <p:spPr bwMode="auto">
                <a:xfrm>
                  <a:off x="10877557" y="4167118"/>
                  <a:ext cx="296055" cy="534262"/>
                </a:xfrm>
                <a:custGeom>
                  <a:avLst/>
                  <a:gdLst>
                    <a:gd name="T0" fmla="*/ 59 w 260"/>
                    <a:gd name="T1" fmla="*/ 0 h 470"/>
                    <a:gd name="T2" fmla="*/ 64 w 260"/>
                    <a:gd name="T3" fmla="*/ 1 h 470"/>
                    <a:gd name="T4" fmla="*/ 73 w 260"/>
                    <a:gd name="T5" fmla="*/ 7 h 470"/>
                    <a:gd name="T6" fmla="*/ 89 w 260"/>
                    <a:gd name="T7" fmla="*/ 17 h 470"/>
                    <a:gd name="T8" fmla="*/ 109 w 260"/>
                    <a:gd name="T9" fmla="*/ 29 h 470"/>
                    <a:gd name="T10" fmla="*/ 131 w 260"/>
                    <a:gd name="T11" fmla="*/ 48 h 470"/>
                    <a:gd name="T12" fmla="*/ 155 w 260"/>
                    <a:gd name="T13" fmla="*/ 70 h 470"/>
                    <a:gd name="T14" fmla="*/ 179 w 260"/>
                    <a:gd name="T15" fmla="*/ 98 h 470"/>
                    <a:gd name="T16" fmla="*/ 203 w 260"/>
                    <a:gd name="T17" fmla="*/ 130 h 470"/>
                    <a:gd name="T18" fmla="*/ 225 w 260"/>
                    <a:gd name="T19" fmla="*/ 167 h 470"/>
                    <a:gd name="T20" fmla="*/ 243 w 260"/>
                    <a:gd name="T21" fmla="*/ 210 h 470"/>
                    <a:gd name="T22" fmla="*/ 254 w 260"/>
                    <a:gd name="T23" fmla="*/ 251 h 470"/>
                    <a:gd name="T24" fmla="*/ 260 w 260"/>
                    <a:gd name="T25" fmla="*/ 288 h 470"/>
                    <a:gd name="T26" fmla="*/ 260 w 260"/>
                    <a:gd name="T27" fmla="*/ 323 h 470"/>
                    <a:gd name="T28" fmla="*/ 257 w 260"/>
                    <a:gd name="T29" fmla="*/ 355 h 470"/>
                    <a:gd name="T30" fmla="*/ 250 w 260"/>
                    <a:gd name="T31" fmla="*/ 383 h 470"/>
                    <a:gd name="T32" fmla="*/ 243 w 260"/>
                    <a:gd name="T33" fmla="*/ 409 h 470"/>
                    <a:gd name="T34" fmla="*/ 233 w 260"/>
                    <a:gd name="T35" fmla="*/ 430 h 470"/>
                    <a:gd name="T36" fmla="*/ 225 w 260"/>
                    <a:gd name="T37" fmla="*/ 448 h 470"/>
                    <a:gd name="T38" fmla="*/ 218 w 260"/>
                    <a:gd name="T39" fmla="*/ 459 h 470"/>
                    <a:gd name="T40" fmla="*/ 212 w 260"/>
                    <a:gd name="T41" fmla="*/ 467 h 470"/>
                    <a:gd name="T42" fmla="*/ 211 w 260"/>
                    <a:gd name="T43" fmla="*/ 470 h 470"/>
                    <a:gd name="T44" fmla="*/ 208 w 260"/>
                    <a:gd name="T45" fmla="*/ 469 h 470"/>
                    <a:gd name="T46" fmla="*/ 198 w 260"/>
                    <a:gd name="T47" fmla="*/ 465 h 470"/>
                    <a:gd name="T48" fmla="*/ 184 w 260"/>
                    <a:gd name="T49" fmla="*/ 459 h 470"/>
                    <a:gd name="T50" fmla="*/ 165 w 260"/>
                    <a:gd name="T51" fmla="*/ 449 h 470"/>
                    <a:gd name="T52" fmla="*/ 144 w 260"/>
                    <a:gd name="T53" fmla="*/ 437 h 470"/>
                    <a:gd name="T54" fmla="*/ 120 w 260"/>
                    <a:gd name="T55" fmla="*/ 420 h 470"/>
                    <a:gd name="T56" fmla="*/ 97 w 260"/>
                    <a:gd name="T57" fmla="*/ 400 h 470"/>
                    <a:gd name="T58" fmla="*/ 73 w 260"/>
                    <a:gd name="T59" fmla="*/ 376 h 470"/>
                    <a:gd name="T60" fmla="*/ 51 w 260"/>
                    <a:gd name="T61" fmla="*/ 347 h 470"/>
                    <a:gd name="T62" fmla="*/ 31 w 260"/>
                    <a:gd name="T63" fmla="*/ 315 h 470"/>
                    <a:gd name="T64" fmla="*/ 15 w 260"/>
                    <a:gd name="T65" fmla="*/ 276 h 470"/>
                    <a:gd name="T66" fmla="*/ 4 w 260"/>
                    <a:gd name="T67" fmla="*/ 237 h 470"/>
                    <a:gd name="T68" fmla="*/ 0 w 260"/>
                    <a:gd name="T69" fmla="*/ 199 h 470"/>
                    <a:gd name="T70" fmla="*/ 0 w 260"/>
                    <a:gd name="T71" fmla="*/ 162 h 470"/>
                    <a:gd name="T72" fmla="*/ 6 w 260"/>
                    <a:gd name="T73" fmla="*/ 127 h 470"/>
                    <a:gd name="T74" fmla="*/ 13 w 260"/>
                    <a:gd name="T75" fmla="*/ 97 h 470"/>
                    <a:gd name="T76" fmla="*/ 23 w 260"/>
                    <a:gd name="T77" fmla="*/ 69 h 470"/>
                    <a:gd name="T78" fmla="*/ 32 w 260"/>
                    <a:gd name="T79" fmla="*/ 45 h 470"/>
                    <a:gd name="T80" fmla="*/ 42 w 260"/>
                    <a:gd name="T81" fmla="*/ 27 h 470"/>
                    <a:gd name="T82" fmla="*/ 52 w 260"/>
                    <a:gd name="T83" fmla="*/ 11 h 470"/>
                    <a:gd name="T84" fmla="*/ 58 w 260"/>
                    <a:gd name="T85" fmla="*/ 3 h 470"/>
                    <a:gd name="T86" fmla="*/ 59 w 260"/>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0" h="470">
                      <a:moveTo>
                        <a:pt x="59" y="0"/>
                      </a:moveTo>
                      <a:lnTo>
                        <a:pt x="64" y="1"/>
                      </a:lnTo>
                      <a:lnTo>
                        <a:pt x="73" y="7"/>
                      </a:lnTo>
                      <a:lnTo>
                        <a:pt x="89" y="17"/>
                      </a:lnTo>
                      <a:lnTo>
                        <a:pt x="109" y="29"/>
                      </a:lnTo>
                      <a:lnTo>
                        <a:pt x="131" y="48"/>
                      </a:lnTo>
                      <a:lnTo>
                        <a:pt x="155" y="70"/>
                      </a:lnTo>
                      <a:lnTo>
                        <a:pt x="179" y="98"/>
                      </a:lnTo>
                      <a:lnTo>
                        <a:pt x="203" y="130"/>
                      </a:lnTo>
                      <a:lnTo>
                        <a:pt x="225" y="167"/>
                      </a:lnTo>
                      <a:lnTo>
                        <a:pt x="243" y="210"/>
                      </a:lnTo>
                      <a:lnTo>
                        <a:pt x="254" y="251"/>
                      </a:lnTo>
                      <a:lnTo>
                        <a:pt x="260" y="288"/>
                      </a:lnTo>
                      <a:lnTo>
                        <a:pt x="260" y="323"/>
                      </a:lnTo>
                      <a:lnTo>
                        <a:pt x="257" y="355"/>
                      </a:lnTo>
                      <a:lnTo>
                        <a:pt x="250" y="383"/>
                      </a:lnTo>
                      <a:lnTo>
                        <a:pt x="243" y="409"/>
                      </a:lnTo>
                      <a:lnTo>
                        <a:pt x="233" y="430"/>
                      </a:lnTo>
                      <a:lnTo>
                        <a:pt x="225" y="448"/>
                      </a:lnTo>
                      <a:lnTo>
                        <a:pt x="218" y="459"/>
                      </a:lnTo>
                      <a:lnTo>
                        <a:pt x="212" y="467"/>
                      </a:lnTo>
                      <a:lnTo>
                        <a:pt x="211" y="470"/>
                      </a:lnTo>
                      <a:lnTo>
                        <a:pt x="208" y="469"/>
                      </a:lnTo>
                      <a:lnTo>
                        <a:pt x="198" y="465"/>
                      </a:lnTo>
                      <a:lnTo>
                        <a:pt x="184" y="459"/>
                      </a:lnTo>
                      <a:lnTo>
                        <a:pt x="165" y="449"/>
                      </a:lnTo>
                      <a:lnTo>
                        <a:pt x="144" y="437"/>
                      </a:lnTo>
                      <a:lnTo>
                        <a:pt x="120" y="420"/>
                      </a:lnTo>
                      <a:lnTo>
                        <a:pt x="97" y="400"/>
                      </a:lnTo>
                      <a:lnTo>
                        <a:pt x="73" y="376"/>
                      </a:lnTo>
                      <a:lnTo>
                        <a:pt x="51" y="347"/>
                      </a:lnTo>
                      <a:lnTo>
                        <a:pt x="31" y="315"/>
                      </a:lnTo>
                      <a:lnTo>
                        <a:pt x="15" y="276"/>
                      </a:lnTo>
                      <a:lnTo>
                        <a:pt x="4" y="237"/>
                      </a:lnTo>
                      <a:lnTo>
                        <a:pt x="0" y="199"/>
                      </a:lnTo>
                      <a:lnTo>
                        <a:pt x="0" y="162"/>
                      </a:lnTo>
                      <a:lnTo>
                        <a:pt x="6" y="127"/>
                      </a:lnTo>
                      <a:lnTo>
                        <a:pt x="13" y="97"/>
                      </a:lnTo>
                      <a:lnTo>
                        <a:pt x="23" y="69"/>
                      </a:lnTo>
                      <a:lnTo>
                        <a:pt x="32" y="45"/>
                      </a:lnTo>
                      <a:lnTo>
                        <a:pt x="42" y="27"/>
                      </a:lnTo>
                      <a:lnTo>
                        <a:pt x="52" y="11"/>
                      </a:lnTo>
                      <a:lnTo>
                        <a:pt x="58" y="3"/>
                      </a:lnTo>
                      <a:lnTo>
                        <a:pt x="59" y="0"/>
                      </a:lnTo>
                      <a:close/>
                    </a:path>
                  </a:pathLst>
                </a:custGeom>
                <a:grpFill/>
                <a:ln w="0">
                  <a:noFill/>
                  <a:prstDash val="solid"/>
                  <a:round/>
                </a:ln>
              </p:spPr>
              <p:txBody>
                <a:bodyPr anchor="ctr"/>
                <a:lstStyle/>
                <a:p>
                  <a:pPr algn="ctr"/>
                  <a:endParaRPr sz="2400">
                    <a:cs typeface="+mn-ea"/>
                    <a:sym typeface="+mn-lt"/>
                  </a:endParaRPr>
                </a:p>
              </p:txBody>
            </p:sp>
            <p:sp>
              <p:nvSpPr>
                <p:cNvPr id="34" name="任意多边形: 形状 33"/>
                <p:cNvSpPr/>
                <p:nvPr/>
              </p:nvSpPr>
              <p:spPr bwMode="auto">
                <a:xfrm>
                  <a:off x="10782274" y="4626514"/>
                  <a:ext cx="279042" cy="551277"/>
                </a:xfrm>
                <a:custGeom>
                  <a:avLst/>
                  <a:gdLst>
                    <a:gd name="T0" fmla="*/ 86 w 246"/>
                    <a:gd name="T1" fmla="*/ 0 h 487"/>
                    <a:gd name="T2" fmla="*/ 89 w 246"/>
                    <a:gd name="T3" fmla="*/ 3 h 487"/>
                    <a:gd name="T4" fmla="*/ 98 w 246"/>
                    <a:gd name="T5" fmla="*/ 9 h 487"/>
                    <a:gd name="T6" fmla="*/ 109 w 246"/>
                    <a:gd name="T7" fmla="*/ 17 h 487"/>
                    <a:gd name="T8" fmla="*/ 125 w 246"/>
                    <a:gd name="T9" fmla="*/ 31 h 487"/>
                    <a:gd name="T10" fmla="*/ 141 w 246"/>
                    <a:gd name="T11" fmla="*/ 48 h 487"/>
                    <a:gd name="T12" fmla="*/ 160 w 246"/>
                    <a:gd name="T13" fmla="*/ 69 h 487"/>
                    <a:gd name="T14" fmla="*/ 180 w 246"/>
                    <a:gd name="T15" fmla="*/ 94 h 487"/>
                    <a:gd name="T16" fmla="*/ 198 w 246"/>
                    <a:gd name="T17" fmla="*/ 122 h 487"/>
                    <a:gd name="T18" fmla="*/ 215 w 246"/>
                    <a:gd name="T19" fmla="*/ 156 h 487"/>
                    <a:gd name="T20" fmla="*/ 229 w 246"/>
                    <a:gd name="T21" fmla="*/ 192 h 487"/>
                    <a:gd name="T22" fmla="*/ 240 w 246"/>
                    <a:gd name="T23" fmla="*/ 233 h 487"/>
                    <a:gd name="T24" fmla="*/ 246 w 246"/>
                    <a:gd name="T25" fmla="*/ 275 h 487"/>
                    <a:gd name="T26" fmla="*/ 246 w 246"/>
                    <a:gd name="T27" fmla="*/ 312 h 487"/>
                    <a:gd name="T28" fmla="*/ 242 w 246"/>
                    <a:gd name="T29" fmla="*/ 347 h 487"/>
                    <a:gd name="T30" fmla="*/ 235 w 246"/>
                    <a:gd name="T31" fmla="*/ 380 h 487"/>
                    <a:gd name="T32" fmla="*/ 225 w 246"/>
                    <a:gd name="T33" fmla="*/ 406 h 487"/>
                    <a:gd name="T34" fmla="*/ 214 w 246"/>
                    <a:gd name="T35" fmla="*/ 430 h 487"/>
                    <a:gd name="T36" fmla="*/ 202 w 246"/>
                    <a:gd name="T37" fmla="*/ 451 h 487"/>
                    <a:gd name="T38" fmla="*/ 191 w 246"/>
                    <a:gd name="T39" fmla="*/ 466 h 487"/>
                    <a:gd name="T40" fmla="*/ 182 w 246"/>
                    <a:gd name="T41" fmla="*/ 478 h 487"/>
                    <a:gd name="T42" fmla="*/ 175 w 246"/>
                    <a:gd name="T43" fmla="*/ 485 h 487"/>
                    <a:gd name="T44" fmla="*/ 174 w 246"/>
                    <a:gd name="T45" fmla="*/ 487 h 487"/>
                    <a:gd name="T46" fmla="*/ 170 w 246"/>
                    <a:gd name="T47" fmla="*/ 486 h 487"/>
                    <a:gd name="T48" fmla="*/ 161 w 246"/>
                    <a:gd name="T49" fmla="*/ 480 h 487"/>
                    <a:gd name="T50" fmla="*/ 149 w 246"/>
                    <a:gd name="T51" fmla="*/ 472 h 487"/>
                    <a:gd name="T52" fmla="*/ 132 w 246"/>
                    <a:gd name="T53" fmla="*/ 461 h 487"/>
                    <a:gd name="T54" fmla="*/ 112 w 246"/>
                    <a:gd name="T55" fmla="*/ 445 h 487"/>
                    <a:gd name="T56" fmla="*/ 91 w 246"/>
                    <a:gd name="T57" fmla="*/ 426 h 487"/>
                    <a:gd name="T58" fmla="*/ 71 w 246"/>
                    <a:gd name="T59" fmla="*/ 403 h 487"/>
                    <a:gd name="T60" fmla="*/ 50 w 246"/>
                    <a:gd name="T61" fmla="*/ 375 h 487"/>
                    <a:gd name="T62" fmla="*/ 31 w 246"/>
                    <a:gd name="T63" fmla="*/ 345 h 487"/>
                    <a:gd name="T64" fmla="*/ 17 w 246"/>
                    <a:gd name="T65" fmla="*/ 310 h 487"/>
                    <a:gd name="T66" fmla="*/ 6 w 246"/>
                    <a:gd name="T67" fmla="*/ 271 h 487"/>
                    <a:gd name="T68" fmla="*/ 0 w 246"/>
                    <a:gd name="T69" fmla="*/ 233 h 487"/>
                    <a:gd name="T70" fmla="*/ 0 w 246"/>
                    <a:gd name="T71" fmla="*/ 196 h 487"/>
                    <a:gd name="T72" fmla="*/ 4 w 246"/>
                    <a:gd name="T73" fmla="*/ 163 h 487"/>
                    <a:gd name="T74" fmla="*/ 11 w 246"/>
                    <a:gd name="T75" fmla="*/ 132 h 487"/>
                    <a:gd name="T76" fmla="*/ 23 w 246"/>
                    <a:gd name="T77" fmla="*/ 103 h 487"/>
                    <a:gd name="T78" fmla="*/ 34 w 246"/>
                    <a:gd name="T79" fmla="*/ 77 h 487"/>
                    <a:gd name="T80" fmla="*/ 47 w 246"/>
                    <a:gd name="T81" fmla="*/ 55 h 487"/>
                    <a:gd name="T82" fmla="*/ 58 w 246"/>
                    <a:gd name="T83" fmla="*/ 37 h 487"/>
                    <a:gd name="T84" fmla="*/ 69 w 246"/>
                    <a:gd name="T85" fmla="*/ 21 h 487"/>
                    <a:gd name="T86" fmla="*/ 78 w 246"/>
                    <a:gd name="T87" fmla="*/ 10 h 487"/>
                    <a:gd name="T88" fmla="*/ 85 w 246"/>
                    <a:gd name="T89" fmla="*/ 3 h 487"/>
                    <a:gd name="T90" fmla="*/ 86 w 246"/>
                    <a:gd name="T91"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487">
                      <a:moveTo>
                        <a:pt x="86" y="0"/>
                      </a:moveTo>
                      <a:lnTo>
                        <a:pt x="89" y="3"/>
                      </a:lnTo>
                      <a:lnTo>
                        <a:pt x="98" y="9"/>
                      </a:lnTo>
                      <a:lnTo>
                        <a:pt x="109" y="17"/>
                      </a:lnTo>
                      <a:lnTo>
                        <a:pt x="125" y="31"/>
                      </a:lnTo>
                      <a:lnTo>
                        <a:pt x="141" y="48"/>
                      </a:lnTo>
                      <a:lnTo>
                        <a:pt x="160" y="69"/>
                      </a:lnTo>
                      <a:lnTo>
                        <a:pt x="180" y="94"/>
                      </a:lnTo>
                      <a:lnTo>
                        <a:pt x="198" y="122"/>
                      </a:lnTo>
                      <a:lnTo>
                        <a:pt x="215" y="156"/>
                      </a:lnTo>
                      <a:lnTo>
                        <a:pt x="229" y="192"/>
                      </a:lnTo>
                      <a:lnTo>
                        <a:pt x="240" y="233"/>
                      </a:lnTo>
                      <a:lnTo>
                        <a:pt x="246" y="275"/>
                      </a:lnTo>
                      <a:lnTo>
                        <a:pt x="246" y="312"/>
                      </a:lnTo>
                      <a:lnTo>
                        <a:pt x="242" y="347"/>
                      </a:lnTo>
                      <a:lnTo>
                        <a:pt x="235" y="380"/>
                      </a:lnTo>
                      <a:lnTo>
                        <a:pt x="225" y="406"/>
                      </a:lnTo>
                      <a:lnTo>
                        <a:pt x="214" y="430"/>
                      </a:lnTo>
                      <a:lnTo>
                        <a:pt x="202" y="451"/>
                      </a:lnTo>
                      <a:lnTo>
                        <a:pt x="191" y="466"/>
                      </a:lnTo>
                      <a:lnTo>
                        <a:pt x="182" y="478"/>
                      </a:lnTo>
                      <a:lnTo>
                        <a:pt x="175" y="485"/>
                      </a:lnTo>
                      <a:lnTo>
                        <a:pt x="174" y="487"/>
                      </a:lnTo>
                      <a:lnTo>
                        <a:pt x="170" y="486"/>
                      </a:lnTo>
                      <a:lnTo>
                        <a:pt x="161" y="480"/>
                      </a:lnTo>
                      <a:lnTo>
                        <a:pt x="149" y="472"/>
                      </a:lnTo>
                      <a:lnTo>
                        <a:pt x="132" y="461"/>
                      </a:lnTo>
                      <a:lnTo>
                        <a:pt x="112" y="445"/>
                      </a:lnTo>
                      <a:lnTo>
                        <a:pt x="91" y="426"/>
                      </a:lnTo>
                      <a:lnTo>
                        <a:pt x="71" y="403"/>
                      </a:lnTo>
                      <a:lnTo>
                        <a:pt x="50" y="375"/>
                      </a:lnTo>
                      <a:lnTo>
                        <a:pt x="31" y="345"/>
                      </a:lnTo>
                      <a:lnTo>
                        <a:pt x="17" y="310"/>
                      </a:lnTo>
                      <a:lnTo>
                        <a:pt x="6" y="271"/>
                      </a:lnTo>
                      <a:lnTo>
                        <a:pt x="0" y="233"/>
                      </a:lnTo>
                      <a:lnTo>
                        <a:pt x="0" y="196"/>
                      </a:lnTo>
                      <a:lnTo>
                        <a:pt x="4" y="163"/>
                      </a:lnTo>
                      <a:lnTo>
                        <a:pt x="11" y="132"/>
                      </a:lnTo>
                      <a:lnTo>
                        <a:pt x="23" y="103"/>
                      </a:lnTo>
                      <a:lnTo>
                        <a:pt x="34" y="77"/>
                      </a:lnTo>
                      <a:lnTo>
                        <a:pt x="47" y="55"/>
                      </a:lnTo>
                      <a:lnTo>
                        <a:pt x="58" y="37"/>
                      </a:lnTo>
                      <a:lnTo>
                        <a:pt x="69" y="21"/>
                      </a:lnTo>
                      <a:lnTo>
                        <a:pt x="78" y="10"/>
                      </a:lnTo>
                      <a:lnTo>
                        <a:pt x="85" y="3"/>
                      </a:lnTo>
                      <a:lnTo>
                        <a:pt x="86" y="0"/>
                      </a:lnTo>
                      <a:close/>
                    </a:path>
                  </a:pathLst>
                </a:custGeom>
                <a:grpFill/>
                <a:ln w="0">
                  <a:noFill/>
                  <a:prstDash val="solid"/>
                  <a:round/>
                </a:ln>
              </p:spPr>
              <p:txBody>
                <a:bodyPr anchor="ctr"/>
                <a:lstStyle/>
                <a:p>
                  <a:pPr algn="ctr"/>
                  <a:endParaRPr sz="2400">
                    <a:cs typeface="+mn-ea"/>
                    <a:sym typeface="+mn-lt"/>
                  </a:endParaRPr>
                </a:p>
              </p:txBody>
            </p:sp>
            <p:sp>
              <p:nvSpPr>
                <p:cNvPr id="35" name="任意多边形: 形状 34"/>
                <p:cNvSpPr/>
                <p:nvPr/>
              </p:nvSpPr>
              <p:spPr bwMode="auto">
                <a:xfrm>
                  <a:off x="10527054" y="4932779"/>
                  <a:ext cx="272236" cy="558083"/>
                </a:xfrm>
                <a:custGeom>
                  <a:avLst/>
                  <a:gdLst>
                    <a:gd name="T0" fmla="*/ 109 w 242"/>
                    <a:gd name="T1" fmla="*/ 0 h 492"/>
                    <a:gd name="T2" fmla="*/ 112 w 242"/>
                    <a:gd name="T3" fmla="*/ 2 h 492"/>
                    <a:gd name="T4" fmla="*/ 119 w 242"/>
                    <a:gd name="T5" fmla="*/ 8 h 492"/>
                    <a:gd name="T6" fmla="*/ 130 w 242"/>
                    <a:gd name="T7" fmla="*/ 19 h 492"/>
                    <a:gd name="T8" fmla="*/ 143 w 242"/>
                    <a:gd name="T9" fmla="*/ 33 h 492"/>
                    <a:gd name="T10" fmla="*/ 159 w 242"/>
                    <a:gd name="T11" fmla="*/ 51 h 492"/>
                    <a:gd name="T12" fmla="*/ 176 w 242"/>
                    <a:gd name="T13" fmla="*/ 75 h 492"/>
                    <a:gd name="T14" fmla="*/ 193 w 242"/>
                    <a:gd name="T15" fmla="*/ 102 h 492"/>
                    <a:gd name="T16" fmla="*/ 208 w 242"/>
                    <a:gd name="T17" fmla="*/ 131 h 492"/>
                    <a:gd name="T18" fmla="*/ 222 w 242"/>
                    <a:gd name="T19" fmla="*/ 166 h 492"/>
                    <a:gd name="T20" fmla="*/ 232 w 242"/>
                    <a:gd name="T21" fmla="*/ 204 h 492"/>
                    <a:gd name="T22" fmla="*/ 241 w 242"/>
                    <a:gd name="T23" fmla="*/ 246 h 492"/>
                    <a:gd name="T24" fmla="*/ 242 w 242"/>
                    <a:gd name="T25" fmla="*/ 288 h 492"/>
                    <a:gd name="T26" fmla="*/ 239 w 242"/>
                    <a:gd name="T27" fmla="*/ 326 h 492"/>
                    <a:gd name="T28" fmla="*/ 231 w 242"/>
                    <a:gd name="T29" fmla="*/ 361 h 492"/>
                    <a:gd name="T30" fmla="*/ 221 w 242"/>
                    <a:gd name="T31" fmla="*/ 390 h 492"/>
                    <a:gd name="T32" fmla="*/ 208 w 242"/>
                    <a:gd name="T33" fmla="*/ 416 h 492"/>
                    <a:gd name="T34" fmla="*/ 195 w 242"/>
                    <a:gd name="T35" fmla="*/ 440 h 492"/>
                    <a:gd name="T36" fmla="*/ 181 w 242"/>
                    <a:gd name="T37" fmla="*/ 458 h 492"/>
                    <a:gd name="T38" fmla="*/ 169 w 242"/>
                    <a:gd name="T39" fmla="*/ 472 h 492"/>
                    <a:gd name="T40" fmla="*/ 159 w 242"/>
                    <a:gd name="T41" fmla="*/ 484 h 492"/>
                    <a:gd name="T42" fmla="*/ 152 w 242"/>
                    <a:gd name="T43" fmla="*/ 491 h 492"/>
                    <a:gd name="T44" fmla="*/ 150 w 242"/>
                    <a:gd name="T45" fmla="*/ 492 h 492"/>
                    <a:gd name="T46" fmla="*/ 146 w 242"/>
                    <a:gd name="T47" fmla="*/ 491 h 492"/>
                    <a:gd name="T48" fmla="*/ 139 w 242"/>
                    <a:gd name="T49" fmla="*/ 485 h 492"/>
                    <a:gd name="T50" fmla="*/ 126 w 242"/>
                    <a:gd name="T51" fmla="*/ 475 h 492"/>
                    <a:gd name="T52" fmla="*/ 111 w 242"/>
                    <a:gd name="T53" fmla="*/ 461 h 492"/>
                    <a:gd name="T54" fmla="*/ 92 w 242"/>
                    <a:gd name="T55" fmla="*/ 444 h 492"/>
                    <a:gd name="T56" fmla="*/ 74 w 242"/>
                    <a:gd name="T57" fmla="*/ 423 h 492"/>
                    <a:gd name="T58" fmla="*/ 54 w 242"/>
                    <a:gd name="T59" fmla="*/ 398 h 492"/>
                    <a:gd name="T60" fmla="*/ 37 w 242"/>
                    <a:gd name="T61" fmla="*/ 370 h 492"/>
                    <a:gd name="T62" fmla="*/ 22 w 242"/>
                    <a:gd name="T63" fmla="*/ 337 h 492"/>
                    <a:gd name="T64" fmla="*/ 10 w 242"/>
                    <a:gd name="T65" fmla="*/ 300 h 492"/>
                    <a:gd name="T66" fmla="*/ 3 w 242"/>
                    <a:gd name="T67" fmla="*/ 260 h 492"/>
                    <a:gd name="T68" fmla="*/ 0 w 242"/>
                    <a:gd name="T69" fmla="*/ 222 h 492"/>
                    <a:gd name="T70" fmla="*/ 5 w 242"/>
                    <a:gd name="T71" fmla="*/ 187 h 492"/>
                    <a:gd name="T72" fmla="*/ 12 w 242"/>
                    <a:gd name="T73" fmla="*/ 153 h 492"/>
                    <a:gd name="T74" fmla="*/ 22 w 242"/>
                    <a:gd name="T75" fmla="*/ 124 h 492"/>
                    <a:gd name="T76" fmla="*/ 34 w 242"/>
                    <a:gd name="T77" fmla="*/ 96 h 492"/>
                    <a:gd name="T78" fmla="*/ 48 w 242"/>
                    <a:gd name="T79" fmla="*/ 71 h 492"/>
                    <a:gd name="T80" fmla="*/ 64 w 242"/>
                    <a:gd name="T81" fmla="*/ 50 h 492"/>
                    <a:gd name="T82" fmla="*/ 77 w 242"/>
                    <a:gd name="T83" fmla="*/ 33 h 492"/>
                    <a:gd name="T84" fmla="*/ 89 w 242"/>
                    <a:gd name="T85" fmla="*/ 18 h 492"/>
                    <a:gd name="T86" fmla="*/ 99 w 242"/>
                    <a:gd name="T87" fmla="*/ 8 h 492"/>
                    <a:gd name="T88" fmla="*/ 106 w 242"/>
                    <a:gd name="T89" fmla="*/ 2 h 492"/>
                    <a:gd name="T90" fmla="*/ 109 w 242"/>
                    <a:gd name="T9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492">
                      <a:moveTo>
                        <a:pt x="109" y="0"/>
                      </a:moveTo>
                      <a:lnTo>
                        <a:pt x="112" y="2"/>
                      </a:lnTo>
                      <a:lnTo>
                        <a:pt x="119" y="8"/>
                      </a:lnTo>
                      <a:lnTo>
                        <a:pt x="130" y="19"/>
                      </a:lnTo>
                      <a:lnTo>
                        <a:pt x="143" y="33"/>
                      </a:lnTo>
                      <a:lnTo>
                        <a:pt x="159" y="51"/>
                      </a:lnTo>
                      <a:lnTo>
                        <a:pt x="176" y="75"/>
                      </a:lnTo>
                      <a:lnTo>
                        <a:pt x="193" y="102"/>
                      </a:lnTo>
                      <a:lnTo>
                        <a:pt x="208" y="131"/>
                      </a:lnTo>
                      <a:lnTo>
                        <a:pt x="222" y="166"/>
                      </a:lnTo>
                      <a:lnTo>
                        <a:pt x="232" y="204"/>
                      </a:lnTo>
                      <a:lnTo>
                        <a:pt x="241" y="246"/>
                      </a:lnTo>
                      <a:lnTo>
                        <a:pt x="242" y="288"/>
                      </a:lnTo>
                      <a:lnTo>
                        <a:pt x="239" y="326"/>
                      </a:lnTo>
                      <a:lnTo>
                        <a:pt x="231" y="361"/>
                      </a:lnTo>
                      <a:lnTo>
                        <a:pt x="221" y="390"/>
                      </a:lnTo>
                      <a:lnTo>
                        <a:pt x="208" y="416"/>
                      </a:lnTo>
                      <a:lnTo>
                        <a:pt x="195" y="440"/>
                      </a:lnTo>
                      <a:lnTo>
                        <a:pt x="181" y="458"/>
                      </a:lnTo>
                      <a:lnTo>
                        <a:pt x="169" y="472"/>
                      </a:lnTo>
                      <a:lnTo>
                        <a:pt x="159" y="484"/>
                      </a:lnTo>
                      <a:lnTo>
                        <a:pt x="152" y="491"/>
                      </a:lnTo>
                      <a:lnTo>
                        <a:pt x="150" y="492"/>
                      </a:lnTo>
                      <a:lnTo>
                        <a:pt x="146" y="491"/>
                      </a:lnTo>
                      <a:lnTo>
                        <a:pt x="139" y="485"/>
                      </a:lnTo>
                      <a:lnTo>
                        <a:pt x="126" y="475"/>
                      </a:lnTo>
                      <a:lnTo>
                        <a:pt x="111" y="461"/>
                      </a:lnTo>
                      <a:lnTo>
                        <a:pt x="92" y="444"/>
                      </a:lnTo>
                      <a:lnTo>
                        <a:pt x="74" y="423"/>
                      </a:lnTo>
                      <a:lnTo>
                        <a:pt x="54" y="398"/>
                      </a:lnTo>
                      <a:lnTo>
                        <a:pt x="37" y="370"/>
                      </a:lnTo>
                      <a:lnTo>
                        <a:pt x="22" y="337"/>
                      </a:lnTo>
                      <a:lnTo>
                        <a:pt x="10" y="300"/>
                      </a:lnTo>
                      <a:lnTo>
                        <a:pt x="3" y="260"/>
                      </a:lnTo>
                      <a:lnTo>
                        <a:pt x="0" y="222"/>
                      </a:lnTo>
                      <a:lnTo>
                        <a:pt x="5" y="187"/>
                      </a:lnTo>
                      <a:lnTo>
                        <a:pt x="12" y="153"/>
                      </a:lnTo>
                      <a:lnTo>
                        <a:pt x="22" y="124"/>
                      </a:lnTo>
                      <a:lnTo>
                        <a:pt x="34" y="96"/>
                      </a:lnTo>
                      <a:lnTo>
                        <a:pt x="48" y="71"/>
                      </a:lnTo>
                      <a:lnTo>
                        <a:pt x="64" y="50"/>
                      </a:lnTo>
                      <a:lnTo>
                        <a:pt x="77" y="33"/>
                      </a:lnTo>
                      <a:lnTo>
                        <a:pt x="89" y="18"/>
                      </a:lnTo>
                      <a:lnTo>
                        <a:pt x="99" y="8"/>
                      </a:lnTo>
                      <a:lnTo>
                        <a:pt x="106" y="2"/>
                      </a:lnTo>
                      <a:lnTo>
                        <a:pt x="109" y="0"/>
                      </a:lnTo>
                      <a:close/>
                    </a:path>
                  </a:pathLst>
                </a:custGeom>
                <a:grpFill/>
                <a:ln w="0">
                  <a:noFill/>
                  <a:prstDash val="solid"/>
                  <a:round/>
                </a:ln>
              </p:spPr>
              <p:txBody>
                <a:bodyPr anchor="ctr"/>
                <a:lstStyle/>
                <a:p>
                  <a:pPr algn="ctr"/>
                  <a:endParaRPr sz="2400">
                    <a:cs typeface="+mn-ea"/>
                    <a:sym typeface="+mn-lt"/>
                  </a:endParaRPr>
                </a:p>
              </p:txBody>
            </p:sp>
            <p:sp>
              <p:nvSpPr>
                <p:cNvPr id="36" name="任意多边形: 形状 35"/>
                <p:cNvSpPr/>
                <p:nvPr/>
              </p:nvSpPr>
              <p:spPr bwMode="auto">
                <a:xfrm>
                  <a:off x="10234401" y="5239045"/>
                  <a:ext cx="272236" cy="547873"/>
                </a:xfrm>
                <a:custGeom>
                  <a:avLst/>
                  <a:gdLst>
                    <a:gd name="T0" fmla="*/ 182 w 241"/>
                    <a:gd name="T1" fmla="*/ 0 h 482"/>
                    <a:gd name="T2" fmla="*/ 183 w 241"/>
                    <a:gd name="T3" fmla="*/ 2 h 482"/>
                    <a:gd name="T4" fmla="*/ 189 w 241"/>
                    <a:gd name="T5" fmla="*/ 11 h 482"/>
                    <a:gd name="T6" fmla="*/ 196 w 241"/>
                    <a:gd name="T7" fmla="*/ 23 h 482"/>
                    <a:gd name="T8" fmla="*/ 206 w 241"/>
                    <a:gd name="T9" fmla="*/ 42 h 482"/>
                    <a:gd name="T10" fmla="*/ 215 w 241"/>
                    <a:gd name="T11" fmla="*/ 64 h 482"/>
                    <a:gd name="T12" fmla="*/ 224 w 241"/>
                    <a:gd name="T13" fmla="*/ 91 h 482"/>
                    <a:gd name="T14" fmla="*/ 233 w 241"/>
                    <a:gd name="T15" fmla="*/ 120 h 482"/>
                    <a:gd name="T16" fmla="*/ 239 w 241"/>
                    <a:gd name="T17" fmla="*/ 153 h 482"/>
                    <a:gd name="T18" fmla="*/ 241 w 241"/>
                    <a:gd name="T19" fmla="*/ 190 h 482"/>
                    <a:gd name="T20" fmla="*/ 241 w 241"/>
                    <a:gd name="T21" fmla="*/ 230 h 482"/>
                    <a:gd name="T22" fmla="*/ 236 w 241"/>
                    <a:gd name="T23" fmla="*/ 272 h 482"/>
                    <a:gd name="T24" fmla="*/ 226 w 241"/>
                    <a:gd name="T25" fmla="*/ 313 h 482"/>
                    <a:gd name="T26" fmla="*/ 212 w 241"/>
                    <a:gd name="T27" fmla="*/ 348 h 482"/>
                    <a:gd name="T28" fmla="*/ 195 w 241"/>
                    <a:gd name="T29" fmla="*/ 379 h 482"/>
                    <a:gd name="T30" fmla="*/ 175 w 241"/>
                    <a:gd name="T31" fmla="*/ 405 h 482"/>
                    <a:gd name="T32" fmla="*/ 155 w 241"/>
                    <a:gd name="T33" fmla="*/ 428 h 482"/>
                    <a:gd name="T34" fmla="*/ 137 w 241"/>
                    <a:gd name="T35" fmla="*/ 445 h 482"/>
                    <a:gd name="T36" fmla="*/ 118 w 241"/>
                    <a:gd name="T37" fmla="*/ 459 h 482"/>
                    <a:gd name="T38" fmla="*/ 101 w 241"/>
                    <a:gd name="T39" fmla="*/ 470 h 482"/>
                    <a:gd name="T40" fmla="*/ 89 w 241"/>
                    <a:gd name="T41" fmla="*/ 477 h 482"/>
                    <a:gd name="T42" fmla="*/ 80 w 241"/>
                    <a:gd name="T43" fmla="*/ 481 h 482"/>
                    <a:gd name="T44" fmla="*/ 77 w 241"/>
                    <a:gd name="T45" fmla="*/ 482 h 482"/>
                    <a:gd name="T46" fmla="*/ 75 w 241"/>
                    <a:gd name="T47" fmla="*/ 480 h 482"/>
                    <a:gd name="T48" fmla="*/ 69 w 241"/>
                    <a:gd name="T49" fmla="*/ 473 h 482"/>
                    <a:gd name="T50" fmla="*/ 59 w 241"/>
                    <a:gd name="T51" fmla="*/ 459 h 482"/>
                    <a:gd name="T52" fmla="*/ 48 w 241"/>
                    <a:gd name="T53" fmla="*/ 442 h 482"/>
                    <a:gd name="T54" fmla="*/ 36 w 241"/>
                    <a:gd name="T55" fmla="*/ 421 h 482"/>
                    <a:gd name="T56" fmla="*/ 25 w 241"/>
                    <a:gd name="T57" fmla="*/ 396 h 482"/>
                    <a:gd name="T58" fmla="*/ 14 w 241"/>
                    <a:gd name="T59" fmla="*/ 366 h 482"/>
                    <a:gd name="T60" fmla="*/ 5 w 241"/>
                    <a:gd name="T61" fmla="*/ 333 h 482"/>
                    <a:gd name="T62" fmla="*/ 1 w 241"/>
                    <a:gd name="T63" fmla="*/ 298 h 482"/>
                    <a:gd name="T64" fmla="*/ 0 w 241"/>
                    <a:gd name="T65" fmla="*/ 258 h 482"/>
                    <a:gd name="T66" fmla="*/ 5 w 241"/>
                    <a:gd name="T67" fmla="*/ 218 h 482"/>
                    <a:gd name="T68" fmla="*/ 15 w 241"/>
                    <a:gd name="T69" fmla="*/ 179 h 482"/>
                    <a:gd name="T70" fmla="*/ 31 w 241"/>
                    <a:gd name="T71" fmla="*/ 142 h 482"/>
                    <a:gd name="T72" fmla="*/ 49 w 241"/>
                    <a:gd name="T73" fmla="*/ 112 h 482"/>
                    <a:gd name="T74" fmla="*/ 70 w 241"/>
                    <a:gd name="T75" fmla="*/ 85 h 482"/>
                    <a:gd name="T76" fmla="*/ 93 w 241"/>
                    <a:gd name="T77" fmla="*/ 61 h 482"/>
                    <a:gd name="T78" fmla="*/ 114 w 241"/>
                    <a:gd name="T79" fmla="*/ 42 h 482"/>
                    <a:gd name="T80" fmla="*/ 135 w 241"/>
                    <a:gd name="T81" fmla="*/ 26 h 482"/>
                    <a:gd name="T82" fmla="*/ 154 w 241"/>
                    <a:gd name="T83" fmla="*/ 15 h 482"/>
                    <a:gd name="T84" fmla="*/ 169 w 241"/>
                    <a:gd name="T85" fmla="*/ 7 h 482"/>
                    <a:gd name="T86" fmla="*/ 178 w 241"/>
                    <a:gd name="T87" fmla="*/ 1 h 482"/>
                    <a:gd name="T88" fmla="*/ 182 w 241"/>
                    <a:gd name="T89"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482">
                      <a:moveTo>
                        <a:pt x="182" y="0"/>
                      </a:moveTo>
                      <a:lnTo>
                        <a:pt x="183" y="2"/>
                      </a:lnTo>
                      <a:lnTo>
                        <a:pt x="189" y="11"/>
                      </a:lnTo>
                      <a:lnTo>
                        <a:pt x="196" y="23"/>
                      </a:lnTo>
                      <a:lnTo>
                        <a:pt x="206" y="42"/>
                      </a:lnTo>
                      <a:lnTo>
                        <a:pt x="215" y="64"/>
                      </a:lnTo>
                      <a:lnTo>
                        <a:pt x="224" y="91"/>
                      </a:lnTo>
                      <a:lnTo>
                        <a:pt x="233" y="120"/>
                      </a:lnTo>
                      <a:lnTo>
                        <a:pt x="239" y="153"/>
                      </a:lnTo>
                      <a:lnTo>
                        <a:pt x="241" y="190"/>
                      </a:lnTo>
                      <a:lnTo>
                        <a:pt x="241" y="230"/>
                      </a:lnTo>
                      <a:lnTo>
                        <a:pt x="236" y="272"/>
                      </a:lnTo>
                      <a:lnTo>
                        <a:pt x="226" y="313"/>
                      </a:lnTo>
                      <a:lnTo>
                        <a:pt x="212" y="348"/>
                      </a:lnTo>
                      <a:lnTo>
                        <a:pt x="195" y="379"/>
                      </a:lnTo>
                      <a:lnTo>
                        <a:pt x="175" y="405"/>
                      </a:lnTo>
                      <a:lnTo>
                        <a:pt x="155" y="428"/>
                      </a:lnTo>
                      <a:lnTo>
                        <a:pt x="137" y="445"/>
                      </a:lnTo>
                      <a:lnTo>
                        <a:pt x="118" y="459"/>
                      </a:lnTo>
                      <a:lnTo>
                        <a:pt x="101" y="470"/>
                      </a:lnTo>
                      <a:lnTo>
                        <a:pt x="89" y="477"/>
                      </a:lnTo>
                      <a:lnTo>
                        <a:pt x="80" y="481"/>
                      </a:lnTo>
                      <a:lnTo>
                        <a:pt x="77" y="482"/>
                      </a:lnTo>
                      <a:lnTo>
                        <a:pt x="75" y="480"/>
                      </a:lnTo>
                      <a:lnTo>
                        <a:pt x="69" y="473"/>
                      </a:lnTo>
                      <a:lnTo>
                        <a:pt x="59" y="459"/>
                      </a:lnTo>
                      <a:lnTo>
                        <a:pt x="48" y="442"/>
                      </a:lnTo>
                      <a:lnTo>
                        <a:pt x="36" y="421"/>
                      </a:lnTo>
                      <a:lnTo>
                        <a:pt x="25" y="396"/>
                      </a:lnTo>
                      <a:lnTo>
                        <a:pt x="14" y="366"/>
                      </a:lnTo>
                      <a:lnTo>
                        <a:pt x="5" y="333"/>
                      </a:lnTo>
                      <a:lnTo>
                        <a:pt x="1" y="298"/>
                      </a:lnTo>
                      <a:lnTo>
                        <a:pt x="0" y="258"/>
                      </a:lnTo>
                      <a:lnTo>
                        <a:pt x="5" y="218"/>
                      </a:lnTo>
                      <a:lnTo>
                        <a:pt x="15" y="179"/>
                      </a:lnTo>
                      <a:lnTo>
                        <a:pt x="31" y="142"/>
                      </a:lnTo>
                      <a:lnTo>
                        <a:pt x="49" y="112"/>
                      </a:lnTo>
                      <a:lnTo>
                        <a:pt x="70" y="85"/>
                      </a:lnTo>
                      <a:lnTo>
                        <a:pt x="93" y="61"/>
                      </a:lnTo>
                      <a:lnTo>
                        <a:pt x="114" y="42"/>
                      </a:lnTo>
                      <a:lnTo>
                        <a:pt x="135" y="26"/>
                      </a:lnTo>
                      <a:lnTo>
                        <a:pt x="154" y="15"/>
                      </a:lnTo>
                      <a:lnTo>
                        <a:pt x="169" y="7"/>
                      </a:lnTo>
                      <a:lnTo>
                        <a:pt x="178" y="1"/>
                      </a:lnTo>
                      <a:lnTo>
                        <a:pt x="182" y="0"/>
                      </a:lnTo>
                      <a:close/>
                    </a:path>
                  </a:pathLst>
                </a:custGeom>
                <a:grpFill/>
                <a:ln w="0">
                  <a:noFill/>
                  <a:prstDash val="solid"/>
                  <a:round/>
                </a:ln>
              </p:spPr>
              <p:txBody>
                <a:bodyPr anchor="ctr"/>
                <a:lstStyle/>
                <a:p>
                  <a:pPr algn="ctr"/>
                  <a:endParaRPr sz="2400">
                    <a:cs typeface="+mn-ea"/>
                    <a:sym typeface="+mn-lt"/>
                  </a:endParaRPr>
                </a:p>
              </p:txBody>
            </p:sp>
            <p:sp>
              <p:nvSpPr>
                <p:cNvPr id="37" name="任意多边形: 形状 36"/>
                <p:cNvSpPr/>
                <p:nvPr/>
              </p:nvSpPr>
              <p:spPr bwMode="auto">
                <a:xfrm>
                  <a:off x="11125973" y="3745152"/>
                  <a:ext cx="272236" cy="558083"/>
                </a:xfrm>
                <a:custGeom>
                  <a:avLst/>
                  <a:gdLst>
                    <a:gd name="T0" fmla="*/ 99 w 238"/>
                    <a:gd name="T1" fmla="*/ 0 h 492"/>
                    <a:gd name="T2" fmla="*/ 102 w 238"/>
                    <a:gd name="T3" fmla="*/ 1 h 492"/>
                    <a:gd name="T4" fmla="*/ 112 w 238"/>
                    <a:gd name="T5" fmla="*/ 8 h 492"/>
                    <a:gd name="T6" fmla="*/ 125 w 238"/>
                    <a:gd name="T7" fmla="*/ 19 h 492"/>
                    <a:gd name="T8" fmla="*/ 140 w 238"/>
                    <a:gd name="T9" fmla="*/ 33 h 492"/>
                    <a:gd name="T10" fmla="*/ 159 w 238"/>
                    <a:gd name="T11" fmla="*/ 53 h 492"/>
                    <a:gd name="T12" fmla="*/ 177 w 238"/>
                    <a:gd name="T13" fmla="*/ 75 h 492"/>
                    <a:gd name="T14" fmla="*/ 196 w 238"/>
                    <a:gd name="T15" fmla="*/ 102 h 492"/>
                    <a:gd name="T16" fmla="*/ 212 w 238"/>
                    <a:gd name="T17" fmla="*/ 133 h 492"/>
                    <a:gd name="T18" fmla="*/ 225 w 238"/>
                    <a:gd name="T19" fmla="*/ 166 h 492"/>
                    <a:gd name="T20" fmla="*/ 234 w 238"/>
                    <a:gd name="T21" fmla="*/ 204 h 492"/>
                    <a:gd name="T22" fmla="*/ 238 w 238"/>
                    <a:gd name="T23" fmla="*/ 245 h 492"/>
                    <a:gd name="T24" fmla="*/ 235 w 238"/>
                    <a:gd name="T25" fmla="*/ 287 h 492"/>
                    <a:gd name="T26" fmla="*/ 228 w 238"/>
                    <a:gd name="T27" fmla="*/ 325 h 492"/>
                    <a:gd name="T28" fmla="*/ 218 w 238"/>
                    <a:gd name="T29" fmla="*/ 358 h 492"/>
                    <a:gd name="T30" fmla="*/ 204 w 238"/>
                    <a:gd name="T31" fmla="*/ 389 h 492"/>
                    <a:gd name="T32" fmla="*/ 188 w 238"/>
                    <a:gd name="T33" fmla="*/ 415 h 492"/>
                    <a:gd name="T34" fmla="*/ 173 w 238"/>
                    <a:gd name="T35" fmla="*/ 439 h 492"/>
                    <a:gd name="T36" fmla="*/ 157 w 238"/>
                    <a:gd name="T37" fmla="*/ 457 h 492"/>
                    <a:gd name="T38" fmla="*/ 143 w 238"/>
                    <a:gd name="T39" fmla="*/ 473 h 492"/>
                    <a:gd name="T40" fmla="*/ 132 w 238"/>
                    <a:gd name="T41" fmla="*/ 484 h 492"/>
                    <a:gd name="T42" fmla="*/ 125 w 238"/>
                    <a:gd name="T43" fmla="*/ 491 h 492"/>
                    <a:gd name="T44" fmla="*/ 122 w 238"/>
                    <a:gd name="T45" fmla="*/ 492 h 492"/>
                    <a:gd name="T46" fmla="*/ 119 w 238"/>
                    <a:gd name="T47" fmla="*/ 491 h 492"/>
                    <a:gd name="T48" fmla="*/ 111 w 238"/>
                    <a:gd name="T49" fmla="*/ 485 h 492"/>
                    <a:gd name="T50" fmla="*/ 99 w 238"/>
                    <a:gd name="T51" fmla="*/ 477 h 492"/>
                    <a:gd name="T52" fmla="*/ 85 w 238"/>
                    <a:gd name="T53" fmla="*/ 463 h 492"/>
                    <a:gd name="T54" fmla="*/ 70 w 238"/>
                    <a:gd name="T55" fmla="*/ 446 h 492"/>
                    <a:gd name="T56" fmla="*/ 54 w 238"/>
                    <a:gd name="T57" fmla="*/ 425 h 492"/>
                    <a:gd name="T58" fmla="*/ 37 w 238"/>
                    <a:gd name="T59" fmla="*/ 401 h 492"/>
                    <a:gd name="T60" fmla="*/ 23 w 238"/>
                    <a:gd name="T61" fmla="*/ 372 h 492"/>
                    <a:gd name="T62" fmla="*/ 12 w 238"/>
                    <a:gd name="T63" fmla="*/ 338 h 492"/>
                    <a:gd name="T64" fmla="*/ 5 w 238"/>
                    <a:gd name="T65" fmla="*/ 302 h 492"/>
                    <a:gd name="T66" fmla="*/ 0 w 238"/>
                    <a:gd name="T67" fmla="*/ 260 h 492"/>
                    <a:gd name="T68" fmla="*/ 3 w 238"/>
                    <a:gd name="T69" fmla="*/ 217 h 492"/>
                    <a:gd name="T70" fmla="*/ 9 w 238"/>
                    <a:gd name="T71" fmla="*/ 178 h 492"/>
                    <a:gd name="T72" fmla="*/ 19 w 238"/>
                    <a:gd name="T73" fmla="*/ 143 h 492"/>
                    <a:gd name="T74" fmla="*/ 30 w 238"/>
                    <a:gd name="T75" fmla="*/ 110 h 492"/>
                    <a:gd name="T76" fmla="*/ 43 w 238"/>
                    <a:gd name="T77" fmla="*/ 82 h 492"/>
                    <a:gd name="T78" fmla="*/ 57 w 238"/>
                    <a:gd name="T79" fmla="*/ 57 h 492"/>
                    <a:gd name="T80" fmla="*/ 70 w 238"/>
                    <a:gd name="T81" fmla="*/ 38 h 492"/>
                    <a:gd name="T82" fmla="*/ 81 w 238"/>
                    <a:gd name="T83" fmla="*/ 21 h 492"/>
                    <a:gd name="T84" fmla="*/ 91 w 238"/>
                    <a:gd name="T85" fmla="*/ 10 h 492"/>
                    <a:gd name="T86" fmla="*/ 98 w 238"/>
                    <a:gd name="T87" fmla="*/ 3 h 492"/>
                    <a:gd name="T88" fmla="*/ 99 w 238"/>
                    <a:gd name="T8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 h="492">
                      <a:moveTo>
                        <a:pt x="99" y="0"/>
                      </a:moveTo>
                      <a:lnTo>
                        <a:pt x="102" y="1"/>
                      </a:lnTo>
                      <a:lnTo>
                        <a:pt x="112" y="8"/>
                      </a:lnTo>
                      <a:lnTo>
                        <a:pt x="125" y="19"/>
                      </a:lnTo>
                      <a:lnTo>
                        <a:pt x="140" y="33"/>
                      </a:lnTo>
                      <a:lnTo>
                        <a:pt x="159" y="53"/>
                      </a:lnTo>
                      <a:lnTo>
                        <a:pt x="177" y="75"/>
                      </a:lnTo>
                      <a:lnTo>
                        <a:pt x="196" y="102"/>
                      </a:lnTo>
                      <a:lnTo>
                        <a:pt x="212" y="133"/>
                      </a:lnTo>
                      <a:lnTo>
                        <a:pt x="225" y="166"/>
                      </a:lnTo>
                      <a:lnTo>
                        <a:pt x="234" y="204"/>
                      </a:lnTo>
                      <a:lnTo>
                        <a:pt x="238" y="245"/>
                      </a:lnTo>
                      <a:lnTo>
                        <a:pt x="235" y="287"/>
                      </a:lnTo>
                      <a:lnTo>
                        <a:pt x="228" y="325"/>
                      </a:lnTo>
                      <a:lnTo>
                        <a:pt x="218" y="358"/>
                      </a:lnTo>
                      <a:lnTo>
                        <a:pt x="204" y="389"/>
                      </a:lnTo>
                      <a:lnTo>
                        <a:pt x="188" y="415"/>
                      </a:lnTo>
                      <a:lnTo>
                        <a:pt x="173" y="439"/>
                      </a:lnTo>
                      <a:lnTo>
                        <a:pt x="157" y="457"/>
                      </a:lnTo>
                      <a:lnTo>
                        <a:pt x="143" y="473"/>
                      </a:lnTo>
                      <a:lnTo>
                        <a:pt x="132" y="484"/>
                      </a:lnTo>
                      <a:lnTo>
                        <a:pt x="125" y="491"/>
                      </a:lnTo>
                      <a:lnTo>
                        <a:pt x="122" y="492"/>
                      </a:lnTo>
                      <a:lnTo>
                        <a:pt x="119" y="491"/>
                      </a:lnTo>
                      <a:lnTo>
                        <a:pt x="111" y="485"/>
                      </a:lnTo>
                      <a:lnTo>
                        <a:pt x="99" y="477"/>
                      </a:lnTo>
                      <a:lnTo>
                        <a:pt x="85" y="463"/>
                      </a:lnTo>
                      <a:lnTo>
                        <a:pt x="70" y="446"/>
                      </a:lnTo>
                      <a:lnTo>
                        <a:pt x="54" y="425"/>
                      </a:lnTo>
                      <a:lnTo>
                        <a:pt x="37" y="401"/>
                      </a:lnTo>
                      <a:lnTo>
                        <a:pt x="23" y="372"/>
                      </a:lnTo>
                      <a:lnTo>
                        <a:pt x="12" y="338"/>
                      </a:lnTo>
                      <a:lnTo>
                        <a:pt x="5" y="302"/>
                      </a:lnTo>
                      <a:lnTo>
                        <a:pt x="0" y="260"/>
                      </a:lnTo>
                      <a:lnTo>
                        <a:pt x="3" y="217"/>
                      </a:lnTo>
                      <a:lnTo>
                        <a:pt x="9" y="178"/>
                      </a:lnTo>
                      <a:lnTo>
                        <a:pt x="19" y="143"/>
                      </a:lnTo>
                      <a:lnTo>
                        <a:pt x="30" y="110"/>
                      </a:lnTo>
                      <a:lnTo>
                        <a:pt x="43" y="82"/>
                      </a:lnTo>
                      <a:lnTo>
                        <a:pt x="57" y="57"/>
                      </a:lnTo>
                      <a:lnTo>
                        <a:pt x="70" y="38"/>
                      </a:lnTo>
                      <a:lnTo>
                        <a:pt x="81" y="21"/>
                      </a:lnTo>
                      <a:lnTo>
                        <a:pt x="91" y="10"/>
                      </a:lnTo>
                      <a:lnTo>
                        <a:pt x="98" y="3"/>
                      </a:lnTo>
                      <a:lnTo>
                        <a:pt x="99" y="0"/>
                      </a:lnTo>
                      <a:close/>
                    </a:path>
                  </a:pathLst>
                </a:custGeom>
                <a:grpFill/>
                <a:ln w="0">
                  <a:noFill/>
                  <a:prstDash val="solid"/>
                  <a:round/>
                </a:ln>
              </p:spPr>
              <p:txBody>
                <a:bodyPr anchor="ctr"/>
                <a:lstStyle/>
                <a:p>
                  <a:pPr algn="ctr"/>
                  <a:endParaRPr sz="2400">
                    <a:cs typeface="+mn-ea"/>
                    <a:sym typeface="+mn-lt"/>
                  </a:endParaRPr>
                </a:p>
              </p:txBody>
            </p:sp>
            <p:sp>
              <p:nvSpPr>
                <p:cNvPr id="38" name="任意多边形: 形状 37"/>
                <p:cNvSpPr/>
                <p:nvPr/>
              </p:nvSpPr>
              <p:spPr bwMode="auto">
                <a:xfrm>
                  <a:off x="11309732" y="4670754"/>
                  <a:ext cx="425368" cy="381130"/>
                </a:xfrm>
                <a:custGeom>
                  <a:avLst/>
                  <a:gdLst>
                    <a:gd name="T0" fmla="*/ 359 w 374"/>
                    <a:gd name="T1" fmla="*/ 0 h 334"/>
                    <a:gd name="T2" fmla="*/ 370 w 374"/>
                    <a:gd name="T3" fmla="*/ 1 h 334"/>
                    <a:gd name="T4" fmla="*/ 374 w 374"/>
                    <a:gd name="T5" fmla="*/ 1 h 334"/>
                    <a:gd name="T6" fmla="*/ 374 w 374"/>
                    <a:gd name="T7" fmla="*/ 5 h 334"/>
                    <a:gd name="T8" fmla="*/ 374 w 374"/>
                    <a:gd name="T9" fmla="*/ 15 h 334"/>
                    <a:gd name="T10" fmla="*/ 374 w 374"/>
                    <a:gd name="T11" fmla="*/ 32 h 334"/>
                    <a:gd name="T12" fmla="*/ 373 w 374"/>
                    <a:gd name="T13" fmla="*/ 54 h 334"/>
                    <a:gd name="T14" fmla="*/ 370 w 374"/>
                    <a:gd name="T15" fmla="*/ 79 h 334"/>
                    <a:gd name="T16" fmla="*/ 363 w 374"/>
                    <a:gd name="T17" fmla="*/ 109 h 334"/>
                    <a:gd name="T18" fmla="*/ 354 w 374"/>
                    <a:gd name="T19" fmla="*/ 140 h 334"/>
                    <a:gd name="T20" fmla="*/ 340 w 374"/>
                    <a:gd name="T21" fmla="*/ 170 h 334"/>
                    <a:gd name="T22" fmla="*/ 322 w 374"/>
                    <a:gd name="T23" fmla="*/ 203 h 334"/>
                    <a:gd name="T24" fmla="*/ 298 w 374"/>
                    <a:gd name="T25" fmla="*/ 233 h 334"/>
                    <a:gd name="T26" fmla="*/ 268 w 374"/>
                    <a:gd name="T27" fmla="*/ 261 h 334"/>
                    <a:gd name="T28" fmla="*/ 231 w 374"/>
                    <a:gd name="T29" fmla="*/ 288 h 334"/>
                    <a:gd name="T30" fmla="*/ 193 w 374"/>
                    <a:gd name="T31" fmla="*/ 307 h 334"/>
                    <a:gd name="T32" fmla="*/ 157 w 374"/>
                    <a:gd name="T33" fmla="*/ 320 h 334"/>
                    <a:gd name="T34" fmla="*/ 121 w 374"/>
                    <a:gd name="T35" fmla="*/ 328 h 334"/>
                    <a:gd name="T36" fmla="*/ 89 w 374"/>
                    <a:gd name="T37" fmla="*/ 333 h 334"/>
                    <a:gd name="T38" fmla="*/ 60 w 374"/>
                    <a:gd name="T39" fmla="*/ 334 h 334"/>
                    <a:gd name="T40" fmla="*/ 35 w 374"/>
                    <a:gd name="T41" fmla="*/ 333 h 334"/>
                    <a:gd name="T42" fmla="*/ 17 w 374"/>
                    <a:gd name="T43" fmla="*/ 331 h 334"/>
                    <a:gd name="T44" fmla="*/ 5 w 374"/>
                    <a:gd name="T45" fmla="*/ 330 h 334"/>
                    <a:gd name="T46" fmla="*/ 1 w 374"/>
                    <a:gd name="T47" fmla="*/ 328 h 334"/>
                    <a:gd name="T48" fmla="*/ 1 w 374"/>
                    <a:gd name="T49" fmla="*/ 324 h 334"/>
                    <a:gd name="T50" fmla="*/ 0 w 374"/>
                    <a:gd name="T51" fmla="*/ 313 h 334"/>
                    <a:gd name="T52" fmla="*/ 0 w 374"/>
                    <a:gd name="T53" fmla="*/ 296 h 334"/>
                    <a:gd name="T54" fmla="*/ 2 w 374"/>
                    <a:gd name="T55" fmla="*/ 274 h 334"/>
                    <a:gd name="T56" fmla="*/ 7 w 374"/>
                    <a:gd name="T57" fmla="*/ 247 h 334"/>
                    <a:gd name="T58" fmla="*/ 17 w 374"/>
                    <a:gd name="T59" fmla="*/ 218 h 334"/>
                    <a:gd name="T60" fmla="*/ 29 w 374"/>
                    <a:gd name="T61" fmla="*/ 186 h 334"/>
                    <a:gd name="T62" fmla="*/ 48 w 374"/>
                    <a:gd name="T63" fmla="*/ 154 h 334"/>
                    <a:gd name="T64" fmla="*/ 75 w 374"/>
                    <a:gd name="T65" fmla="*/ 120 h 334"/>
                    <a:gd name="T66" fmla="*/ 107 w 374"/>
                    <a:gd name="T67" fmla="*/ 88 h 334"/>
                    <a:gd name="T68" fmla="*/ 145 w 374"/>
                    <a:gd name="T69" fmla="*/ 61 h 334"/>
                    <a:gd name="T70" fmla="*/ 183 w 374"/>
                    <a:gd name="T71" fmla="*/ 40 h 334"/>
                    <a:gd name="T72" fmla="*/ 220 w 374"/>
                    <a:gd name="T73" fmla="*/ 25 h 334"/>
                    <a:gd name="T74" fmla="*/ 255 w 374"/>
                    <a:gd name="T75" fmla="*/ 14 h 334"/>
                    <a:gd name="T76" fmla="*/ 288 w 374"/>
                    <a:gd name="T77" fmla="*/ 7 h 334"/>
                    <a:gd name="T78" fmla="*/ 316 w 374"/>
                    <a:gd name="T79" fmla="*/ 2 h 334"/>
                    <a:gd name="T80" fmla="*/ 340 w 374"/>
                    <a:gd name="T81" fmla="*/ 1 h 334"/>
                    <a:gd name="T82" fmla="*/ 359 w 374"/>
                    <a:gd name="T8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334">
                      <a:moveTo>
                        <a:pt x="359" y="0"/>
                      </a:moveTo>
                      <a:lnTo>
                        <a:pt x="370" y="1"/>
                      </a:lnTo>
                      <a:lnTo>
                        <a:pt x="374" y="1"/>
                      </a:lnTo>
                      <a:lnTo>
                        <a:pt x="374" y="5"/>
                      </a:lnTo>
                      <a:lnTo>
                        <a:pt x="374" y="15"/>
                      </a:lnTo>
                      <a:lnTo>
                        <a:pt x="374" y="32"/>
                      </a:lnTo>
                      <a:lnTo>
                        <a:pt x="373" y="54"/>
                      </a:lnTo>
                      <a:lnTo>
                        <a:pt x="370" y="79"/>
                      </a:lnTo>
                      <a:lnTo>
                        <a:pt x="363" y="109"/>
                      </a:lnTo>
                      <a:lnTo>
                        <a:pt x="354" y="140"/>
                      </a:lnTo>
                      <a:lnTo>
                        <a:pt x="340" y="170"/>
                      </a:lnTo>
                      <a:lnTo>
                        <a:pt x="322" y="203"/>
                      </a:lnTo>
                      <a:lnTo>
                        <a:pt x="298" y="233"/>
                      </a:lnTo>
                      <a:lnTo>
                        <a:pt x="268" y="261"/>
                      </a:lnTo>
                      <a:lnTo>
                        <a:pt x="231" y="288"/>
                      </a:lnTo>
                      <a:lnTo>
                        <a:pt x="193" y="307"/>
                      </a:lnTo>
                      <a:lnTo>
                        <a:pt x="157" y="320"/>
                      </a:lnTo>
                      <a:lnTo>
                        <a:pt x="121" y="328"/>
                      </a:lnTo>
                      <a:lnTo>
                        <a:pt x="89" y="333"/>
                      </a:lnTo>
                      <a:lnTo>
                        <a:pt x="60" y="334"/>
                      </a:lnTo>
                      <a:lnTo>
                        <a:pt x="35" y="333"/>
                      </a:lnTo>
                      <a:lnTo>
                        <a:pt x="17" y="331"/>
                      </a:lnTo>
                      <a:lnTo>
                        <a:pt x="5" y="330"/>
                      </a:lnTo>
                      <a:lnTo>
                        <a:pt x="1" y="328"/>
                      </a:lnTo>
                      <a:lnTo>
                        <a:pt x="1" y="324"/>
                      </a:lnTo>
                      <a:lnTo>
                        <a:pt x="0" y="313"/>
                      </a:lnTo>
                      <a:lnTo>
                        <a:pt x="0" y="296"/>
                      </a:lnTo>
                      <a:lnTo>
                        <a:pt x="2" y="274"/>
                      </a:lnTo>
                      <a:lnTo>
                        <a:pt x="7" y="247"/>
                      </a:lnTo>
                      <a:lnTo>
                        <a:pt x="17" y="218"/>
                      </a:lnTo>
                      <a:lnTo>
                        <a:pt x="29" y="186"/>
                      </a:lnTo>
                      <a:lnTo>
                        <a:pt x="48" y="154"/>
                      </a:lnTo>
                      <a:lnTo>
                        <a:pt x="75" y="120"/>
                      </a:lnTo>
                      <a:lnTo>
                        <a:pt x="107" y="88"/>
                      </a:lnTo>
                      <a:lnTo>
                        <a:pt x="145" y="61"/>
                      </a:lnTo>
                      <a:lnTo>
                        <a:pt x="183" y="40"/>
                      </a:lnTo>
                      <a:lnTo>
                        <a:pt x="220" y="25"/>
                      </a:lnTo>
                      <a:lnTo>
                        <a:pt x="255" y="14"/>
                      </a:lnTo>
                      <a:lnTo>
                        <a:pt x="288" y="7"/>
                      </a:lnTo>
                      <a:lnTo>
                        <a:pt x="316" y="2"/>
                      </a:lnTo>
                      <a:lnTo>
                        <a:pt x="340" y="1"/>
                      </a:lnTo>
                      <a:lnTo>
                        <a:pt x="359" y="0"/>
                      </a:lnTo>
                      <a:close/>
                    </a:path>
                  </a:pathLst>
                </a:custGeom>
                <a:grpFill/>
                <a:ln w="0">
                  <a:noFill/>
                  <a:prstDash val="solid"/>
                  <a:round/>
                </a:ln>
              </p:spPr>
              <p:txBody>
                <a:bodyPr anchor="ctr"/>
                <a:lstStyle/>
                <a:p>
                  <a:pPr algn="ctr"/>
                  <a:endParaRPr sz="2400">
                    <a:cs typeface="+mn-ea"/>
                    <a:sym typeface="+mn-lt"/>
                  </a:endParaRPr>
                </a:p>
              </p:txBody>
            </p:sp>
            <p:sp>
              <p:nvSpPr>
                <p:cNvPr id="39" name="任意多边形: 形状 38"/>
                <p:cNvSpPr/>
                <p:nvPr/>
              </p:nvSpPr>
              <p:spPr bwMode="auto">
                <a:xfrm>
                  <a:off x="11098750" y="5106331"/>
                  <a:ext cx="500232" cy="316473"/>
                </a:xfrm>
                <a:custGeom>
                  <a:avLst/>
                  <a:gdLst>
                    <a:gd name="T0" fmla="*/ 320 w 439"/>
                    <a:gd name="T1" fmla="*/ 0 h 279"/>
                    <a:gd name="T2" fmla="*/ 354 w 439"/>
                    <a:gd name="T3" fmla="*/ 0 h 279"/>
                    <a:gd name="T4" fmla="*/ 382 w 439"/>
                    <a:gd name="T5" fmla="*/ 3 h 279"/>
                    <a:gd name="T6" fmla="*/ 406 w 439"/>
                    <a:gd name="T7" fmla="*/ 6 h 279"/>
                    <a:gd name="T8" fmla="*/ 423 w 439"/>
                    <a:gd name="T9" fmla="*/ 10 h 279"/>
                    <a:gd name="T10" fmla="*/ 434 w 439"/>
                    <a:gd name="T11" fmla="*/ 13 h 279"/>
                    <a:gd name="T12" fmla="*/ 439 w 439"/>
                    <a:gd name="T13" fmla="*/ 14 h 279"/>
                    <a:gd name="T14" fmla="*/ 437 w 439"/>
                    <a:gd name="T15" fmla="*/ 17 h 279"/>
                    <a:gd name="T16" fmla="*/ 436 w 439"/>
                    <a:gd name="T17" fmla="*/ 28 h 279"/>
                    <a:gd name="T18" fmla="*/ 432 w 439"/>
                    <a:gd name="T19" fmla="*/ 44 h 279"/>
                    <a:gd name="T20" fmla="*/ 426 w 439"/>
                    <a:gd name="T21" fmla="*/ 65 h 279"/>
                    <a:gd name="T22" fmla="*/ 416 w 439"/>
                    <a:gd name="T23" fmla="*/ 90 h 279"/>
                    <a:gd name="T24" fmla="*/ 405 w 439"/>
                    <a:gd name="T25" fmla="*/ 117 h 279"/>
                    <a:gd name="T26" fmla="*/ 388 w 439"/>
                    <a:gd name="T27" fmla="*/ 145 h 279"/>
                    <a:gd name="T28" fmla="*/ 368 w 439"/>
                    <a:gd name="T29" fmla="*/ 173 h 279"/>
                    <a:gd name="T30" fmla="*/ 343 w 439"/>
                    <a:gd name="T31" fmla="*/ 199 h 279"/>
                    <a:gd name="T32" fmla="*/ 313 w 439"/>
                    <a:gd name="T33" fmla="*/ 224 h 279"/>
                    <a:gd name="T34" fmla="*/ 277 w 439"/>
                    <a:gd name="T35" fmla="*/ 245 h 279"/>
                    <a:gd name="T36" fmla="*/ 239 w 439"/>
                    <a:gd name="T37" fmla="*/ 262 h 279"/>
                    <a:gd name="T38" fmla="*/ 201 w 439"/>
                    <a:gd name="T39" fmla="*/ 272 h 279"/>
                    <a:gd name="T40" fmla="*/ 166 w 439"/>
                    <a:gd name="T41" fmla="*/ 277 h 279"/>
                    <a:gd name="T42" fmla="*/ 132 w 439"/>
                    <a:gd name="T43" fmla="*/ 279 h 279"/>
                    <a:gd name="T44" fmla="*/ 101 w 439"/>
                    <a:gd name="T45" fmla="*/ 277 h 279"/>
                    <a:gd name="T46" fmla="*/ 73 w 439"/>
                    <a:gd name="T47" fmla="*/ 273 h 279"/>
                    <a:gd name="T48" fmla="*/ 48 w 439"/>
                    <a:gd name="T49" fmla="*/ 268 h 279"/>
                    <a:gd name="T50" fmla="*/ 29 w 439"/>
                    <a:gd name="T51" fmla="*/ 262 h 279"/>
                    <a:gd name="T52" fmla="*/ 13 w 439"/>
                    <a:gd name="T53" fmla="*/ 257 h 279"/>
                    <a:gd name="T54" fmla="*/ 5 w 439"/>
                    <a:gd name="T55" fmla="*/ 254 h 279"/>
                    <a:gd name="T56" fmla="*/ 0 w 439"/>
                    <a:gd name="T57" fmla="*/ 252 h 279"/>
                    <a:gd name="T58" fmla="*/ 2 w 439"/>
                    <a:gd name="T59" fmla="*/ 248 h 279"/>
                    <a:gd name="T60" fmla="*/ 3 w 439"/>
                    <a:gd name="T61" fmla="*/ 240 h 279"/>
                    <a:gd name="T62" fmla="*/ 6 w 439"/>
                    <a:gd name="T63" fmla="*/ 226 h 279"/>
                    <a:gd name="T64" fmla="*/ 12 w 439"/>
                    <a:gd name="T65" fmla="*/ 208 h 279"/>
                    <a:gd name="T66" fmla="*/ 20 w 439"/>
                    <a:gd name="T67" fmla="*/ 185 h 279"/>
                    <a:gd name="T68" fmla="*/ 32 w 439"/>
                    <a:gd name="T69" fmla="*/ 161 h 279"/>
                    <a:gd name="T70" fmla="*/ 47 w 439"/>
                    <a:gd name="T71" fmla="*/ 138 h 279"/>
                    <a:gd name="T72" fmla="*/ 67 w 439"/>
                    <a:gd name="T73" fmla="*/ 111 h 279"/>
                    <a:gd name="T74" fmla="*/ 92 w 439"/>
                    <a:gd name="T75" fmla="*/ 86 h 279"/>
                    <a:gd name="T76" fmla="*/ 123 w 439"/>
                    <a:gd name="T77" fmla="*/ 63 h 279"/>
                    <a:gd name="T78" fmla="*/ 159 w 439"/>
                    <a:gd name="T79" fmla="*/ 41 h 279"/>
                    <a:gd name="T80" fmla="*/ 203 w 439"/>
                    <a:gd name="T81" fmla="*/ 23 h 279"/>
                    <a:gd name="T82" fmla="*/ 244 w 439"/>
                    <a:gd name="T83" fmla="*/ 10 h 279"/>
                    <a:gd name="T84" fmla="*/ 283 w 439"/>
                    <a:gd name="T85" fmla="*/ 3 h 279"/>
                    <a:gd name="T86" fmla="*/ 320 w 439"/>
                    <a:gd name="T8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9" h="279">
                      <a:moveTo>
                        <a:pt x="320" y="0"/>
                      </a:moveTo>
                      <a:lnTo>
                        <a:pt x="354" y="0"/>
                      </a:lnTo>
                      <a:lnTo>
                        <a:pt x="382" y="3"/>
                      </a:lnTo>
                      <a:lnTo>
                        <a:pt x="406" y="6"/>
                      </a:lnTo>
                      <a:lnTo>
                        <a:pt x="423" y="10"/>
                      </a:lnTo>
                      <a:lnTo>
                        <a:pt x="434" y="13"/>
                      </a:lnTo>
                      <a:lnTo>
                        <a:pt x="439" y="14"/>
                      </a:lnTo>
                      <a:lnTo>
                        <a:pt x="437" y="17"/>
                      </a:lnTo>
                      <a:lnTo>
                        <a:pt x="436" y="28"/>
                      </a:lnTo>
                      <a:lnTo>
                        <a:pt x="432" y="44"/>
                      </a:lnTo>
                      <a:lnTo>
                        <a:pt x="426" y="65"/>
                      </a:lnTo>
                      <a:lnTo>
                        <a:pt x="416" y="90"/>
                      </a:lnTo>
                      <a:lnTo>
                        <a:pt x="405" y="117"/>
                      </a:lnTo>
                      <a:lnTo>
                        <a:pt x="388" y="145"/>
                      </a:lnTo>
                      <a:lnTo>
                        <a:pt x="368" y="173"/>
                      </a:lnTo>
                      <a:lnTo>
                        <a:pt x="343" y="199"/>
                      </a:lnTo>
                      <a:lnTo>
                        <a:pt x="313" y="224"/>
                      </a:lnTo>
                      <a:lnTo>
                        <a:pt x="277" y="245"/>
                      </a:lnTo>
                      <a:lnTo>
                        <a:pt x="239" y="262"/>
                      </a:lnTo>
                      <a:lnTo>
                        <a:pt x="201" y="272"/>
                      </a:lnTo>
                      <a:lnTo>
                        <a:pt x="166" y="277"/>
                      </a:lnTo>
                      <a:lnTo>
                        <a:pt x="132" y="279"/>
                      </a:lnTo>
                      <a:lnTo>
                        <a:pt x="101" y="277"/>
                      </a:lnTo>
                      <a:lnTo>
                        <a:pt x="73" y="273"/>
                      </a:lnTo>
                      <a:lnTo>
                        <a:pt x="48" y="268"/>
                      </a:lnTo>
                      <a:lnTo>
                        <a:pt x="29" y="262"/>
                      </a:lnTo>
                      <a:lnTo>
                        <a:pt x="13" y="257"/>
                      </a:lnTo>
                      <a:lnTo>
                        <a:pt x="5" y="254"/>
                      </a:lnTo>
                      <a:lnTo>
                        <a:pt x="0" y="252"/>
                      </a:lnTo>
                      <a:lnTo>
                        <a:pt x="2" y="248"/>
                      </a:lnTo>
                      <a:lnTo>
                        <a:pt x="3" y="240"/>
                      </a:lnTo>
                      <a:lnTo>
                        <a:pt x="6" y="226"/>
                      </a:lnTo>
                      <a:lnTo>
                        <a:pt x="12" y="208"/>
                      </a:lnTo>
                      <a:lnTo>
                        <a:pt x="20" y="185"/>
                      </a:lnTo>
                      <a:lnTo>
                        <a:pt x="32" y="161"/>
                      </a:lnTo>
                      <a:lnTo>
                        <a:pt x="47" y="138"/>
                      </a:lnTo>
                      <a:lnTo>
                        <a:pt x="67" y="111"/>
                      </a:lnTo>
                      <a:lnTo>
                        <a:pt x="92" y="86"/>
                      </a:lnTo>
                      <a:lnTo>
                        <a:pt x="123" y="63"/>
                      </a:lnTo>
                      <a:lnTo>
                        <a:pt x="159" y="41"/>
                      </a:lnTo>
                      <a:lnTo>
                        <a:pt x="203" y="23"/>
                      </a:lnTo>
                      <a:lnTo>
                        <a:pt x="244" y="10"/>
                      </a:lnTo>
                      <a:lnTo>
                        <a:pt x="283" y="3"/>
                      </a:lnTo>
                      <a:lnTo>
                        <a:pt x="320" y="0"/>
                      </a:lnTo>
                      <a:close/>
                    </a:path>
                  </a:pathLst>
                </a:custGeom>
                <a:grpFill/>
                <a:ln w="0">
                  <a:noFill/>
                  <a:prstDash val="solid"/>
                  <a:round/>
                </a:ln>
              </p:spPr>
              <p:txBody>
                <a:bodyPr anchor="ctr"/>
                <a:lstStyle/>
                <a:p>
                  <a:pPr algn="ctr"/>
                  <a:endParaRPr sz="2400">
                    <a:cs typeface="+mn-ea"/>
                    <a:sym typeface="+mn-lt"/>
                  </a:endParaRPr>
                </a:p>
              </p:txBody>
            </p:sp>
            <p:sp>
              <p:nvSpPr>
                <p:cNvPr id="40" name="任意多边形: 形状 39"/>
                <p:cNvSpPr/>
                <p:nvPr/>
              </p:nvSpPr>
              <p:spPr bwMode="auto">
                <a:xfrm>
                  <a:off x="10843527" y="5484057"/>
                  <a:ext cx="554680" cy="268832"/>
                </a:xfrm>
                <a:custGeom>
                  <a:avLst/>
                  <a:gdLst>
                    <a:gd name="T0" fmla="*/ 259 w 489"/>
                    <a:gd name="T1" fmla="*/ 0 h 238"/>
                    <a:gd name="T2" fmla="*/ 298 w 489"/>
                    <a:gd name="T3" fmla="*/ 0 h 238"/>
                    <a:gd name="T4" fmla="*/ 335 w 489"/>
                    <a:gd name="T5" fmla="*/ 4 h 238"/>
                    <a:gd name="T6" fmla="*/ 369 w 489"/>
                    <a:gd name="T7" fmla="*/ 11 h 238"/>
                    <a:gd name="T8" fmla="*/ 398 w 489"/>
                    <a:gd name="T9" fmla="*/ 19 h 238"/>
                    <a:gd name="T10" fmla="*/ 425 w 489"/>
                    <a:gd name="T11" fmla="*/ 29 h 238"/>
                    <a:gd name="T12" fmla="*/ 448 w 489"/>
                    <a:gd name="T13" fmla="*/ 39 h 238"/>
                    <a:gd name="T14" fmla="*/ 465 w 489"/>
                    <a:gd name="T15" fmla="*/ 47 h 238"/>
                    <a:gd name="T16" fmla="*/ 479 w 489"/>
                    <a:gd name="T17" fmla="*/ 56 h 238"/>
                    <a:gd name="T18" fmla="*/ 486 w 489"/>
                    <a:gd name="T19" fmla="*/ 60 h 238"/>
                    <a:gd name="T20" fmla="*/ 489 w 489"/>
                    <a:gd name="T21" fmla="*/ 63 h 238"/>
                    <a:gd name="T22" fmla="*/ 488 w 489"/>
                    <a:gd name="T23" fmla="*/ 65 h 238"/>
                    <a:gd name="T24" fmla="*/ 482 w 489"/>
                    <a:gd name="T25" fmla="*/ 75 h 238"/>
                    <a:gd name="T26" fmla="*/ 473 w 489"/>
                    <a:gd name="T27" fmla="*/ 89 h 238"/>
                    <a:gd name="T28" fmla="*/ 462 w 489"/>
                    <a:gd name="T29" fmla="*/ 107 h 238"/>
                    <a:gd name="T30" fmla="*/ 445 w 489"/>
                    <a:gd name="T31" fmla="*/ 128 h 238"/>
                    <a:gd name="T32" fmla="*/ 425 w 489"/>
                    <a:gd name="T33" fmla="*/ 149 h 238"/>
                    <a:gd name="T34" fmla="*/ 401 w 489"/>
                    <a:gd name="T35" fmla="*/ 172 h 238"/>
                    <a:gd name="T36" fmla="*/ 374 w 489"/>
                    <a:gd name="T37" fmla="*/ 191 h 238"/>
                    <a:gd name="T38" fmla="*/ 342 w 489"/>
                    <a:gd name="T39" fmla="*/ 210 h 238"/>
                    <a:gd name="T40" fmla="*/ 305 w 489"/>
                    <a:gd name="T41" fmla="*/ 225 h 238"/>
                    <a:gd name="T42" fmla="*/ 266 w 489"/>
                    <a:gd name="T43" fmla="*/ 235 h 238"/>
                    <a:gd name="T44" fmla="*/ 223 w 489"/>
                    <a:gd name="T45" fmla="*/ 238 h 238"/>
                    <a:gd name="T46" fmla="*/ 185 w 489"/>
                    <a:gd name="T47" fmla="*/ 236 h 238"/>
                    <a:gd name="T48" fmla="*/ 150 w 489"/>
                    <a:gd name="T49" fmla="*/ 231 h 238"/>
                    <a:gd name="T50" fmla="*/ 116 w 489"/>
                    <a:gd name="T51" fmla="*/ 222 h 238"/>
                    <a:gd name="T52" fmla="*/ 87 w 489"/>
                    <a:gd name="T53" fmla="*/ 211 h 238"/>
                    <a:gd name="T54" fmla="*/ 62 w 489"/>
                    <a:gd name="T55" fmla="*/ 198 h 238"/>
                    <a:gd name="T56" fmla="*/ 39 w 489"/>
                    <a:gd name="T57" fmla="*/ 187 h 238"/>
                    <a:gd name="T58" fmla="*/ 22 w 489"/>
                    <a:gd name="T59" fmla="*/ 176 h 238"/>
                    <a:gd name="T60" fmla="*/ 10 w 489"/>
                    <a:gd name="T61" fmla="*/ 166 h 238"/>
                    <a:gd name="T62" fmla="*/ 3 w 489"/>
                    <a:gd name="T63" fmla="*/ 159 h 238"/>
                    <a:gd name="T64" fmla="*/ 0 w 489"/>
                    <a:gd name="T65" fmla="*/ 158 h 238"/>
                    <a:gd name="T66" fmla="*/ 1 w 489"/>
                    <a:gd name="T67" fmla="*/ 155 h 238"/>
                    <a:gd name="T68" fmla="*/ 5 w 489"/>
                    <a:gd name="T69" fmla="*/ 147 h 238"/>
                    <a:gd name="T70" fmla="*/ 13 w 489"/>
                    <a:gd name="T71" fmla="*/ 134 h 238"/>
                    <a:gd name="T72" fmla="*/ 24 w 489"/>
                    <a:gd name="T73" fmla="*/ 119 h 238"/>
                    <a:gd name="T74" fmla="*/ 38 w 489"/>
                    <a:gd name="T75" fmla="*/ 100 h 238"/>
                    <a:gd name="T76" fmla="*/ 56 w 489"/>
                    <a:gd name="T77" fmla="*/ 81 h 238"/>
                    <a:gd name="T78" fmla="*/ 79 w 489"/>
                    <a:gd name="T79" fmla="*/ 61 h 238"/>
                    <a:gd name="T80" fmla="*/ 106 w 489"/>
                    <a:gd name="T81" fmla="*/ 43 h 238"/>
                    <a:gd name="T82" fmla="*/ 138 w 489"/>
                    <a:gd name="T83" fmla="*/ 26 h 238"/>
                    <a:gd name="T84" fmla="*/ 174 w 489"/>
                    <a:gd name="T85" fmla="*/ 14 h 238"/>
                    <a:gd name="T86" fmla="*/ 216 w 489"/>
                    <a:gd name="T87" fmla="*/ 4 h 238"/>
                    <a:gd name="T88" fmla="*/ 259 w 489"/>
                    <a:gd name="T8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9" h="238">
                      <a:moveTo>
                        <a:pt x="259" y="0"/>
                      </a:moveTo>
                      <a:lnTo>
                        <a:pt x="298" y="0"/>
                      </a:lnTo>
                      <a:lnTo>
                        <a:pt x="335" y="4"/>
                      </a:lnTo>
                      <a:lnTo>
                        <a:pt x="369" y="11"/>
                      </a:lnTo>
                      <a:lnTo>
                        <a:pt x="398" y="19"/>
                      </a:lnTo>
                      <a:lnTo>
                        <a:pt x="425" y="29"/>
                      </a:lnTo>
                      <a:lnTo>
                        <a:pt x="448" y="39"/>
                      </a:lnTo>
                      <a:lnTo>
                        <a:pt x="465" y="47"/>
                      </a:lnTo>
                      <a:lnTo>
                        <a:pt x="479" y="56"/>
                      </a:lnTo>
                      <a:lnTo>
                        <a:pt x="486" y="60"/>
                      </a:lnTo>
                      <a:lnTo>
                        <a:pt x="489" y="63"/>
                      </a:lnTo>
                      <a:lnTo>
                        <a:pt x="488" y="65"/>
                      </a:lnTo>
                      <a:lnTo>
                        <a:pt x="482" y="75"/>
                      </a:lnTo>
                      <a:lnTo>
                        <a:pt x="473" y="89"/>
                      </a:lnTo>
                      <a:lnTo>
                        <a:pt x="462" y="107"/>
                      </a:lnTo>
                      <a:lnTo>
                        <a:pt x="445" y="128"/>
                      </a:lnTo>
                      <a:lnTo>
                        <a:pt x="425" y="149"/>
                      </a:lnTo>
                      <a:lnTo>
                        <a:pt x="401" y="172"/>
                      </a:lnTo>
                      <a:lnTo>
                        <a:pt x="374" y="191"/>
                      </a:lnTo>
                      <a:lnTo>
                        <a:pt x="342" y="210"/>
                      </a:lnTo>
                      <a:lnTo>
                        <a:pt x="305" y="225"/>
                      </a:lnTo>
                      <a:lnTo>
                        <a:pt x="266" y="235"/>
                      </a:lnTo>
                      <a:lnTo>
                        <a:pt x="223" y="238"/>
                      </a:lnTo>
                      <a:lnTo>
                        <a:pt x="185" y="236"/>
                      </a:lnTo>
                      <a:lnTo>
                        <a:pt x="150" y="231"/>
                      </a:lnTo>
                      <a:lnTo>
                        <a:pt x="116" y="222"/>
                      </a:lnTo>
                      <a:lnTo>
                        <a:pt x="87" y="211"/>
                      </a:lnTo>
                      <a:lnTo>
                        <a:pt x="62" y="198"/>
                      </a:lnTo>
                      <a:lnTo>
                        <a:pt x="39" y="187"/>
                      </a:lnTo>
                      <a:lnTo>
                        <a:pt x="22" y="176"/>
                      </a:lnTo>
                      <a:lnTo>
                        <a:pt x="10" y="166"/>
                      </a:lnTo>
                      <a:lnTo>
                        <a:pt x="3" y="159"/>
                      </a:lnTo>
                      <a:lnTo>
                        <a:pt x="0" y="158"/>
                      </a:lnTo>
                      <a:lnTo>
                        <a:pt x="1" y="155"/>
                      </a:lnTo>
                      <a:lnTo>
                        <a:pt x="5" y="147"/>
                      </a:lnTo>
                      <a:lnTo>
                        <a:pt x="13" y="134"/>
                      </a:lnTo>
                      <a:lnTo>
                        <a:pt x="24" y="119"/>
                      </a:lnTo>
                      <a:lnTo>
                        <a:pt x="38" y="100"/>
                      </a:lnTo>
                      <a:lnTo>
                        <a:pt x="56" y="81"/>
                      </a:lnTo>
                      <a:lnTo>
                        <a:pt x="79" y="61"/>
                      </a:lnTo>
                      <a:lnTo>
                        <a:pt x="106" y="43"/>
                      </a:lnTo>
                      <a:lnTo>
                        <a:pt x="138" y="26"/>
                      </a:lnTo>
                      <a:lnTo>
                        <a:pt x="174" y="14"/>
                      </a:lnTo>
                      <a:lnTo>
                        <a:pt x="216" y="4"/>
                      </a:lnTo>
                      <a:lnTo>
                        <a:pt x="259" y="0"/>
                      </a:lnTo>
                      <a:close/>
                    </a:path>
                  </a:pathLst>
                </a:custGeom>
                <a:grpFill/>
                <a:ln w="0">
                  <a:noFill/>
                  <a:prstDash val="solid"/>
                  <a:round/>
                </a:ln>
              </p:spPr>
              <p:txBody>
                <a:bodyPr anchor="ctr"/>
                <a:lstStyle/>
                <a:p>
                  <a:pPr algn="ctr"/>
                  <a:endParaRPr sz="2400">
                    <a:cs typeface="+mn-ea"/>
                    <a:sym typeface="+mn-lt"/>
                  </a:endParaRPr>
                </a:p>
              </p:txBody>
            </p:sp>
            <p:sp>
              <p:nvSpPr>
                <p:cNvPr id="41" name="任意多边形: 形状 40"/>
                <p:cNvSpPr/>
                <p:nvPr/>
              </p:nvSpPr>
              <p:spPr bwMode="auto">
                <a:xfrm>
                  <a:off x="10465801" y="5769904"/>
                  <a:ext cx="564889" cy="268832"/>
                </a:xfrm>
                <a:custGeom>
                  <a:avLst/>
                  <a:gdLst>
                    <a:gd name="T0" fmla="*/ 233 w 498"/>
                    <a:gd name="T1" fmla="*/ 0 h 235"/>
                    <a:gd name="T2" fmla="*/ 276 w 498"/>
                    <a:gd name="T3" fmla="*/ 2 h 235"/>
                    <a:gd name="T4" fmla="*/ 315 w 498"/>
                    <a:gd name="T5" fmla="*/ 6 h 235"/>
                    <a:gd name="T6" fmla="*/ 352 w 498"/>
                    <a:gd name="T7" fmla="*/ 14 h 235"/>
                    <a:gd name="T8" fmla="*/ 385 w 498"/>
                    <a:gd name="T9" fmla="*/ 24 h 235"/>
                    <a:gd name="T10" fmla="*/ 413 w 498"/>
                    <a:gd name="T11" fmla="*/ 37 h 235"/>
                    <a:gd name="T12" fmla="*/ 438 w 498"/>
                    <a:gd name="T13" fmla="*/ 49 h 235"/>
                    <a:gd name="T14" fmla="*/ 459 w 498"/>
                    <a:gd name="T15" fmla="*/ 62 h 235"/>
                    <a:gd name="T16" fmla="*/ 476 w 498"/>
                    <a:gd name="T17" fmla="*/ 73 h 235"/>
                    <a:gd name="T18" fmla="*/ 488 w 498"/>
                    <a:gd name="T19" fmla="*/ 81 h 235"/>
                    <a:gd name="T20" fmla="*/ 496 w 498"/>
                    <a:gd name="T21" fmla="*/ 88 h 235"/>
                    <a:gd name="T22" fmla="*/ 498 w 498"/>
                    <a:gd name="T23" fmla="*/ 90 h 235"/>
                    <a:gd name="T24" fmla="*/ 496 w 498"/>
                    <a:gd name="T25" fmla="*/ 94 h 235"/>
                    <a:gd name="T26" fmla="*/ 489 w 498"/>
                    <a:gd name="T27" fmla="*/ 102 h 235"/>
                    <a:gd name="T28" fmla="*/ 479 w 498"/>
                    <a:gd name="T29" fmla="*/ 116 h 235"/>
                    <a:gd name="T30" fmla="*/ 465 w 498"/>
                    <a:gd name="T31" fmla="*/ 132 h 235"/>
                    <a:gd name="T32" fmla="*/ 447 w 498"/>
                    <a:gd name="T33" fmla="*/ 151 h 235"/>
                    <a:gd name="T34" fmla="*/ 424 w 498"/>
                    <a:gd name="T35" fmla="*/ 170 h 235"/>
                    <a:gd name="T36" fmla="*/ 399 w 498"/>
                    <a:gd name="T37" fmla="*/ 189 h 235"/>
                    <a:gd name="T38" fmla="*/ 368 w 498"/>
                    <a:gd name="T39" fmla="*/ 206 h 235"/>
                    <a:gd name="T40" fmla="*/ 334 w 498"/>
                    <a:gd name="T41" fmla="*/ 220 h 235"/>
                    <a:gd name="T42" fmla="*/ 297 w 498"/>
                    <a:gd name="T43" fmla="*/ 230 h 235"/>
                    <a:gd name="T44" fmla="*/ 254 w 498"/>
                    <a:gd name="T45" fmla="*/ 235 h 235"/>
                    <a:gd name="T46" fmla="*/ 213 w 498"/>
                    <a:gd name="T47" fmla="*/ 234 h 235"/>
                    <a:gd name="T48" fmla="*/ 175 w 498"/>
                    <a:gd name="T49" fmla="*/ 228 h 235"/>
                    <a:gd name="T50" fmla="*/ 140 w 498"/>
                    <a:gd name="T51" fmla="*/ 219 h 235"/>
                    <a:gd name="T52" fmla="*/ 109 w 498"/>
                    <a:gd name="T53" fmla="*/ 206 h 235"/>
                    <a:gd name="T54" fmla="*/ 81 w 498"/>
                    <a:gd name="T55" fmla="*/ 191 h 235"/>
                    <a:gd name="T56" fmla="*/ 57 w 498"/>
                    <a:gd name="T57" fmla="*/ 177 h 235"/>
                    <a:gd name="T58" fmla="*/ 37 w 498"/>
                    <a:gd name="T59" fmla="*/ 161 h 235"/>
                    <a:gd name="T60" fmla="*/ 21 w 498"/>
                    <a:gd name="T61" fmla="*/ 149 h 235"/>
                    <a:gd name="T62" fmla="*/ 10 w 498"/>
                    <a:gd name="T63" fmla="*/ 137 h 235"/>
                    <a:gd name="T64" fmla="*/ 3 w 498"/>
                    <a:gd name="T65" fmla="*/ 130 h 235"/>
                    <a:gd name="T66" fmla="*/ 0 w 498"/>
                    <a:gd name="T67" fmla="*/ 128 h 235"/>
                    <a:gd name="T68" fmla="*/ 3 w 498"/>
                    <a:gd name="T69" fmla="*/ 125 h 235"/>
                    <a:gd name="T70" fmla="*/ 7 w 498"/>
                    <a:gd name="T71" fmla="*/ 116 h 235"/>
                    <a:gd name="T72" fmla="*/ 17 w 498"/>
                    <a:gd name="T73" fmla="*/ 105 h 235"/>
                    <a:gd name="T74" fmla="*/ 30 w 498"/>
                    <a:gd name="T75" fmla="*/ 91 h 235"/>
                    <a:gd name="T76" fmla="*/ 47 w 498"/>
                    <a:gd name="T77" fmla="*/ 74 h 235"/>
                    <a:gd name="T78" fmla="*/ 66 w 498"/>
                    <a:gd name="T79" fmla="*/ 58 h 235"/>
                    <a:gd name="T80" fmla="*/ 92 w 498"/>
                    <a:gd name="T81" fmla="*/ 42 h 235"/>
                    <a:gd name="T82" fmla="*/ 120 w 498"/>
                    <a:gd name="T83" fmla="*/ 27 h 235"/>
                    <a:gd name="T84" fmla="*/ 154 w 498"/>
                    <a:gd name="T85" fmla="*/ 14 h 235"/>
                    <a:gd name="T86" fmla="*/ 191 w 498"/>
                    <a:gd name="T87" fmla="*/ 5 h 235"/>
                    <a:gd name="T88" fmla="*/ 233 w 498"/>
                    <a:gd name="T8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8" h="235">
                      <a:moveTo>
                        <a:pt x="233" y="0"/>
                      </a:moveTo>
                      <a:lnTo>
                        <a:pt x="276" y="2"/>
                      </a:lnTo>
                      <a:lnTo>
                        <a:pt x="315" y="6"/>
                      </a:lnTo>
                      <a:lnTo>
                        <a:pt x="352" y="14"/>
                      </a:lnTo>
                      <a:lnTo>
                        <a:pt x="385" y="24"/>
                      </a:lnTo>
                      <a:lnTo>
                        <a:pt x="413" y="37"/>
                      </a:lnTo>
                      <a:lnTo>
                        <a:pt x="438" y="49"/>
                      </a:lnTo>
                      <a:lnTo>
                        <a:pt x="459" y="62"/>
                      </a:lnTo>
                      <a:lnTo>
                        <a:pt x="476" y="73"/>
                      </a:lnTo>
                      <a:lnTo>
                        <a:pt x="488" y="81"/>
                      </a:lnTo>
                      <a:lnTo>
                        <a:pt x="496" y="88"/>
                      </a:lnTo>
                      <a:lnTo>
                        <a:pt x="498" y="90"/>
                      </a:lnTo>
                      <a:lnTo>
                        <a:pt x="496" y="94"/>
                      </a:lnTo>
                      <a:lnTo>
                        <a:pt x="489" y="102"/>
                      </a:lnTo>
                      <a:lnTo>
                        <a:pt x="479" y="116"/>
                      </a:lnTo>
                      <a:lnTo>
                        <a:pt x="465" y="132"/>
                      </a:lnTo>
                      <a:lnTo>
                        <a:pt x="447" y="151"/>
                      </a:lnTo>
                      <a:lnTo>
                        <a:pt x="424" y="170"/>
                      </a:lnTo>
                      <a:lnTo>
                        <a:pt x="399" y="189"/>
                      </a:lnTo>
                      <a:lnTo>
                        <a:pt x="368" y="206"/>
                      </a:lnTo>
                      <a:lnTo>
                        <a:pt x="334" y="220"/>
                      </a:lnTo>
                      <a:lnTo>
                        <a:pt x="297" y="230"/>
                      </a:lnTo>
                      <a:lnTo>
                        <a:pt x="254" y="235"/>
                      </a:lnTo>
                      <a:lnTo>
                        <a:pt x="213" y="234"/>
                      </a:lnTo>
                      <a:lnTo>
                        <a:pt x="175" y="228"/>
                      </a:lnTo>
                      <a:lnTo>
                        <a:pt x="140" y="219"/>
                      </a:lnTo>
                      <a:lnTo>
                        <a:pt x="109" y="206"/>
                      </a:lnTo>
                      <a:lnTo>
                        <a:pt x="81" y="191"/>
                      </a:lnTo>
                      <a:lnTo>
                        <a:pt x="57" y="177"/>
                      </a:lnTo>
                      <a:lnTo>
                        <a:pt x="37" y="161"/>
                      </a:lnTo>
                      <a:lnTo>
                        <a:pt x="21" y="149"/>
                      </a:lnTo>
                      <a:lnTo>
                        <a:pt x="10" y="137"/>
                      </a:lnTo>
                      <a:lnTo>
                        <a:pt x="3" y="130"/>
                      </a:lnTo>
                      <a:lnTo>
                        <a:pt x="0" y="128"/>
                      </a:lnTo>
                      <a:lnTo>
                        <a:pt x="3" y="125"/>
                      </a:lnTo>
                      <a:lnTo>
                        <a:pt x="7" y="116"/>
                      </a:lnTo>
                      <a:lnTo>
                        <a:pt x="17" y="105"/>
                      </a:lnTo>
                      <a:lnTo>
                        <a:pt x="30" y="91"/>
                      </a:lnTo>
                      <a:lnTo>
                        <a:pt x="47" y="74"/>
                      </a:lnTo>
                      <a:lnTo>
                        <a:pt x="66" y="58"/>
                      </a:lnTo>
                      <a:lnTo>
                        <a:pt x="92" y="42"/>
                      </a:lnTo>
                      <a:lnTo>
                        <a:pt x="120" y="27"/>
                      </a:lnTo>
                      <a:lnTo>
                        <a:pt x="154" y="14"/>
                      </a:lnTo>
                      <a:lnTo>
                        <a:pt x="191" y="5"/>
                      </a:lnTo>
                      <a:lnTo>
                        <a:pt x="233" y="0"/>
                      </a:lnTo>
                      <a:close/>
                    </a:path>
                  </a:pathLst>
                </a:custGeom>
                <a:grpFill/>
                <a:ln w="0">
                  <a:noFill/>
                  <a:prstDash val="solid"/>
                  <a:round/>
                </a:ln>
              </p:spPr>
              <p:txBody>
                <a:bodyPr anchor="ctr"/>
                <a:lstStyle/>
                <a:p>
                  <a:pPr algn="ctr"/>
                  <a:endParaRPr sz="2400">
                    <a:cs typeface="+mn-ea"/>
                    <a:sym typeface="+mn-lt"/>
                  </a:endParaRPr>
                </a:p>
              </p:txBody>
            </p:sp>
          </p:grpSp>
          <p:sp>
            <p:nvSpPr>
              <p:cNvPr id="31" name="任意多边形: 形状 30"/>
              <p:cNvSpPr/>
              <p:nvPr/>
            </p:nvSpPr>
            <p:spPr bwMode="auto">
              <a:xfrm>
                <a:off x="10132312" y="4384906"/>
                <a:ext cx="1187628" cy="1616399"/>
              </a:xfrm>
              <a:custGeom>
                <a:avLst/>
                <a:gdLst>
                  <a:gd name="T0" fmla="*/ 1036 w 1047"/>
                  <a:gd name="T1" fmla="*/ 0 h 1423"/>
                  <a:gd name="T2" fmla="*/ 1037 w 1047"/>
                  <a:gd name="T3" fmla="*/ 3 h 1423"/>
                  <a:gd name="T4" fmla="*/ 1039 w 1047"/>
                  <a:gd name="T5" fmla="*/ 12 h 1423"/>
                  <a:gd name="T6" fmla="*/ 1041 w 1047"/>
                  <a:gd name="T7" fmla="*/ 26 h 1423"/>
                  <a:gd name="T8" fmla="*/ 1043 w 1047"/>
                  <a:gd name="T9" fmla="*/ 46 h 1423"/>
                  <a:gd name="T10" fmla="*/ 1044 w 1047"/>
                  <a:gd name="T11" fmla="*/ 70 h 1423"/>
                  <a:gd name="T12" fmla="*/ 1046 w 1047"/>
                  <a:gd name="T13" fmla="*/ 99 h 1423"/>
                  <a:gd name="T14" fmla="*/ 1047 w 1047"/>
                  <a:gd name="T15" fmla="*/ 131 h 1423"/>
                  <a:gd name="T16" fmla="*/ 1046 w 1047"/>
                  <a:gd name="T17" fmla="*/ 169 h 1423"/>
                  <a:gd name="T18" fmla="*/ 1043 w 1047"/>
                  <a:gd name="T19" fmla="*/ 210 h 1423"/>
                  <a:gd name="T20" fmla="*/ 1037 w 1047"/>
                  <a:gd name="T21" fmla="*/ 253 h 1423"/>
                  <a:gd name="T22" fmla="*/ 1030 w 1047"/>
                  <a:gd name="T23" fmla="*/ 301 h 1423"/>
                  <a:gd name="T24" fmla="*/ 1019 w 1047"/>
                  <a:gd name="T25" fmla="*/ 351 h 1423"/>
                  <a:gd name="T26" fmla="*/ 1006 w 1047"/>
                  <a:gd name="T27" fmla="*/ 404 h 1423"/>
                  <a:gd name="T28" fmla="*/ 988 w 1047"/>
                  <a:gd name="T29" fmla="*/ 460 h 1423"/>
                  <a:gd name="T30" fmla="*/ 967 w 1047"/>
                  <a:gd name="T31" fmla="*/ 519 h 1423"/>
                  <a:gd name="T32" fmla="*/ 941 w 1047"/>
                  <a:gd name="T33" fmla="*/ 578 h 1423"/>
                  <a:gd name="T34" fmla="*/ 910 w 1047"/>
                  <a:gd name="T35" fmla="*/ 639 h 1423"/>
                  <a:gd name="T36" fmla="*/ 875 w 1047"/>
                  <a:gd name="T37" fmla="*/ 704 h 1423"/>
                  <a:gd name="T38" fmla="*/ 834 w 1047"/>
                  <a:gd name="T39" fmla="*/ 767 h 1423"/>
                  <a:gd name="T40" fmla="*/ 787 w 1047"/>
                  <a:gd name="T41" fmla="*/ 832 h 1423"/>
                  <a:gd name="T42" fmla="*/ 733 w 1047"/>
                  <a:gd name="T43" fmla="*/ 898 h 1423"/>
                  <a:gd name="T44" fmla="*/ 674 w 1047"/>
                  <a:gd name="T45" fmla="*/ 965 h 1423"/>
                  <a:gd name="T46" fmla="*/ 606 w 1047"/>
                  <a:gd name="T47" fmla="*/ 1032 h 1423"/>
                  <a:gd name="T48" fmla="*/ 531 w 1047"/>
                  <a:gd name="T49" fmla="*/ 1098 h 1423"/>
                  <a:gd name="T50" fmla="*/ 449 w 1047"/>
                  <a:gd name="T51" fmla="*/ 1165 h 1423"/>
                  <a:gd name="T52" fmla="*/ 359 w 1047"/>
                  <a:gd name="T53" fmla="*/ 1231 h 1423"/>
                  <a:gd name="T54" fmla="*/ 260 w 1047"/>
                  <a:gd name="T55" fmla="*/ 1297 h 1423"/>
                  <a:gd name="T56" fmla="*/ 152 w 1047"/>
                  <a:gd name="T57" fmla="*/ 1360 h 1423"/>
                  <a:gd name="T58" fmla="*/ 35 w 1047"/>
                  <a:gd name="T59" fmla="*/ 1423 h 1423"/>
                  <a:gd name="T60" fmla="*/ 0 w 1047"/>
                  <a:gd name="T61" fmla="*/ 1356 h 1423"/>
                  <a:gd name="T62" fmla="*/ 116 w 1047"/>
                  <a:gd name="T63" fmla="*/ 1294 h 1423"/>
                  <a:gd name="T64" fmla="*/ 222 w 1047"/>
                  <a:gd name="T65" fmla="*/ 1231 h 1423"/>
                  <a:gd name="T66" fmla="*/ 318 w 1047"/>
                  <a:gd name="T67" fmla="*/ 1167 h 1423"/>
                  <a:gd name="T68" fmla="*/ 407 w 1047"/>
                  <a:gd name="T69" fmla="*/ 1102 h 1423"/>
                  <a:gd name="T70" fmla="*/ 487 w 1047"/>
                  <a:gd name="T71" fmla="*/ 1038 h 1423"/>
                  <a:gd name="T72" fmla="*/ 559 w 1047"/>
                  <a:gd name="T73" fmla="*/ 974 h 1423"/>
                  <a:gd name="T74" fmla="*/ 624 w 1047"/>
                  <a:gd name="T75" fmla="*/ 909 h 1423"/>
                  <a:gd name="T76" fmla="*/ 682 w 1047"/>
                  <a:gd name="T77" fmla="*/ 845 h 1423"/>
                  <a:gd name="T78" fmla="*/ 733 w 1047"/>
                  <a:gd name="T79" fmla="*/ 782 h 1423"/>
                  <a:gd name="T80" fmla="*/ 778 w 1047"/>
                  <a:gd name="T81" fmla="*/ 719 h 1423"/>
                  <a:gd name="T82" fmla="*/ 817 w 1047"/>
                  <a:gd name="T83" fmla="*/ 657 h 1423"/>
                  <a:gd name="T84" fmla="*/ 851 w 1047"/>
                  <a:gd name="T85" fmla="*/ 597 h 1423"/>
                  <a:gd name="T86" fmla="*/ 879 w 1047"/>
                  <a:gd name="T87" fmla="*/ 540 h 1423"/>
                  <a:gd name="T88" fmla="*/ 903 w 1047"/>
                  <a:gd name="T89" fmla="*/ 483 h 1423"/>
                  <a:gd name="T90" fmla="*/ 923 w 1047"/>
                  <a:gd name="T91" fmla="*/ 428 h 1423"/>
                  <a:gd name="T92" fmla="*/ 938 w 1047"/>
                  <a:gd name="T93" fmla="*/ 376 h 1423"/>
                  <a:gd name="T94" fmla="*/ 951 w 1047"/>
                  <a:gd name="T95" fmla="*/ 326 h 1423"/>
                  <a:gd name="T96" fmla="*/ 959 w 1047"/>
                  <a:gd name="T97" fmla="*/ 280 h 1423"/>
                  <a:gd name="T98" fmla="*/ 965 w 1047"/>
                  <a:gd name="T99" fmla="*/ 236 h 1423"/>
                  <a:gd name="T100" fmla="*/ 969 w 1047"/>
                  <a:gd name="T101" fmla="*/ 196 h 1423"/>
                  <a:gd name="T102" fmla="*/ 971 w 1047"/>
                  <a:gd name="T103" fmla="*/ 158 h 1423"/>
                  <a:gd name="T104" fmla="*/ 971 w 1047"/>
                  <a:gd name="T105" fmla="*/ 124 h 1423"/>
                  <a:gd name="T106" fmla="*/ 971 w 1047"/>
                  <a:gd name="T107" fmla="*/ 95 h 1423"/>
                  <a:gd name="T108" fmla="*/ 968 w 1047"/>
                  <a:gd name="T109" fmla="*/ 70 h 1423"/>
                  <a:gd name="T110" fmla="*/ 967 w 1047"/>
                  <a:gd name="T111" fmla="*/ 49 h 1423"/>
                  <a:gd name="T112" fmla="*/ 964 w 1047"/>
                  <a:gd name="T113" fmla="*/ 33 h 1423"/>
                  <a:gd name="T114" fmla="*/ 962 w 1047"/>
                  <a:gd name="T115" fmla="*/ 22 h 1423"/>
                  <a:gd name="T116" fmla="*/ 961 w 1047"/>
                  <a:gd name="T117" fmla="*/ 17 h 1423"/>
                  <a:gd name="T118" fmla="*/ 1036 w 1047"/>
                  <a:gd name="T119" fmla="*/ 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1423">
                    <a:moveTo>
                      <a:pt x="1036" y="0"/>
                    </a:moveTo>
                    <a:lnTo>
                      <a:pt x="1037" y="3"/>
                    </a:lnTo>
                    <a:lnTo>
                      <a:pt x="1039" y="12"/>
                    </a:lnTo>
                    <a:lnTo>
                      <a:pt x="1041" y="26"/>
                    </a:lnTo>
                    <a:lnTo>
                      <a:pt x="1043" y="46"/>
                    </a:lnTo>
                    <a:lnTo>
                      <a:pt x="1044" y="70"/>
                    </a:lnTo>
                    <a:lnTo>
                      <a:pt x="1046" y="99"/>
                    </a:lnTo>
                    <a:lnTo>
                      <a:pt x="1047" y="131"/>
                    </a:lnTo>
                    <a:lnTo>
                      <a:pt x="1046" y="169"/>
                    </a:lnTo>
                    <a:lnTo>
                      <a:pt x="1043" y="210"/>
                    </a:lnTo>
                    <a:lnTo>
                      <a:pt x="1037" y="253"/>
                    </a:lnTo>
                    <a:lnTo>
                      <a:pt x="1030" y="301"/>
                    </a:lnTo>
                    <a:lnTo>
                      <a:pt x="1019" y="351"/>
                    </a:lnTo>
                    <a:lnTo>
                      <a:pt x="1006" y="404"/>
                    </a:lnTo>
                    <a:lnTo>
                      <a:pt x="988" y="460"/>
                    </a:lnTo>
                    <a:lnTo>
                      <a:pt x="967" y="519"/>
                    </a:lnTo>
                    <a:lnTo>
                      <a:pt x="941" y="578"/>
                    </a:lnTo>
                    <a:lnTo>
                      <a:pt x="910" y="639"/>
                    </a:lnTo>
                    <a:lnTo>
                      <a:pt x="875" y="704"/>
                    </a:lnTo>
                    <a:lnTo>
                      <a:pt x="834" y="767"/>
                    </a:lnTo>
                    <a:lnTo>
                      <a:pt x="787" y="832"/>
                    </a:lnTo>
                    <a:lnTo>
                      <a:pt x="733" y="898"/>
                    </a:lnTo>
                    <a:lnTo>
                      <a:pt x="674" y="965"/>
                    </a:lnTo>
                    <a:lnTo>
                      <a:pt x="606" y="1032"/>
                    </a:lnTo>
                    <a:lnTo>
                      <a:pt x="531" y="1098"/>
                    </a:lnTo>
                    <a:lnTo>
                      <a:pt x="449" y="1165"/>
                    </a:lnTo>
                    <a:lnTo>
                      <a:pt x="359" y="1231"/>
                    </a:lnTo>
                    <a:lnTo>
                      <a:pt x="260" y="1297"/>
                    </a:lnTo>
                    <a:lnTo>
                      <a:pt x="152" y="1360"/>
                    </a:lnTo>
                    <a:lnTo>
                      <a:pt x="35" y="1423"/>
                    </a:lnTo>
                    <a:lnTo>
                      <a:pt x="0" y="1356"/>
                    </a:lnTo>
                    <a:lnTo>
                      <a:pt x="116" y="1294"/>
                    </a:lnTo>
                    <a:lnTo>
                      <a:pt x="222" y="1231"/>
                    </a:lnTo>
                    <a:lnTo>
                      <a:pt x="318" y="1167"/>
                    </a:lnTo>
                    <a:lnTo>
                      <a:pt x="407" y="1102"/>
                    </a:lnTo>
                    <a:lnTo>
                      <a:pt x="487" y="1038"/>
                    </a:lnTo>
                    <a:lnTo>
                      <a:pt x="559" y="974"/>
                    </a:lnTo>
                    <a:lnTo>
                      <a:pt x="624" y="909"/>
                    </a:lnTo>
                    <a:lnTo>
                      <a:pt x="682" y="845"/>
                    </a:lnTo>
                    <a:lnTo>
                      <a:pt x="733" y="782"/>
                    </a:lnTo>
                    <a:lnTo>
                      <a:pt x="778" y="719"/>
                    </a:lnTo>
                    <a:lnTo>
                      <a:pt x="817" y="657"/>
                    </a:lnTo>
                    <a:lnTo>
                      <a:pt x="851" y="597"/>
                    </a:lnTo>
                    <a:lnTo>
                      <a:pt x="879" y="540"/>
                    </a:lnTo>
                    <a:lnTo>
                      <a:pt x="903" y="483"/>
                    </a:lnTo>
                    <a:lnTo>
                      <a:pt x="923" y="428"/>
                    </a:lnTo>
                    <a:lnTo>
                      <a:pt x="938" y="376"/>
                    </a:lnTo>
                    <a:lnTo>
                      <a:pt x="951" y="326"/>
                    </a:lnTo>
                    <a:lnTo>
                      <a:pt x="959" y="280"/>
                    </a:lnTo>
                    <a:lnTo>
                      <a:pt x="965" y="236"/>
                    </a:lnTo>
                    <a:lnTo>
                      <a:pt x="969" y="196"/>
                    </a:lnTo>
                    <a:lnTo>
                      <a:pt x="971" y="158"/>
                    </a:lnTo>
                    <a:lnTo>
                      <a:pt x="971" y="124"/>
                    </a:lnTo>
                    <a:lnTo>
                      <a:pt x="971" y="95"/>
                    </a:lnTo>
                    <a:lnTo>
                      <a:pt x="968" y="70"/>
                    </a:lnTo>
                    <a:lnTo>
                      <a:pt x="967" y="49"/>
                    </a:lnTo>
                    <a:lnTo>
                      <a:pt x="964" y="33"/>
                    </a:lnTo>
                    <a:lnTo>
                      <a:pt x="962" y="22"/>
                    </a:lnTo>
                    <a:lnTo>
                      <a:pt x="961" y="17"/>
                    </a:lnTo>
                    <a:lnTo>
                      <a:pt x="1036" y="0"/>
                    </a:lnTo>
                    <a:close/>
                  </a:path>
                </a:pathLst>
              </a:custGeom>
              <a:grpFill/>
              <a:ln w="0">
                <a:noFill/>
                <a:prstDash val="solid"/>
                <a:round/>
              </a:ln>
            </p:spPr>
            <p:txBody>
              <a:bodyPr anchor="ctr"/>
              <a:lstStyle/>
              <a:p>
                <a:pPr algn="ctr"/>
                <a:endParaRPr sz="2400">
                  <a:cs typeface="+mn-ea"/>
                  <a:sym typeface="+mn-lt"/>
                </a:endParaRPr>
              </a:p>
            </p:txBody>
          </p:sp>
        </p:grpSp>
      </p:grpSp>
      <p:grpSp>
        <p:nvGrpSpPr>
          <p:cNvPr id="9" name="组合 8"/>
          <p:cNvGrpSpPr/>
          <p:nvPr/>
        </p:nvGrpSpPr>
        <p:grpSpPr>
          <a:xfrm>
            <a:off x="6288022" y="2122012"/>
            <a:ext cx="5432813" cy="3341757"/>
            <a:chOff x="6317003" y="2467513"/>
            <a:chExt cx="5432812" cy="3341757"/>
          </a:xfrm>
        </p:grpSpPr>
        <p:sp>
          <p:nvSpPr>
            <p:cNvPr id="20" name="矩形 19"/>
            <p:cNvSpPr/>
            <p:nvPr/>
          </p:nvSpPr>
          <p:spPr>
            <a:xfrm>
              <a:off x="7009737" y="5310671"/>
              <a:ext cx="3681352" cy="498599"/>
            </a:xfrm>
            <a:prstGeom prst="rect">
              <a:avLst/>
            </a:prstGeom>
          </p:spPr>
          <p:txBody>
            <a:bodyPr wrap="square">
              <a:normAutofit fontScale="85000" lnSpcReduction="10000"/>
            </a:bodyPr>
            <a:lstStyle/>
            <a:p>
              <a:pPr algn="just">
                <a:lnSpc>
                  <a:spcPct val="120000"/>
                </a:lnSpc>
              </a:pPr>
              <a:r>
                <a:rPr lang="zh-CN" altLang="en-US" sz="1465" dirty="0">
                  <a:cs typeface="+mn-ea"/>
                  <a:sym typeface="+mn-lt"/>
                </a:rPr>
                <a:t>上海民星获利</a:t>
              </a:r>
              <a:r>
                <a:rPr lang="en-US" altLang="zh-CN" sz="1465" dirty="0">
                  <a:cs typeface="+mn-ea"/>
                  <a:sym typeface="+mn-lt"/>
                </a:rPr>
                <a:t>84000-3000</a:t>
              </a:r>
              <a:r>
                <a:rPr lang="zh-CN" altLang="en-US" sz="1465" dirty="0">
                  <a:cs typeface="+mn-ea"/>
                  <a:sym typeface="+mn-lt"/>
                </a:rPr>
                <a:t>*</a:t>
              </a:r>
              <a:r>
                <a:rPr lang="en-US" altLang="zh-CN" sz="1465" dirty="0">
                  <a:cs typeface="+mn-ea"/>
                  <a:sym typeface="+mn-lt"/>
                </a:rPr>
                <a:t>40%=82800</a:t>
              </a:r>
              <a:r>
                <a:rPr lang="zh-CN" altLang="en-US" sz="1465" dirty="0">
                  <a:cs typeface="+mn-ea"/>
                  <a:sym typeface="+mn-lt"/>
                </a:rPr>
                <a:t>万元</a:t>
              </a:r>
            </a:p>
          </p:txBody>
        </p:sp>
        <p:sp>
          <p:nvSpPr>
            <p:cNvPr id="18" name="矩形 17"/>
            <p:cNvSpPr/>
            <p:nvPr/>
          </p:nvSpPr>
          <p:spPr>
            <a:xfrm>
              <a:off x="6317003" y="4286875"/>
              <a:ext cx="4041337" cy="647663"/>
            </a:xfrm>
            <a:prstGeom prst="rect">
              <a:avLst/>
            </a:prstGeom>
          </p:spPr>
          <p:txBody>
            <a:bodyPr wrap="square">
              <a:normAutofit fontScale="47500" lnSpcReduction="20000"/>
            </a:bodyPr>
            <a:lstStyle/>
            <a:p>
              <a:pPr>
                <a:lnSpc>
                  <a:spcPct val="120000"/>
                </a:lnSpc>
              </a:pPr>
              <a:r>
                <a:rPr lang="zh-CN" altLang="en-US" sz="2400" dirty="0"/>
                <a:t>浙富控股</a:t>
              </a:r>
              <a:r>
                <a:rPr lang="zh-CN" altLang="zh-CN" sz="2400" dirty="0"/>
                <a:t>获利</a:t>
              </a:r>
              <a:r>
                <a:rPr lang="en-US" altLang="zh-CN" sz="2400" dirty="0"/>
                <a:t>45800+45800=91600-84000=7600</a:t>
              </a:r>
              <a:r>
                <a:rPr lang="zh-CN" altLang="zh-CN" sz="2400" dirty="0"/>
                <a:t>万元</a:t>
              </a:r>
              <a:endParaRPr lang="en-US" altLang="zh-CN" sz="2400" dirty="0"/>
            </a:p>
            <a:p>
              <a:pPr>
                <a:lnSpc>
                  <a:spcPct val="120000"/>
                </a:lnSpc>
              </a:pPr>
              <a:r>
                <a:rPr lang="zh-CN" altLang="en-US" sz="2535" dirty="0">
                  <a:cs typeface="+mn-ea"/>
                  <a:sym typeface="+mn-lt"/>
                </a:rPr>
                <a:t>后退出</a:t>
              </a:r>
            </a:p>
          </p:txBody>
        </p:sp>
        <p:sp>
          <p:nvSpPr>
            <p:cNvPr id="14" name="矩形 13"/>
            <p:cNvSpPr/>
            <p:nvPr/>
          </p:nvSpPr>
          <p:spPr>
            <a:xfrm>
              <a:off x="6797056" y="2467513"/>
              <a:ext cx="4952759" cy="736349"/>
            </a:xfrm>
            <a:prstGeom prst="rect">
              <a:avLst/>
            </a:prstGeom>
          </p:spPr>
          <p:txBody>
            <a:bodyPr wrap="square">
              <a:normAutofit/>
            </a:bodyPr>
            <a:lstStyle/>
            <a:p>
              <a:r>
                <a:rPr lang="zh-CN" altLang="zh-CN" sz="1200" dirty="0"/>
                <a:t>上海民星合计获利</a:t>
              </a:r>
              <a:r>
                <a:rPr lang="en-US" altLang="zh-CN" sz="1200" dirty="0"/>
                <a:t>207979.20+22.9-45800-45800=116402.1</a:t>
              </a:r>
              <a:r>
                <a:rPr lang="zh-CN" altLang="zh-CN" sz="1200" dirty="0"/>
                <a:t>万元</a:t>
              </a:r>
            </a:p>
            <a:p>
              <a:r>
                <a:rPr lang="zh-CN" altLang="zh-CN" sz="1200" dirty="0"/>
                <a:t>上海昼星</a:t>
              </a:r>
              <a:r>
                <a:rPr lang="en-US" altLang="zh-CN" sz="1200" dirty="0"/>
                <a:t>20.8-22.9=-2.1</a:t>
              </a:r>
              <a:r>
                <a:rPr lang="zh-CN" altLang="zh-CN" sz="1200" dirty="0"/>
                <a:t>万元</a:t>
              </a:r>
            </a:p>
          </p:txBody>
        </p:sp>
      </p:grpSp>
      <p:sp>
        <p:nvSpPr>
          <p:cNvPr id="52" name="Title 1"/>
          <p:cNvSpPr txBox="1"/>
          <p:nvPr/>
        </p:nvSpPr>
        <p:spPr>
          <a:xfrm>
            <a:off x="414858" y="918100"/>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chemeClr val="tx1">
                    <a:lumMod val="65000"/>
                    <a:lumOff val="35000"/>
                  </a:schemeClr>
                </a:solidFill>
                <a:latin typeface="+mn-lt"/>
                <a:ea typeface="+mn-ea"/>
                <a:cs typeface="+mn-ea"/>
                <a:sym typeface="+mn-lt"/>
              </a:rPr>
              <a:t>收购梦想强音</a:t>
            </a:r>
            <a:endParaRPr lang="en-GB" altLang="zh-CN" sz="2400" dirty="0">
              <a:solidFill>
                <a:schemeClr val="tx1">
                  <a:lumMod val="65000"/>
                  <a:lumOff val="35000"/>
                </a:schemeClr>
              </a:solidFill>
              <a:latin typeface="+mn-lt"/>
              <a:ea typeface="+mn-ea"/>
              <a:cs typeface="+mn-ea"/>
              <a:sym typeface="+mn-lt"/>
            </a:endParaRPr>
          </a:p>
        </p:txBody>
      </p:sp>
      <p:pic>
        <p:nvPicPr>
          <p:cNvPr id="53" name="图片 52"/>
          <p:cNvPicPr/>
          <p:nvPr/>
        </p:nvPicPr>
        <p:blipFill rotWithShape="1">
          <a:blip r:embed="rId2">
            <a:extLst>
              <a:ext uri="{28A0092B-C50C-407E-A947-70E740481C1C}">
                <a14:useLocalDpi xmlns:a14="http://schemas.microsoft.com/office/drawing/2010/main" val="0"/>
              </a:ext>
            </a:extLst>
          </a:blip>
          <a:srcRect l="31759" t="6625" r="52074" b="62572"/>
          <a:stretch>
            <a:fillRect/>
          </a:stretch>
        </p:blipFill>
        <p:spPr>
          <a:xfrm>
            <a:off x="384511" y="1900737"/>
            <a:ext cx="1056117" cy="2688300"/>
          </a:xfrm>
          <a:prstGeom prst="rect">
            <a:avLst/>
          </a:prstGeom>
        </p:spPr>
      </p:pic>
      <p:sp>
        <p:nvSpPr>
          <p:cNvPr id="54" name="矩形 53"/>
          <p:cNvSpPr/>
          <p:nvPr/>
        </p:nvSpPr>
        <p:spPr>
          <a:xfrm>
            <a:off x="3965095" y="6179240"/>
            <a:ext cx="4952760" cy="396691"/>
          </a:xfrm>
          <a:prstGeom prst="rect">
            <a:avLst/>
          </a:prstGeom>
        </p:spPr>
        <p:txBody>
          <a:bodyPr wrap="square">
            <a:normAutofit/>
          </a:bodyPr>
          <a:lstStyle/>
          <a:p>
            <a:r>
              <a:rPr lang="zh-CN" altLang="en-US" sz="1200" dirty="0"/>
              <a:t>实际控制人共获利</a:t>
            </a:r>
            <a:r>
              <a:rPr lang="en-US" altLang="zh-CN" sz="1200" dirty="0"/>
              <a:t>116402.1-2.1+82800=199200</a:t>
            </a:r>
            <a:r>
              <a:rPr lang="zh-CN" altLang="en-US" sz="1200" dirty="0"/>
              <a:t>万元</a:t>
            </a:r>
            <a:endParaRPr lang="zh-CN" altLang="zh-CN" sz="1200" dirty="0"/>
          </a:p>
        </p:txBody>
      </p:sp>
      <p:cxnSp>
        <p:nvCxnSpPr>
          <p:cNvPr id="55" name="直接连接符 54"/>
          <p:cNvCxnSpPr/>
          <p:nvPr/>
        </p:nvCxnSpPr>
        <p:spPr>
          <a:xfrm rot="16200000">
            <a:off x="5056861" y="2705612"/>
            <a:ext cx="0" cy="1198585"/>
          </a:xfrm>
          <a:prstGeom prst="line">
            <a:avLst/>
          </a:prstGeom>
          <a:ln w="19050">
            <a:solidFill>
              <a:schemeClr val="accent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053190" y="2987270"/>
            <a:ext cx="4041337" cy="647663"/>
          </a:xfrm>
          <a:prstGeom prst="rect">
            <a:avLst/>
          </a:prstGeom>
        </p:spPr>
        <p:txBody>
          <a:bodyPr wrap="square">
            <a:noAutofit/>
          </a:bodyPr>
          <a:lstStyle/>
          <a:p>
            <a:pPr>
              <a:lnSpc>
                <a:spcPct val="120000"/>
              </a:lnSpc>
            </a:pPr>
            <a:r>
              <a:rPr lang="zh-CN" altLang="en-US" sz="1200" dirty="0"/>
              <a:t>上海民星转移</a:t>
            </a:r>
            <a:r>
              <a:rPr lang="en-US" altLang="zh-CN" sz="1200" dirty="0"/>
              <a:t>0.01%</a:t>
            </a:r>
            <a:r>
              <a:rPr lang="zh-CN" altLang="en-US" sz="1200" dirty="0"/>
              <a:t>，</a:t>
            </a:r>
            <a:r>
              <a:rPr lang="en-US" altLang="zh-CN" sz="1200" dirty="0"/>
              <a:t>22.9-0.3=22.6</a:t>
            </a:r>
            <a:r>
              <a:rPr lang="zh-CN" altLang="en-US" sz="1200" dirty="0"/>
              <a:t>万元</a:t>
            </a:r>
          </a:p>
          <a:p>
            <a:pPr>
              <a:lnSpc>
                <a:spcPct val="120000"/>
              </a:lnSpc>
            </a:pPr>
            <a:r>
              <a:rPr lang="zh-CN" altLang="en-US" sz="1200" dirty="0"/>
              <a:t>上海昼星亏</a:t>
            </a:r>
            <a:r>
              <a:rPr lang="en-US" altLang="zh-CN" sz="1200" dirty="0"/>
              <a:t>22.6</a:t>
            </a:r>
            <a:r>
              <a:rPr lang="zh-CN" altLang="en-US" sz="1200" dirty="0"/>
              <a:t>万元</a:t>
            </a:r>
            <a:endParaRPr lang="en-US" altLang="zh-CN" sz="1200" dirty="0"/>
          </a:p>
          <a:p>
            <a:pPr>
              <a:lnSpc>
                <a:spcPct val="120000"/>
              </a:lnSpc>
            </a:pPr>
            <a:r>
              <a:rPr lang="zh-CN" altLang="en-US" sz="1200" dirty="0"/>
              <a:t>内部结转</a:t>
            </a:r>
          </a:p>
        </p:txBody>
      </p:sp>
      <p:sp>
        <p:nvSpPr>
          <p:cNvPr id="57" name="Title 1"/>
          <p:cNvSpPr txBox="1"/>
          <p:nvPr/>
        </p:nvSpPr>
        <p:spPr>
          <a:xfrm>
            <a:off x="394595" y="136244"/>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实控人套现</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71766" y="311139"/>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大额商誉的减值风险</a:t>
            </a:r>
          </a:p>
        </p:txBody>
      </p:sp>
      <p:sp>
        <p:nvSpPr>
          <p:cNvPr id="3" name="矩形 2"/>
          <p:cNvSpPr/>
          <p:nvPr/>
        </p:nvSpPr>
        <p:spPr>
          <a:xfrm>
            <a:off x="527382" y="1604798"/>
            <a:ext cx="11214431" cy="794849"/>
          </a:xfrm>
          <a:prstGeom prst="rect">
            <a:avLst/>
          </a:prstGeom>
        </p:spPr>
        <p:txBody>
          <a:bodyPr wrap="square">
            <a:noAutofit/>
          </a:bodyPr>
          <a:lstStyle/>
          <a:p>
            <a:r>
              <a:rPr lang="en-US" altLang="zh-CN" sz="1600" dirty="0">
                <a:solidFill>
                  <a:schemeClr val="tx1">
                    <a:lumMod val="75000"/>
                    <a:lumOff val="25000"/>
                  </a:schemeClr>
                </a:solidFill>
              </a:rPr>
              <a:t>2016 </a:t>
            </a:r>
            <a:r>
              <a:rPr lang="zh-CN" altLang="zh-CN" sz="1600" dirty="0">
                <a:solidFill>
                  <a:schemeClr val="tx1">
                    <a:lumMod val="75000"/>
                    <a:lumOff val="25000"/>
                  </a:schemeClr>
                </a:solidFill>
              </a:rPr>
              <a:t>年公司收购梦响强音，属于</a:t>
            </a:r>
            <a:r>
              <a:rPr lang="zh-CN" altLang="zh-CN" sz="1600" b="1" dirty="0">
                <a:solidFill>
                  <a:schemeClr val="tx1">
                    <a:lumMod val="75000"/>
                    <a:lumOff val="25000"/>
                  </a:schemeClr>
                </a:solidFill>
              </a:rPr>
              <a:t>非同一控制下合并</a:t>
            </a:r>
            <a:r>
              <a:rPr lang="zh-CN" altLang="zh-CN" sz="1600" dirty="0">
                <a:solidFill>
                  <a:schemeClr val="tx1">
                    <a:lumMod val="75000"/>
                    <a:lumOff val="25000"/>
                  </a:schemeClr>
                </a:solidFill>
              </a:rPr>
              <a:t>，形成</a:t>
            </a:r>
            <a:r>
              <a:rPr lang="en-US" altLang="zh-CN" sz="1600" dirty="0">
                <a:solidFill>
                  <a:schemeClr val="tx1">
                    <a:lumMod val="75000"/>
                    <a:lumOff val="25000"/>
                  </a:schemeClr>
                </a:solidFill>
              </a:rPr>
              <a:t> 198,313.39 </a:t>
            </a:r>
            <a:r>
              <a:rPr lang="zh-CN" altLang="zh-CN" sz="1600" dirty="0">
                <a:solidFill>
                  <a:schemeClr val="tx1">
                    <a:lumMod val="75000"/>
                    <a:lumOff val="25000"/>
                  </a:schemeClr>
                </a:solidFill>
              </a:rPr>
              <a:t>万元商誉。公司历年对其进行减值测试，不存在商誉减值情况。</a:t>
            </a:r>
          </a:p>
        </p:txBody>
      </p:sp>
      <p:pic>
        <p:nvPicPr>
          <p:cNvPr id="5" name="图片 4"/>
          <p:cNvPicPr>
            <a:picLocks noChangeAspect="1"/>
          </p:cNvPicPr>
          <p:nvPr/>
        </p:nvPicPr>
        <p:blipFill>
          <a:blip r:embed="rId2"/>
          <a:stretch>
            <a:fillRect/>
          </a:stretch>
        </p:blipFill>
        <p:spPr>
          <a:xfrm>
            <a:off x="4994356" y="2934449"/>
            <a:ext cx="1248139" cy="72035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266" y="3306561"/>
            <a:ext cx="1685129" cy="76041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1695" y="3203464"/>
            <a:ext cx="1335452" cy="896721"/>
          </a:xfrm>
          <a:prstGeom prst="rect">
            <a:avLst/>
          </a:prstGeom>
        </p:spPr>
      </p:pic>
      <p:sp>
        <p:nvSpPr>
          <p:cNvPr id="8" name="文本框 7"/>
          <p:cNvSpPr txBox="1"/>
          <p:nvPr/>
        </p:nvSpPr>
        <p:spPr>
          <a:xfrm>
            <a:off x="1516972" y="3071402"/>
            <a:ext cx="2784309" cy="338554"/>
          </a:xfrm>
          <a:prstGeom prst="rect">
            <a:avLst/>
          </a:prstGeom>
          <a:noFill/>
        </p:spPr>
        <p:txBody>
          <a:bodyPr wrap="square" rtlCol="0">
            <a:spAutoFit/>
          </a:bodyPr>
          <a:lstStyle/>
          <a:p>
            <a:r>
              <a:rPr lang="zh-CN" altLang="en-US" sz="1600" dirty="0">
                <a:solidFill>
                  <a:schemeClr val="tx1">
                    <a:lumMod val="75000"/>
                    <a:lumOff val="25000"/>
                  </a:schemeClr>
                </a:solidFill>
              </a:rPr>
              <a:t>华录百纳的巨额商誉减值：</a:t>
            </a:r>
            <a:endParaRPr lang="en-US" altLang="zh-CN" sz="1600" dirty="0">
              <a:solidFill>
                <a:schemeClr val="tx1">
                  <a:lumMod val="75000"/>
                  <a:lumOff val="25000"/>
                </a:schemeClr>
              </a:solidFill>
            </a:endParaRPr>
          </a:p>
        </p:txBody>
      </p:sp>
      <p:sp>
        <p:nvSpPr>
          <p:cNvPr id="9" name="云形标注 8"/>
          <p:cNvSpPr/>
          <p:nvPr/>
        </p:nvSpPr>
        <p:spPr>
          <a:xfrm rot="11317152">
            <a:off x="3248226" y="1961283"/>
            <a:ext cx="1680187" cy="829048"/>
          </a:xfrm>
          <a:prstGeom prst="cloudCallout">
            <a:avLst/>
          </a:prstGeom>
          <a:no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文本框 9"/>
          <p:cNvSpPr txBox="1"/>
          <p:nvPr/>
        </p:nvSpPr>
        <p:spPr>
          <a:xfrm>
            <a:off x="3588894" y="2220943"/>
            <a:ext cx="1392155" cy="338554"/>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实控人相同</a:t>
            </a:r>
          </a:p>
        </p:txBody>
      </p:sp>
      <p:pic>
        <p:nvPicPr>
          <p:cNvPr id="13" name="图片 12"/>
          <p:cNvPicPr>
            <a:picLocks noChangeAspect="1"/>
          </p:cNvPicPr>
          <p:nvPr/>
        </p:nvPicPr>
        <p:blipFill rotWithShape="1">
          <a:blip r:embed="rId5"/>
          <a:srcRect l="25184" t="23605" r="26944" b="15219"/>
          <a:stretch>
            <a:fillRect/>
          </a:stretch>
        </p:blipFill>
        <p:spPr>
          <a:xfrm>
            <a:off x="166679" y="2375809"/>
            <a:ext cx="1160751" cy="1160752"/>
          </a:xfrm>
          <a:prstGeom prst="rect">
            <a:avLst/>
          </a:prstGeom>
        </p:spPr>
      </p:pic>
      <p:sp>
        <p:nvSpPr>
          <p:cNvPr id="16" name="下箭头 15"/>
          <p:cNvSpPr/>
          <p:nvPr/>
        </p:nvSpPr>
        <p:spPr>
          <a:xfrm>
            <a:off x="2735627" y="4481407"/>
            <a:ext cx="576064" cy="261016"/>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7" name="文本框 16"/>
          <p:cNvSpPr txBox="1"/>
          <p:nvPr/>
        </p:nvSpPr>
        <p:spPr>
          <a:xfrm>
            <a:off x="368763" y="3884689"/>
            <a:ext cx="5699428" cy="584775"/>
          </a:xfrm>
          <a:prstGeom prst="rect">
            <a:avLst/>
          </a:prstGeom>
          <a:noFill/>
        </p:spPr>
        <p:txBody>
          <a:bodyPr wrap="square" rtlCol="0">
            <a:spAutoFit/>
          </a:bodyPr>
          <a:lstStyle/>
          <a:p>
            <a:r>
              <a:rPr lang="en-US" altLang="zh-CN" sz="1600" dirty="0">
                <a:solidFill>
                  <a:schemeClr val="tx1">
                    <a:lumMod val="75000"/>
                    <a:lumOff val="25000"/>
                  </a:schemeClr>
                </a:solidFill>
              </a:rPr>
              <a:t>2014</a:t>
            </a:r>
            <a:r>
              <a:rPr lang="zh-CN" altLang="en-US" sz="1600" dirty="0">
                <a:solidFill>
                  <a:schemeClr val="tx1">
                    <a:lumMod val="75000"/>
                    <a:lumOff val="25000"/>
                  </a:schemeClr>
                </a:solidFill>
              </a:rPr>
              <a:t>年</a:t>
            </a:r>
            <a:r>
              <a:rPr lang="en-US" altLang="zh-CN" sz="1600" dirty="0">
                <a:solidFill>
                  <a:schemeClr val="tx1">
                    <a:lumMod val="75000"/>
                    <a:lumOff val="25000"/>
                  </a:schemeClr>
                </a:solidFill>
              </a:rPr>
              <a:t>4</a:t>
            </a:r>
            <a:r>
              <a:rPr lang="zh-CN" altLang="en-US" sz="1600" dirty="0">
                <a:solidFill>
                  <a:schemeClr val="tx1">
                    <a:lumMod val="75000"/>
                    <a:lumOff val="25000"/>
                  </a:schemeClr>
                </a:solidFill>
              </a:rPr>
              <a:t>月，华录百纳以</a:t>
            </a:r>
            <a:r>
              <a:rPr lang="en-US" altLang="zh-CN" sz="1600" dirty="0">
                <a:solidFill>
                  <a:schemeClr val="tx1">
                    <a:lumMod val="75000"/>
                    <a:lumOff val="25000"/>
                  </a:schemeClr>
                </a:solidFill>
              </a:rPr>
              <a:t>25</a:t>
            </a:r>
            <a:r>
              <a:rPr lang="zh-CN" altLang="en-US" sz="1600" dirty="0">
                <a:solidFill>
                  <a:schemeClr val="tx1">
                    <a:lumMod val="75000"/>
                    <a:lumOff val="25000"/>
                  </a:schemeClr>
                </a:solidFill>
              </a:rPr>
              <a:t>亿元的价格收购蓝色火焰</a:t>
            </a:r>
            <a:r>
              <a:rPr lang="en-US" altLang="zh-CN" sz="1600" dirty="0">
                <a:solidFill>
                  <a:schemeClr val="tx1">
                    <a:lumMod val="75000"/>
                    <a:lumOff val="25000"/>
                  </a:schemeClr>
                </a:solidFill>
              </a:rPr>
              <a:t>100%</a:t>
            </a:r>
            <a:r>
              <a:rPr lang="zh-CN" altLang="en-US" sz="1600" dirty="0">
                <a:solidFill>
                  <a:schemeClr val="tx1">
                    <a:lumMod val="75000"/>
                    <a:lumOff val="25000"/>
                  </a:schemeClr>
                </a:solidFill>
              </a:rPr>
              <a:t>的股份，确认</a:t>
            </a:r>
            <a:r>
              <a:rPr lang="en-US" altLang="zh-CN" sz="1600" dirty="0">
                <a:solidFill>
                  <a:schemeClr val="tx1">
                    <a:lumMod val="75000"/>
                    <a:lumOff val="25000"/>
                  </a:schemeClr>
                </a:solidFill>
              </a:rPr>
              <a:t>20.08</a:t>
            </a:r>
            <a:r>
              <a:rPr lang="zh-CN" altLang="en-US" sz="1600" dirty="0">
                <a:solidFill>
                  <a:schemeClr val="tx1">
                    <a:lumMod val="75000"/>
                    <a:lumOff val="25000"/>
                  </a:schemeClr>
                </a:solidFill>
              </a:rPr>
              <a:t>亿元的商誉。</a:t>
            </a:r>
            <a:endParaRPr lang="en-US" altLang="zh-CN" sz="1600" dirty="0">
              <a:solidFill>
                <a:schemeClr val="tx1">
                  <a:lumMod val="75000"/>
                  <a:lumOff val="25000"/>
                </a:schemeClr>
              </a:solidFill>
            </a:endParaRPr>
          </a:p>
        </p:txBody>
      </p:sp>
      <p:sp>
        <p:nvSpPr>
          <p:cNvPr id="18" name="文本框 17"/>
          <p:cNvSpPr txBox="1"/>
          <p:nvPr/>
        </p:nvSpPr>
        <p:spPr>
          <a:xfrm>
            <a:off x="7065513" y="4920399"/>
            <a:ext cx="5087856" cy="584775"/>
          </a:xfrm>
          <a:prstGeom prst="rect">
            <a:avLst/>
          </a:prstGeom>
          <a:noFill/>
        </p:spPr>
        <p:txBody>
          <a:bodyPr wrap="square" rtlCol="0">
            <a:spAutoFit/>
          </a:bodyPr>
          <a:lstStyle/>
          <a:p>
            <a:r>
              <a:rPr lang="en-US" altLang="zh-CN" sz="1600" dirty="0">
                <a:solidFill>
                  <a:schemeClr val="tx1">
                    <a:lumMod val="75000"/>
                    <a:lumOff val="25000"/>
                  </a:schemeClr>
                </a:solidFill>
              </a:rPr>
              <a:t>2017</a:t>
            </a:r>
            <a:r>
              <a:rPr lang="zh-CN" altLang="en-US" sz="1600" dirty="0">
                <a:solidFill>
                  <a:schemeClr val="tx1">
                    <a:lumMod val="75000"/>
                    <a:lumOff val="25000"/>
                  </a:schemeClr>
                </a:solidFill>
              </a:rPr>
              <a:t>年仅计提</a:t>
            </a:r>
            <a:r>
              <a:rPr lang="en-US" altLang="zh-CN" sz="1600" dirty="0">
                <a:solidFill>
                  <a:schemeClr val="tx1">
                    <a:lumMod val="75000"/>
                    <a:lumOff val="25000"/>
                  </a:schemeClr>
                </a:solidFill>
              </a:rPr>
              <a:t>4216</a:t>
            </a:r>
            <a:r>
              <a:rPr lang="zh-CN" altLang="en-US" sz="1600" dirty="0">
                <a:solidFill>
                  <a:schemeClr val="tx1">
                    <a:lumMod val="75000"/>
                    <a:lumOff val="25000"/>
                  </a:schemeClr>
                </a:solidFill>
              </a:rPr>
              <a:t>万元商誉减值准备，</a:t>
            </a:r>
            <a:r>
              <a:rPr lang="en-US" altLang="zh-CN" sz="1600" dirty="0">
                <a:solidFill>
                  <a:schemeClr val="tx1">
                    <a:lumMod val="75000"/>
                    <a:lumOff val="25000"/>
                  </a:schemeClr>
                </a:solidFill>
              </a:rPr>
              <a:t>2018</a:t>
            </a:r>
            <a:r>
              <a:rPr lang="zh-CN" altLang="en-US" sz="1600" dirty="0">
                <a:solidFill>
                  <a:schemeClr val="tx1">
                    <a:lumMod val="75000"/>
                    <a:lumOff val="25000"/>
                  </a:schemeClr>
                </a:solidFill>
              </a:rPr>
              <a:t>年计提商誉减值准备</a:t>
            </a:r>
            <a:r>
              <a:rPr lang="en-US" altLang="zh-CN" sz="1600" dirty="0">
                <a:solidFill>
                  <a:schemeClr val="tx1">
                    <a:lumMod val="75000"/>
                    <a:lumOff val="25000"/>
                  </a:schemeClr>
                </a:solidFill>
              </a:rPr>
              <a:t>3.5</a:t>
            </a:r>
            <a:r>
              <a:rPr lang="zh-CN" altLang="en-US" sz="1600" dirty="0">
                <a:solidFill>
                  <a:schemeClr val="tx1">
                    <a:lumMod val="75000"/>
                    <a:lumOff val="25000"/>
                  </a:schemeClr>
                </a:solidFill>
              </a:rPr>
              <a:t>亿元。</a:t>
            </a:r>
          </a:p>
        </p:txBody>
      </p:sp>
      <p:sp>
        <p:nvSpPr>
          <p:cNvPr id="19" name="下箭头 18"/>
          <p:cNvSpPr/>
          <p:nvPr/>
        </p:nvSpPr>
        <p:spPr>
          <a:xfrm>
            <a:off x="2735627" y="5654325"/>
            <a:ext cx="576064" cy="261016"/>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21" name="文本框 20"/>
          <p:cNvSpPr txBox="1"/>
          <p:nvPr/>
        </p:nvSpPr>
        <p:spPr>
          <a:xfrm>
            <a:off x="368763" y="4773217"/>
            <a:ext cx="5520613" cy="830997"/>
          </a:xfrm>
          <a:prstGeom prst="rect">
            <a:avLst/>
          </a:prstGeom>
          <a:noFill/>
        </p:spPr>
        <p:txBody>
          <a:bodyPr wrap="square" rtlCol="0">
            <a:spAutoFit/>
          </a:bodyPr>
          <a:lstStyle/>
          <a:p>
            <a:r>
              <a:rPr lang="en-US" altLang="zh-CN" sz="1600" dirty="0">
                <a:solidFill>
                  <a:schemeClr val="tx1">
                    <a:lumMod val="75000"/>
                    <a:lumOff val="25000"/>
                  </a:schemeClr>
                </a:solidFill>
              </a:rPr>
              <a:t>2014</a:t>
            </a:r>
            <a:r>
              <a:rPr lang="zh-CN" altLang="en-US" sz="1600" dirty="0">
                <a:solidFill>
                  <a:schemeClr val="tx1">
                    <a:lumMod val="75000"/>
                    <a:lumOff val="25000"/>
                  </a:schemeClr>
                </a:solidFill>
              </a:rPr>
              <a:t>年至</a:t>
            </a:r>
            <a:r>
              <a:rPr lang="en-US" altLang="zh-CN" sz="1600" dirty="0">
                <a:solidFill>
                  <a:schemeClr val="tx1">
                    <a:lumMod val="75000"/>
                    <a:lumOff val="25000"/>
                  </a:schemeClr>
                </a:solidFill>
              </a:rPr>
              <a:t>2016</a:t>
            </a:r>
            <a:r>
              <a:rPr lang="zh-CN" altLang="en-US" sz="1600" dirty="0">
                <a:solidFill>
                  <a:schemeClr val="tx1">
                    <a:lumMod val="75000"/>
                    <a:lumOff val="25000"/>
                  </a:schemeClr>
                </a:solidFill>
              </a:rPr>
              <a:t>年，广东蓝火完成业绩承诺并累计实现净利润</a:t>
            </a:r>
            <a:r>
              <a:rPr lang="en-US" altLang="zh-CN" sz="1600" dirty="0">
                <a:solidFill>
                  <a:schemeClr val="tx1">
                    <a:lumMod val="75000"/>
                    <a:lumOff val="25000"/>
                  </a:schemeClr>
                </a:solidFill>
              </a:rPr>
              <a:t>7.65</a:t>
            </a:r>
            <a:r>
              <a:rPr lang="zh-CN" altLang="en-US" sz="1600" dirty="0">
                <a:solidFill>
                  <a:schemeClr val="tx1">
                    <a:lumMod val="75000"/>
                    <a:lumOff val="25000"/>
                  </a:schemeClr>
                </a:solidFill>
              </a:rPr>
              <a:t>亿元；然而</a:t>
            </a:r>
            <a:r>
              <a:rPr lang="en-US" altLang="zh-CN" sz="1600" dirty="0">
                <a:solidFill>
                  <a:schemeClr val="tx1">
                    <a:lumMod val="75000"/>
                    <a:lumOff val="25000"/>
                  </a:schemeClr>
                </a:solidFill>
              </a:rPr>
              <a:t>2017</a:t>
            </a:r>
            <a:r>
              <a:rPr lang="zh-CN" altLang="en-US" sz="1600" dirty="0">
                <a:solidFill>
                  <a:schemeClr val="tx1">
                    <a:lumMod val="75000"/>
                    <a:lumOff val="25000"/>
                  </a:schemeClr>
                </a:solidFill>
              </a:rPr>
              <a:t>年净利润同比下滑约</a:t>
            </a:r>
            <a:r>
              <a:rPr lang="en-US" altLang="zh-CN" sz="1600" dirty="0">
                <a:solidFill>
                  <a:schemeClr val="tx1">
                    <a:lumMod val="75000"/>
                    <a:lumOff val="25000"/>
                  </a:schemeClr>
                </a:solidFill>
              </a:rPr>
              <a:t>70%</a:t>
            </a:r>
            <a:r>
              <a:rPr lang="zh-CN" altLang="en-US" sz="1600" dirty="0">
                <a:solidFill>
                  <a:schemeClr val="tx1">
                    <a:lumMod val="75000"/>
                    <a:lumOff val="25000"/>
                  </a:schemeClr>
                </a:solidFill>
              </a:rPr>
              <a:t>，且在</a:t>
            </a:r>
            <a:r>
              <a:rPr lang="en-US" altLang="zh-CN" sz="1600" dirty="0">
                <a:solidFill>
                  <a:schemeClr val="tx1">
                    <a:lumMod val="75000"/>
                    <a:lumOff val="25000"/>
                  </a:schemeClr>
                </a:solidFill>
              </a:rPr>
              <a:t>2018</a:t>
            </a:r>
            <a:r>
              <a:rPr lang="zh-CN" altLang="en-US" sz="1600" dirty="0">
                <a:solidFill>
                  <a:schemeClr val="tx1">
                    <a:lumMod val="75000"/>
                    <a:lumOff val="25000"/>
                  </a:schemeClr>
                </a:solidFill>
              </a:rPr>
              <a:t>年发生巨额亏损，前</a:t>
            </a:r>
            <a:r>
              <a:rPr lang="en-US" altLang="zh-CN" sz="1600" dirty="0">
                <a:solidFill>
                  <a:schemeClr val="tx1">
                    <a:lumMod val="75000"/>
                    <a:lumOff val="25000"/>
                  </a:schemeClr>
                </a:solidFill>
              </a:rPr>
              <a:t>10</a:t>
            </a:r>
            <a:r>
              <a:rPr lang="zh-CN" altLang="en-US" sz="1600" dirty="0">
                <a:solidFill>
                  <a:schemeClr val="tx1">
                    <a:lumMod val="75000"/>
                    <a:lumOff val="25000"/>
                  </a:schemeClr>
                </a:solidFill>
              </a:rPr>
              <a:t>个月合计亏损</a:t>
            </a:r>
            <a:r>
              <a:rPr lang="en-US" altLang="zh-CN" sz="1600" dirty="0">
                <a:solidFill>
                  <a:schemeClr val="tx1">
                    <a:lumMod val="75000"/>
                    <a:lumOff val="25000"/>
                  </a:schemeClr>
                </a:solidFill>
              </a:rPr>
              <a:t>4.77</a:t>
            </a:r>
            <a:r>
              <a:rPr lang="zh-CN" altLang="en-US" sz="1600" dirty="0">
                <a:solidFill>
                  <a:schemeClr val="tx1">
                    <a:lumMod val="75000"/>
                    <a:lumOff val="25000"/>
                  </a:schemeClr>
                </a:solidFill>
              </a:rPr>
              <a:t>亿元。</a:t>
            </a:r>
          </a:p>
        </p:txBody>
      </p:sp>
      <p:sp>
        <p:nvSpPr>
          <p:cNvPr id="22" name="文本框 21"/>
          <p:cNvSpPr txBox="1"/>
          <p:nvPr/>
        </p:nvSpPr>
        <p:spPr>
          <a:xfrm>
            <a:off x="330013" y="5958533"/>
            <a:ext cx="5731156" cy="584775"/>
          </a:xfrm>
          <a:prstGeom prst="rect">
            <a:avLst/>
          </a:prstGeom>
          <a:noFill/>
        </p:spPr>
        <p:txBody>
          <a:bodyPr wrap="square" rtlCol="0">
            <a:spAutoFit/>
          </a:bodyPr>
          <a:lstStyle/>
          <a:p>
            <a:r>
              <a:rPr lang="en-US" altLang="zh-CN" sz="1600" dirty="0">
                <a:solidFill>
                  <a:schemeClr val="tx1">
                    <a:lumMod val="75000"/>
                    <a:lumOff val="25000"/>
                  </a:schemeClr>
                </a:solidFill>
              </a:rPr>
              <a:t>2018</a:t>
            </a:r>
            <a:r>
              <a:rPr lang="zh-CN" altLang="en-US" sz="1600" dirty="0">
                <a:solidFill>
                  <a:schemeClr val="tx1">
                    <a:lumMod val="75000"/>
                    <a:lumOff val="25000"/>
                  </a:schemeClr>
                </a:solidFill>
              </a:rPr>
              <a:t>年</a:t>
            </a:r>
            <a:r>
              <a:rPr lang="en-US" altLang="zh-CN" sz="1600" dirty="0">
                <a:solidFill>
                  <a:schemeClr val="tx1">
                    <a:lumMod val="75000"/>
                    <a:lumOff val="25000"/>
                  </a:schemeClr>
                </a:solidFill>
              </a:rPr>
              <a:t>12</a:t>
            </a:r>
            <a:r>
              <a:rPr lang="zh-CN" altLang="en-US" sz="1600" dirty="0">
                <a:solidFill>
                  <a:schemeClr val="tx1">
                    <a:lumMod val="75000"/>
                    <a:lumOff val="25000"/>
                  </a:schemeClr>
                </a:solidFill>
              </a:rPr>
              <a:t>月，华录百纳出售广东蓝火旗下的北京蓝火</a:t>
            </a:r>
            <a:r>
              <a:rPr lang="en-US" altLang="zh-CN" sz="1600" dirty="0">
                <a:solidFill>
                  <a:schemeClr val="tx1">
                    <a:lumMod val="75000"/>
                    <a:lumOff val="25000"/>
                  </a:schemeClr>
                </a:solidFill>
              </a:rPr>
              <a:t>100%</a:t>
            </a:r>
            <a:r>
              <a:rPr lang="zh-CN" altLang="en-US" sz="1600" dirty="0">
                <a:solidFill>
                  <a:schemeClr val="tx1">
                    <a:lumMod val="75000"/>
                    <a:lumOff val="25000"/>
                  </a:schemeClr>
                </a:solidFill>
              </a:rPr>
              <a:t>股权和喀什蓝火</a:t>
            </a:r>
            <a:r>
              <a:rPr lang="en-US" altLang="zh-CN" sz="1600" dirty="0">
                <a:solidFill>
                  <a:schemeClr val="tx1">
                    <a:lumMod val="75000"/>
                    <a:lumOff val="25000"/>
                  </a:schemeClr>
                </a:solidFill>
              </a:rPr>
              <a:t>100</a:t>
            </a:r>
            <a:r>
              <a:rPr lang="zh-CN" altLang="en-US" sz="1600" dirty="0">
                <a:solidFill>
                  <a:schemeClr val="tx1">
                    <a:lumMod val="75000"/>
                    <a:lumOff val="25000"/>
                  </a:schemeClr>
                </a:solidFill>
              </a:rPr>
              <a:t>股权，分别作价</a:t>
            </a:r>
            <a:r>
              <a:rPr lang="en-US" altLang="zh-CN" sz="1600" dirty="0">
                <a:solidFill>
                  <a:schemeClr val="tx1">
                    <a:lumMod val="75000"/>
                    <a:lumOff val="25000"/>
                  </a:schemeClr>
                </a:solidFill>
              </a:rPr>
              <a:t>400</a:t>
            </a:r>
            <a:r>
              <a:rPr lang="zh-CN" altLang="en-US" sz="1600" dirty="0">
                <a:solidFill>
                  <a:schemeClr val="tx1">
                    <a:lumMod val="75000"/>
                    <a:lumOff val="25000"/>
                  </a:schemeClr>
                </a:solidFill>
              </a:rPr>
              <a:t>万元、</a:t>
            </a:r>
            <a:r>
              <a:rPr lang="en-US" altLang="zh-CN" sz="1600" dirty="0">
                <a:solidFill>
                  <a:schemeClr val="tx1">
                    <a:lumMod val="75000"/>
                    <a:lumOff val="25000"/>
                  </a:schemeClr>
                </a:solidFill>
              </a:rPr>
              <a:t>10</a:t>
            </a:r>
            <a:r>
              <a:rPr lang="zh-CN" altLang="en-US" sz="1600" dirty="0">
                <a:solidFill>
                  <a:schemeClr val="tx1">
                    <a:lumMod val="75000"/>
                    <a:lumOff val="25000"/>
                  </a:schemeClr>
                </a:solidFill>
              </a:rPr>
              <a:t>万元。</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549730" y="5958527"/>
            <a:ext cx="5271180" cy="584775"/>
          </a:xfrm>
          <a:prstGeom prst="rect">
            <a:avLst/>
          </a:prstGeom>
          <a:noFill/>
        </p:spPr>
        <p:txBody>
          <a:bodyPr wrap="square" rtlCol="0">
            <a:spAutoFit/>
          </a:bodyPr>
          <a:lstStyle/>
          <a:p>
            <a:r>
              <a:rPr lang="zh-CN" altLang="en-US" sz="1600" dirty="0">
                <a:solidFill>
                  <a:schemeClr val="tx1">
                    <a:lumMod val="75000"/>
                    <a:lumOff val="25000"/>
                  </a:schemeClr>
                </a:solidFill>
              </a:rPr>
              <a:t>公司股东及高管自</a:t>
            </a:r>
            <a:r>
              <a:rPr lang="en-US" altLang="zh-CN" sz="1600" dirty="0">
                <a:solidFill>
                  <a:schemeClr val="tx1">
                    <a:lumMod val="75000"/>
                    <a:lumOff val="25000"/>
                  </a:schemeClr>
                </a:solidFill>
              </a:rPr>
              <a:t>2013</a:t>
            </a:r>
            <a:r>
              <a:rPr lang="zh-CN" altLang="en-US" sz="1600" dirty="0">
                <a:solidFill>
                  <a:schemeClr val="tx1">
                    <a:lumMod val="75000"/>
                    <a:lumOff val="25000"/>
                  </a:schemeClr>
                </a:solidFill>
              </a:rPr>
              <a:t>年以来，至</a:t>
            </a:r>
            <a:r>
              <a:rPr lang="en-US" altLang="zh-CN" sz="1600" dirty="0">
                <a:solidFill>
                  <a:schemeClr val="tx1">
                    <a:lumMod val="75000"/>
                    <a:lumOff val="25000"/>
                  </a:schemeClr>
                </a:solidFill>
              </a:rPr>
              <a:t>2018</a:t>
            </a:r>
            <a:r>
              <a:rPr lang="zh-CN" altLang="en-US" sz="1600" dirty="0">
                <a:solidFill>
                  <a:schemeClr val="tx1">
                    <a:lumMod val="75000"/>
                    <a:lumOff val="25000"/>
                  </a:schemeClr>
                </a:solidFill>
              </a:rPr>
              <a:t>年累计减持套现约</a:t>
            </a:r>
            <a:r>
              <a:rPr lang="en-US" altLang="zh-CN" sz="1600" dirty="0">
                <a:solidFill>
                  <a:schemeClr val="tx1">
                    <a:lumMod val="75000"/>
                    <a:lumOff val="25000"/>
                  </a:schemeClr>
                </a:solidFill>
              </a:rPr>
              <a:t>14.67</a:t>
            </a:r>
            <a:r>
              <a:rPr lang="zh-CN" altLang="en-US" sz="1600" dirty="0">
                <a:solidFill>
                  <a:schemeClr val="tx1">
                    <a:lumMod val="75000"/>
                    <a:lumOff val="25000"/>
                  </a:schemeClr>
                </a:solidFill>
              </a:rPr>
              <a:t>亿元；</a:t>
            </a:r>
            <a:r>
              <a:rPr lang="en-US" altLang="zh-CN" sz="1600" dirty="0">
                <a:solidFill>
                  <a:schemeClr val="tx1">
                    <a:lumMod val="75000"/>
                    <a:lumOff val="25000"/>
                  </a:schemeClr>
                </a:solidFill>
              </a:rPr>
              <a:t>2016</a:t>
            </a:r>
            <a:r>
              <a:rPr lang="zh-CN" altLang="en-US" sz="1600" dirty="0">
                <a:solidFill>
                  <a:schemeClr val="tx1">
                    <a:lumMod val="75000"/>
                    <a:lumOff val="25000"/>
                  </a:schemeClr>
                </a:solidFill>
              </a:rPr>
              <a:t>年以来，公司股价已累计跌去</a:t>
            </a:r>
            <a:r>
              <a:rPr lang="en-US" altLang="zh-CN" sz="1600" dirty="0">
                <a:solidFill>
                  <a:schemeClr val="tx1">
                    <a:lumMod val="75000"/>
                    <a:lumOff val="25000"/>
                  </a:schemeClr>
                </a:solidFill>
              </a:rPr>
              <a:t>86%</a:t>
            </a:r>
            <a:r>
              <a:rPr lang="zh-CN" altLang="en-US" sz="1600" dirty="0">
                <a:solidFill>
                  <a:schemeClr val="tx1">
                    <a:lumMod val="75000"/>
                    <a:lumOff val="25000"/>
                  </a:schemeClr>
                </a:solidFill>
              </a:rPr>
              <a:t>。</a:t>
            </a:r>
          </a:p>
        </p:txBody>
      </p:sp>
      <p:cxnSp>
        <p:nvCxnSpPr>
          <p:cNvPr id="33" name="肘形连接符 32"/>
          <p:cNvCxnSpPr/>
          <p:nvPr/>
        </p:nvCxnSpPr>
        <p:spPr>
          <a:xfrm>
            <a:off x="5186141" y="5849213"/>
            <a:ext cx="1413836" cy="48147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a:off x="5882028" y="4941777"/>
            <a:ext cx="1107592" cy="411836"/>
          </a:xfrm>
          <a:prstGeom prst="bentConnector3">
            <a:avLst>
              <a:gd name="adj1" fmla="val 48345"/>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2394133" y="867219"/>
            <a:ext cx="7968443" cy="369570"/>
            <a:chOff x="1973226" y="804607"/>
            <a:chExt cx="7968443" cy="369570"/>
          </a:xfrm>
        </p:grpSpPr>
        <p:sp>
          <p:nvSpPr>
            <p:cNvPr id="28" name="Rectangle: Rounded Corners 14"/>
            <p:cNvSpPr/>
            <p:nvPr/>
          </p:nvSpPr>
          <p:spPr>
            <a:xfrm>
              <a:off x="1988737" y="804607"/>
              <a:ext cx="7952932" cy="36933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cs typeface="+mn-ea"/>
                <a:sym typeface="+mn-lt"/>
              </a:endParaRPr>
            </a:p>
          </p:txBody>
        </p:sp>
        <p:sp>
          <p:nvSpPr>
            <p:cNvPr id="29" name="Rectangle: Rounded Corners 15"/>
            <p:cNvSpPr/>
            <p:nvPr/>
          </p:nvSpPr>
          <p:spPr>
            <a:xfrm>
              <a:off x="1973226" y="804607"/>
              <a:ext cx="5260497" cy="36957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cs typeface="+mn-ea"/>
                  <a:sym typeface="+mn-lt"/>
                </a:rPr>
                <a:t>商誉 </a:t>
              </a:r>
              <a:r>
                <a:rPr lang="en-US" altLang="zh-CN" dirty="0">
                  <a:cs typeface="+mn-ea"/>
                  <a:sym typeface="+mn-lt"/>
                </a:rPr>
                <a:t>20</a:t>
              </a:r>
              <a:r>
                <a:rPr lang="zh-CN" altLang="en-US" dirty="0">
                  <a:cs typeface="+mn-ea"/>
                  <a:sym typeface="+mn-lt"/>
                </a:rPr>
                <a:t>亿</a:t>
              </a:r>
              <a:endParaRPr dirty="0">
                <a:cs typeface="+mn-ea"/>
                <a:sym typeface="+mn-lt"/>
              </a:endParaRPr>
            </a:p>
          </p:txBody>
        </p:sp>
        <p:sp>
          <p:nvSpPr>
            <p:cNvPr id="30" name="文本框 29"/>
            <p:cNvSpPr txBox="1"/>
            <p:nvPr/>
          </p:nvSpPr>
          <p:spPr>
            <a:xfrm>
              <a:off x="7717248" y="804607"/>
              <a:ext cx="1446230" cy="369332"/>
            </a:xfrm>
            <a:prstGeom prst="rect">
              <a:avLst/>
            </a:prstGeom>
            <a:noFill/>
          </p:spPr>
          <p:txBody>
            <a:bodyPr wrap="none" rtlCol="0">
              <a:spAutoFit/>
            </a:bodyPr>
            <a:lstStyle/>
            <a:p>
              <a:pPr algn="ctr"/>
              <a:r>
                <a:rPr lang="zh-CN" altLang="en-US" dirty="0">
                  <a:solidFill>
                    <a:srgbClr val="2A465C"/>
                  </a:solidFill>
                  <a:cs typeface="+mn-ea"/>
                </a:rPr>
                <a:t>净资产 </a:t>
              </a:r>
              <a:r>
                <a:rPr lang="en-US" altLang="zh-CN" dirty="0">
                  <a:solidFill>
                    <a:srgbClr val="2A465C"/>
                  </a:solidFill>
                  <a:cs typeface="+mn-ea"/>
                </a:rPr>
                <a:t>30</a:t>
              </a:r>
              <a:r>
                <a:rPr lang="zh-CN" altLang="en-US" dirty="0">
                  <a:solidFill>
                    <a:srgbClr val="2A465C"/>
                  </a:solidFill>
                  <a:cs typeface="+mn-ea"/>
                </a:rPr>
                <a:t>亿</a:t>
              </a: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236" y="2368984"/>
            <a:ext cx="3339231" cy="430887"/>
          </a:xfrm>
          <a:prstGeom prst="rect">
            <a:avLst/>
          </a:prstGeom>
        </p:spPr>
        <p:txBody>
          <a:bodyPr wrap="square">
            <a:spAutoFit/>
          </a:bodyPr>
          <a:lstStyle/>
          <a:p>
            <a:r>
              <a:rPr lang="zh-CN"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梦响强音的盈利能力</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下降</a:t>
            </a:r>
            <a:endParaRPr lang="zh-CN" altLang="en-US" sz="2200" b="1" dirty="0">
              <a:solidFill>
                <a:srgbClr val="2A465C"/>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824366" y="2499788"/>
            <a:ext cx="0" cy="31715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5" name="图表 14"/>
          <p:cNvGraphicFramePr/>
          <p:nvPr/>
        </p:nvGraphicFramePr>
        <p:xfrm>
          <a:off x="787946" y="3003169"/>
          <a:ext cx="2811151" cy="3224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图表 17"/>
          <p:cNvGraphicFramePr/>
          <p:nvPr/>
        </p:nvGraphicFramePr>
        <p:xfrm>
          <a:off x="4934099" y="2913811"/>
          <a:ext cx="4445355" cy="3564000"/>
        </p:xfrm>
        <a:graphic>
          <a:graphicData uri="http://schemas.openxmlformats.org/drawingml/2006/chart">
            <c:chart xmlns:c="http://schemas.openxmlformats.org/drawingml/2006/chart" xmlns:r="http://schemas.openxmlformats.org/officeDocument/2006/relationships" r:id="rId4"/>
          </a:graphicData>
        </a:graphic>
      </p:graphicFrame>
      <p:sp>
        <p:nvSpPr>
          <p:cNvPr id="20" name="矩形 19"/>
          <p:cNvSpPr/>
          <p:nvPr/>
        </p:nvSpPr>
        <p:spPr>
          <a:xfrm>
            <a:off x="6328185" y="2371604"/>
            <a:ext cx="1333609" cy="430887"/>
          </a:xfrm>
          <a:prstGeom prst="rect">
            <a:avLst/>
          </a:prstGeom>
        </p:spPr>
        <p:txBody>
          <a:bodyPr wrap="square">
            <a:spAutoFit/>
          </a:bodyPr>
          <a:lstStyle/>
          <a:p>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费用增加</a:t>
            </a:r>
            <a:endParaRPr lang="zh-CN" altLang="en-US" sz="2200" b="1" dirty="0">
              <a:solidFill>
                <a:srgbClr val="2A465C"/>
              </a:solidFill>
              <a:latin typeface="微软雅黑" panose="020B0503020204020204" pitchFamily="34" charset="-122"/>
              <a:ea typeface="微软雅黑" panose="020B0503020204020204" pitchFamily="34" charset="-122"/>
            </a:endParaRPr>
          </a:p>
        </p:txBody>
      </p:sp>
      <p:sp>
        <p:nvSpPr>
          <p:cNvPr id="19" name="矩形 18"/>
          <p:cNvSpPr/>
          <p:nvPr/>
        </p:nvSpPr>
        <p:spPr>
          <a:xfrm>
            <a:off x="9474146" y="3368117"/>
            <a:ext cx="2267364" cy="2030095"/>
          </a:xfrm>
          <a:prstGeom prst="rect">
            <a:avLst/>
          </a:prstGeom>
        </p:spPr>
        <p:txBody>
          <a:bodyPr wrap="square">
            <a:spAutoFit/>
          </a:bodyPr>
          <a:lstStyle/>
          <a:p>
            <a:r>
              <a:rPr lang="zh-CN" altLang="zh-CN"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倘若梦响强音的盈利能力持续下跌，</a:t>
            </a:r>
            <a:r>
              <a:rPr lang="zh-CN" altLang="en-US"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成为 “有毒资产”。</a:t>
            </a:r>
            <a:endParaRPr lang="en-US" altLang="zh-CN"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就会引发高额商誉减值，将直接侵蚀灿星文化的净利润。</a:t>
            </a:r>
            <a:endParaRPr lang="zh-CN" altLang="en-US" dirty="0">
              <a:solidFill>
                <a:srgbClr val="2A465C"/>
              </a:solidFill>
              <a:latin typeface="微软雅黑" panose="020B0503020204020204" pitchFamily="34" charset="-122"/>
              <a:ea typeface="微软雅黑" panose="020B0503020204020204" pitchFamily="34" charset="-122"/>
            </a:endParaRPr>
          </a:p>
        </p:txBody>
      </p:sp>
      <p:sp>
        <p:nvSpPr>
          <p:cNvPr id="13" name="Title 1"/>
          <p:cNvSpPr txBox="1"/>
          <p:nvPr/>
        </p:nvSpPr>
        <p:spPr>
          <a:xfrm>
            <a:off x="815414" y="575724"/>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应对商誉减值风险的审计程序</a:t>
            </a:r>
          </a:p>
        </p:txBody>
      </p:sp>
      <p:sp>
        <p:nvSpPr>
          <p:cNvPr id="14" name="文本框 13"/>
          <p:cNvSpPr txBox="1"/>
          <p:nvPr/>
        </p:nvSpPr>
        <p:spPr>
          <a:xfrm>
            <a:off x="5875765" y="544397"/>
            <a:ext cx="5210450" cy="1334596"/>
          </a:xfrm>
          <a:prstGeom prst="rect">
            <a:avLst/>
          </a:prstGeom>
          <a:noFill/>
        </p:spPr>
        <p:txBody>
          <a:bodyPr wrap="square" rtlCol="0">
            <a:spAutoFit/>
          </a:bodyPr>
          <a:lstStyle/>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1</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询问</a:t>
            </a:r>
            <a:r>
              <a:rPr lang="zh-CN" altLang="en-US" sz="1865" dirty="0">
                <a:solidFill>
                  <a:schemeClr val="tx1">
                    <a:lumMod val="75000"/>
                    <a:lumOff val="25000"/>
                  </a:schemeClr>
                </a:solidFill>
              </a:rPr>
              <a:t>管理层对商誉的减值的看法及原因</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2</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询问</a:t>
            </a:r>
            <a:r>
              <a:rPr lang="zh-CN" altLang="en-US" sz="1865" dirty="0">
                <a:solidFill>
                  <a:schemeClr val="tx1">
                    <a:lumMod val="75000"/>
                    <a:lumOff val="25000"/>
                  </a:schemeClr>
                </a:solidFill>
              </a:rPr>
              <a:t>相关专家对商誉的减值的看法及原因</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3</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分析</a:t>
            </a:r>
            <a:r>
              <a:rPr lang="zh-CN" altLang="en-US" sz="1865" dirty="0">
                <a:solidFill>
                  <a:schemeClr val="tx1">
                    <a:lumMod val="75000"/>
                    <a:lumOff val="25000"/>
                  </a:schemeClr>
                </a:solidFill>
              </a:rPr>
              <a:t>梦响强音的盈利能力以及期间费用</a:t>
            </a:r>
            <a:endParaRPr lang="zh-CN" altLang="zh-CN" sz="1865" dirty="0">
              <a:solidFill>
                <a:schemeClr val="tx1">
                  <a:lumMod val="75000"/>
                  <a:lumOff val="25000"/>
                </a:schemeClr>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 name="文本框 4"/>
          <p:cNvSpPr txBox="1"/>
          <p:nvPr/>
        </p:nvSpPr>
        <p:spPr>
          <a:xfrm>
            <a:off x="717188" y="1824848"/>
            <a:ext cx="8643175" cy="2196627"/>
          </a:xfrm>
          <a:prstGeom prst="rect">
            <a:avLst/>
          </a:prstGeom>
          <a:noFill/>
        </p:spPr>
        <p:txBody>
          <a:bodyPr wrap="square" rtlCol="0">
            <a:spAutoFit/>
          </a:bodyPr>
          <a:lstStyle/>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1</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询问</a:t>
            </a:r>
            <a:r>
              <a:rPr lang="zh-CN" altLang="en-US" sz="1865" dirty="0">
                <a:solidFill>
                  <a:schemeClr val="tx1">
                    <a:lumMod val="75000"/>
                    <a:lumOff val="25000"/>
                  </a:schemeClr>
                </a:solidFill>
              </a:rPr>
              <a:t>公司员工对管理层诚信的看法</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2</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检查</a:t>
            </a:r>
            <a:r>
              <a:rPr lang="zh-CN" altLang="en-US" sz="1865" dirty="0">
                <a:solidFill>
                  <a:schemeClr val="tx1">
                    <a:lumMod val="75000"/>
                    <a:lumOff val="25000"/>
                  </a:schemeClr>
                </a:solidFill>
              </a:rPr>
              <a:t>董事会纪要，并寻找是否有隐藏内容或版本</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3</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观察</a:t>
            </a:r>
            <a:r>
              <a:rPr lang="zh-CN" altLang="en-US" sz="1865" dirty="0">
                <a:solidFill>
                  <a:schemeClr val="tx1">
                    <a:lumMod val="75000"/>
                    <a:lumOff val="25000"/>
                  </a:schemeClr>
                </a:solidFill>
              </a:rPr>
              <a:t>管理层在公司的言行举止</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4</a:t>
            </a:r>
            <a:r>
              <a:rPr lang="zh-CN" altLang="en-US" sz="1865" dirty="0">
                <a:solidFill>
                  <a:schemeClr val="tx1">
                    <a:lumMod val="75000"/>
                    <a:lumOff val="25000"/>
                  </a:schemeClr>
                </a:solidFill>
              </a:rPr>
              <a:t>）</a:t>
            </a:r>
            <a:r>
              <a:rPr lang="zh-CN" altLang="en-US" sz="1865" b="1" dirty="0">
                <a:solidFill>
                  <a:schemeClr val="tx1">
                    <a:lumMod val="75000"/>
                    <a:lumOff val="25000"/>
                  </a:schemeClr>
                </a:solidFill>
              </a:rPr>
              <a:t>函证</a:t>
            </a:r>
            <a:r>
              <a:rPr lang="zh-CN" altLang="en-US" sz="1865" dirty="0">
                <a:solidFill>
                  <a:schemeClr val="tx1">
                    <a:lumMod val="75000"/>
                    <a:lumOff val="25000"/>
                  </a:schemeClr>
                </a:solidFill>
              </a:rPr>
              <a:t>银行实控人个人银行账户</a:t>
            </a:r>
            <a:endParaRPr lang="en-US" altLang="zh-CN" sz="1865" dirty="0">
              <a:solidFill>
                <a:schemeClr val="tx1">
                  <a:lumMod val="75000"/>
                  <a:lumOff val="25000"/>
                </a:schemeClr>
              </a:solidFill>
            </a:endParaRPr>
          </a:p>
          <a:p>
            <a:pPr>
              <a:lnSpc>
                <a:spcPct val="150000"/>
              </a:lnSpc>
            </a:pPr>
            <a:r>
              <a:rPr lang="zh-CN" altLang="en-US" sz="1865" dirty="0">
                <a:solidFill>
                  <a:schemeClr val="tx1">
                    <a:lumMod val="75000"/>
                    <a:lumOff val="25000"/>
                  </a:schemeClr>
                </a:solidFill>
              </a:rPr>
              <a:t>（</a:t>
            </a:r>
            <a:r>
              <a:rPr lang="en-US" altLang="zh-CN" sz="1865" dirty="0">
                <a:solidFill>
                  <a:schemeClr val="tx1">
                    <a:lumMod val="75000"/>
                    <a:lumOff val="25000"/>
                  </a:schemeClr>
                </a:solidFill>
              </a:rPr>
              <a:t>5</a:t>
            </a:r>
            <a:r>
              <a:rPr lang="zh-CN" altLang="en-US" sz="1865" dirty="0">
                <a:solidFill>
                  <a:schemeClr val="tx1">
                    <a:lumMod val="75000"/>
                    <a:lumOff val="25000"/>
                  </a:schemeClr>
                </a:solidFill>
              </a:rPr>
              <a:t>）邀请</a:t>
            </a:r>
            <a:r>
              <a:rPr lang="zh-CN" altLang="en-US" sz="1865" b="1" dirty="0">
                <a:solidFill>
                  <a:schemeClr val="tx1">
                    <a:lumMod val="75000"/>
                    <a:lumOff val="25000"/>
                  </a:schemeClr>
                </a:solidFill>
              </a:rPr>
              <a:t>心理学专家</a:t>
            </a:r>
            <a:r>
              <a:rPr lang="zh-CN" altLang="en-US" sz="1865" dirty="0">
                <a:solidFill>
                  <a:schemeClr val="tx1">
                    <a:lumMod val="75000"/>
                    <a:lumOff val="25000"/>
                  </a:schemeClr>
                </a:solidFill>
              </a:rPr>
              <a:t>运用读心术对管理层行为及回答进行分析</a:t>
            </a:r>
            <a:endParaRPr lang="zh-CN" altLang="zh-CN" sz="1865" dirty="0">
              <a:solidFill>
                <a:schemeClr val="tx1">
                  <a:lumMod val="75000"/>
                  <a:lumOff val="25000"/>
                </a:schemeClr>
              </a:solidFill>
            </a:endParaRPr>
          </a:p>
        </p:txBody>
      </p:sp>
      <p:sp>
        <p:nvSpPr>
          <p:cNvPr id="15" name="Title 1"/>
          <p:cNvSpPr txBox="1"/>
          <p:nvPr/>
        </p:nvSpPr>
        <p:spPr>
          <a:xfrm>
            <a:off x="815414" y="1201512"/>
            <a:ext cx="8028944" cy="55329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zh-CN" altLang="en-US" sz="2000" b="1" dirty="0">
              <a:solidFill>
                <a:schemeClr val="tx1">
                  <a:lumMod val="65000"/>
                  <a:lumOff val="35000"/>
                </a:schemeClr>
              </a:solidFill>
              <a:latin typeface="+mn-lt"/>
              <a:ea typeface="+mn-ea"/>
              <a:cs typeface="+mn-ea"/>
            </a:endParaRPr>
          </a:p>
        </p:txBody>
      </p:sp>
      <p:sp>
        <p:nvSpPr>
          <p:cNvPr id="7" name="Title 1"/>
          <p:cNvSpPr txBox="1"/>
          <p:nvPr/>
        </p:nvSpPr>
        <p:spPr>
          <a:xfrm>
            <a:off x="815414" y="234192"/>
            <a:ext cx="3658864"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应对舞弊风险的审计程序</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606317" y="2399016"/>
            <a:ext cx="6336703" cy="1323439"/>
          </a:xfrm>
          <a:prstGeom prst="rect">
            <a:avLst/>
          </a:prstGeom>
        </p:spPr>
        <p:txBody>
          <a:bodyPr wrap="square">
            <a:spAutoFit/>
          </a:bodyPr>
          <a:lstStyle/>
          <a:p>
            <a:pPr>
              <a:defRPr/>
            </a:pPr>
            <a:r>
              <a:rPr lang="zh-CN" altLang="en-US" sz="8000" b="1" spc="400" dirty="0">
                <a:solidFill>
                  <a:srgbClr val="39425D"/>
                </a:solidFill>
                <a:latin typeface="微软雅黑" panose="020B0503020204020204" pitchFamily="34" charset="-122"/>
                <a:ea typeface="微软雅黑" panose="020B0503020204020204" pitchFamily="34" charset="-122"/>
                <a:cs typeface="+mn-ea"/>
                <a:sym typeface="+mn-lt"/>
              </a:rPr>
              <a:t>谢谢欣赏！</a:t>
            </a:r>
          </a:p>
        </p:txBody>
      </p:sp>
      <p:sp>
        <p:nvSpPr>
          <p:cNvPr id="4" name="任意多边形: 形状 3"/>
          <p:cNvSpPr/>
          <p:nvPr/>
        </p:nvSpPr>
        <p:spPr>
          <a:xfrm rot="2675650">
            <a:off x="-3120093" y="-625481"/>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6" name="任意多边形: 形状 5"/>
          <p:cNvSpPr/>
          <p:nvPr/>
        </p:nvSpPr>
        <p:spPr>
          <a:xfrm rot="2675650">
            <a:off x="2096153" y="-4511701"/>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7" name="任意多边形: 形状 6"/>
          <p:cNvSpPr/>
          <p:nvPr/>
        </p:nvSpPr>
        <p:spPr>
          <a:xfrm rot="2675650">
            <a:off x="3950620" y="512924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8" name="任意多边形: 形状 7"/>
          <p:cNvSpPr/>
          <p:nvPr/>
        </p:nvSpPr>
        <p:spPr>
          <a:xfrm rot="2675650">
            <a:off x="6734928" y="554319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9" name="矩形: 圆角 8"/>
          <p:cNvSpPr/>
          <p:nvPr/>
        </p:nvSpPr>
        <p:spPr>
          <a:xfrm rot="2554597">
            <a:off x="-2276732" y="1881024"/>
            <a:ext cx="3936437" cy="3744416"/>
          </a:xfrm>
          <a:prstGeom prst="roundRect">
            <a:avLst>
              <a:gd name="adj" fmla="val 15577"/>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79253" y="2487787"/>
            <a:ext cx="3426321" cy="1848525"/>
            <a:chOff x="4405096" y="2668600"/>
            <a:chExt cx="3426321" cy="1848524"/>
          </a:xfrm>
        </p:grpSpPr>
        <p:sp>
          <p:nvSpPr>
            <p:cNvPr id="15" name="任意多边形: 形状 14"/>
            <p:cNvSpPr/>
            <p:nvPr/>
          </p:nvSpPr>
          <p:spPr>
            <a:xfrm rot="16200000">
              <a:off x="6838537" y="3164944"/>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accent2">
                <a:lumMod val="100000"/>
              </a:schemeClr>
            </a:solidFill>
            <a:ln w="12700">
              <a:miter lim="400000"/>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任意多边形: 形状 20"/>
            <p:cNvSpPr/>
            <p:nvPr/>
          </p:nvSpPr>
          <p:spPr>
            <a:xfrm rot="5400000" flipH="1">
              <a:off x="4405096" y="3164944"/>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accent1">
                <a:lumMod val="100000"/>
              </a:schemeClr>
            </a:solidFill>
            <a:ln w="12700">
              <a:miter lim="400000"/>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5171738" y="2668600"/>
              <a:ext cx="1848524" cy="1848524"/>
            </a:xfrm>
            <a:prstGeom prst="ellipse">
              <a:avLst/>
            </a:prstGeom>
            <a:solidFill>
              <a:srgbClr val="FFFFFF"/>
            </a:solidFill>
            <a:ln>
              <a:solidFill>
                <a:srgbClr val="A6AAA9"/>
              </a:solidFill>
              <a:miter lim="400000"/>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任意多边形: 形状 23"/>
            <p:cNvSpPr/>
            <p:nvPr/>
          </p:nvSpPr>
          <p:spPr>
            <a:xfrm>
              <a:off x="5624213" y="3250916"/>
              <a:ext cx="921956" cy="68389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2F3035"/>
            </a:solidFill>
            <a:ln w="12700">
              <a:miter lim="400000"/>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4909490" y="1368289"/>
            <a:ext cx="6125379" cy="4124620"/>
            <a:chOff x="4933492" y="1603815"/>
            <a:chExt cx="6125377" cy="4124621"/>
          </a:xfrm>
        </p:grpSpPr>
        <p:sp>
          <p:nvSpPr>
            <p:cNvPr id="11" name="矩形 10"/>
            <p:cNvSpPr/>
            <p:nvPr/>
          </p:nvSpPr>
          <p:spPr>
            <a:xfrm>
              <a:off x="8455938" y="2848115"/>
              <a:ext cx="2602931" cy="2880321"/>
            </a:xfrm>
            <a:prstGeom prst="rect">
              <a:avLst/>
            </a:prstGeom>
            <a:ln w="12700">
              <a:miter lim="400000"/>
            </a:ln>
          </p:spPr>
          <p:txBody>
            <a:bodyPr wrap="square" lIns="0" tIns="0" rIns="0" bIns="0">
              <a:noAutofit/>
            </a:bodyPr>
            <a:lstStyle/>
            <a:p>
              <a:pPr algn="ctr" defTabSz="1219200">
                <a:lnSpc>
                  <a:spcPct val="120000"/>
                </a:lnSpc>
              </a:pPr>
              <a:r>
                <a:rPr lang="zh-CN" altLang="en-US" sz="2000" b="1" dirty="0">
                  <a:solidFill>
                    <a:srgbClr val="000000"/>
                  </a:solidFill>
                  <a:latin typeface="微软雅黑" panose="020B0503020204020204" pitchFamily="34" charset="-122"/>
                  <a:ea typeface="微软雅黑" panose="020B0503020204020204" pitchFamily="34" charset="-122"/>
                  <a:cs typeface="+mn-ea"/>
                  <a:sym typeface="+mn-lt"/>
                </a:rPr>
                <a:t>拍摄技术</a:t>
              </a:r>
              <a:endParaRPr lang="en-US" altLang="zh-CN" sz="2000" b="1"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智能眼镜第一视角航拍</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无人机航拍  全景拍摄</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水下摄影</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zh-CN" altLang="en-US" sz="2000" b="1" dirty="0">
                  <a:solidFill>
                    <a:srgbClr val="000000"/>
                  </a:solidFill>
                  <a:latin typeface="微软雅黑" panose="020B0503020204020204" pitchFamily="34" charset="-122"/>
                  <a:ea typeface="微软雅黑" panose="020B0503020204020204" pitchFamily="34" charset="-122"/>
                  <a:cs typeface="+mn-ea"/>
                  <a:sym typeface="+mn-lt"/>
                </a:rPr>
                <a:t>舞美技术</a:t>
              </a:r>
              <a:endParaRPr lang="en-US" altLang="zh-CN" sz="2000" b="1"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en-US" altLang="zh-CN" sz="2000" dirty="0">
                  <a:solidFill>
                    <a:srgbClr val="000000"/>
                  </a:solidFill>
                  <a:latin typeface="微软雅黑" panose="020B0503020204020204" pitchFamily="34" charset="-122"/>
                  <a:ea typeface="微软雅黑" panose="020B0503020204020204" pitchFamily="34" charset="-122"/>
                  <a:cs typeface="+mn-ea"/>
                  <a:sym typeface="+mn-lt"/>
                </a:rPr>
                <a:t>LED</a:t>
              </a: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球形屏</a:t>
              </a:r>
              <a:endParaRPr lang="en-US" altLang="zh-CN" sz="2000" dirty="0">
                <a:solidFill>
                  <a:srgbClr val="000000"/>
                </a:solidFill>
                <a:latin typeface="微软雅黑" panose="020B0503020204020204" pitchFamily="34" charset="-122"/>
                <a:ea typeface="微软雅黑" panose="020B0503020204020204" pitchFamily="34" charset="-122"/>
                <a:cs typeface="+mn-ea"/>
                <a:sym typeface="+mn-lt"/>
              </a:endParaRPr>
            </a:p>
            <a:p>
              <a:pPr algn="ctr" defTabSz="1219200">
                <a:lnSpc>
                  <a:spcPct val="12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悬浮座观众席</a:t>
              </a:r>
            </a:p>
          </p:txBody>
        </p:sp>
        <p:sp>
          <p:nvSpPr>
            <p:cNvPr id="13" name="矩形 12"/>
            <p:cNvSpPr/>
            <p:nvPr/>
          </p:nvSpPr>
          <p:spPr>
            <a:xfrm>
              <a:off x="8610930" y="2217175"/>
              <a:ext cx="2320491" cy="580884"/>
            </a:xfrm>
            <a:prstGeom prst="rect">
              <a:avLst/>
            </a:prstGeom>
            <a:ln w="12700">
              <a:miter lim="400000"/>
            </a:ln>
          </p:spPr>
          <p:txBody>
            <a:bodyPr wrap="none" lIns="0" tIns="0" rIns="0" bIns="0" anchor="ctr">
              <a:normAutofit/>
            </a:bodyPr>
            <a:lstStyle/>
            <a:p>
              <a:pPr algn="ctr" defTabSz="1219200"/>
              <a:r>
                <a:rPr lang="zh-CN" altLang="en-US" sz="2000" b="1" dirty="0">
                  <a:solidFill>
                    <a:srgbClr val="2A465C">
                      <a:lumMod val="100000"/>
                    </a:srgbClr>
                  </a:solidFill>
                  <a:latin typeface="微软雅黑" panose="020B0503020204020204" pitchFamily="34" charset="-122"/>
                  <a:ea typeface="微软雅黑" panose="020B0503020204020204" pitchFamily="34" charset="-122"/>
                  <a:cs typeface="+mn-ea"/>
                  <a:sym typeface="+mn-lt"/>
                </a:rPr>
                <a:t>精细化制作</a:t>
              </a:r>
            </a:p>
          </p:txBody>
        </p:sp>
        <p:sp>
          <p:nvSpPr>
            <p:cNvPr id="14" name="矩形 13"/>
            <p:cNvSpPr/>
            <p:nvPr/>
          </p:nvSpPr>
          <p:spPr>
            <a:xfrm>
              <a:off x="4933492" y="1603815"/>
              <a:ext cx="2320491" cy="580884"/>
            </a:xfrm>
            <a:prstGeom prst="rect">
              <a:avLst/>
            </a:prstGeom>
            <a:ln w="12700">
              <a:miter lim="400000"/>
            </a:ln>
          </p:spPr>
          <p:txBody>
            <a:bodyPr wrap="none" lIns="0" tIns="0" rIns="0" bIns="0" anchor="ctr">
              <a:normAutofit/>
            </a:bodyPr>
            <a:lstStyle/>
            <a:p>
              <a:pPr defTabSz="1219200"/>
              <a:r>
                <a:rPr lang="zh-CN" altLang="en-US" sz="2000" b="1" dirty="0">
                  <a:solidFill>
                    <a:srgbClr val="838383">
                      <a:lumMod val="100000"/>
                    </a:srgbClr>
                  </a:solidFill>
                  <a:latin typeface="微软雅黑" panose="020B0503020204020204" pitchFamily="34" charset="-122"/>
                  <a:ea typeface="微软雅黑" panose="020B0503020204020204" pitchFamily="34" charset="-122"/>
                  <a:cs typeface="+mn-ea"/>
                  <a:sym typeface="+mn-lt"/>
                </a:rPr>
                <a:t>综艺节目技术发展</a:t>
              </a:r>
            </a:p>
          </p:txBody>
        </p:sp>
      </p:grpSp>
      <p:grpSp>
        <p:nvGrpSpPr>
          <p:cNvPr id="6" name="组合 5"/>
          <p:cNvGrpSpPr/>
          <p:nvPr/>
        </p:nvGrpSpPr>
        <p:grpSpPr>
          <a:xfrm>
            <a:off x="1232894" y="2562533"/>
            <a:ext cx="2320491" cy="1836077"/>
            <a:chOff x="1323158" y="1767993"/>
            <a:chExt cx="2320491" cy="1836077"/>
          </a:xfrm>
        </p:grpSpPr>
        <p:sp>
          <p:nvSpPr>
            <p:cNvPr id="7" name="矩形 6"/>
            <p:cNvSpPr/>
            <p:nvPr/>
          </p:nvSpPr>
          <p:spPr>
            <a:xfrm>
              <a:off x="1323158" y="2348880"/>
              <a:ext cx="2320491" cy="1255190"/>
            </a:xfrm>
            <a:prstGeom prst="rect">
              <a:avLst/>
            </a:prstGeom>
            <a:ln w="12700">
              <a:miter lim="400000"/>
            </a:ln>
          </p:spPr>
          <p:txBody>
            <a:bodyPr wrap="square" lIns="0" tIns="0" rIns="0" bIns="0">
              <a:noAutofit/>
            </a:bodyPr>
            <a:lstStyle/>
            <a:p>
              <a:pPr algn="ctr" defTabSz="1219200">
                <a:lnSpc>
                  <a:spcPct val="120000"/>
                </a:lnSpc>
              </a:pPr>
              <a:r>
                <a:rPr lang="en-US" altLang="zh-CN" sz="2000" dirty="0">
                  <a:solidFill>
                    <a:srgbClr val="000000"/>
                  </a:solidFill>
                  <a:latin typeface="微软雅黑" panose="020B0503020204020204" pitchFamily="34" charset="-122"/>
                  <a:ea typeface="微软雅黑" panose="020B0503020204020204" pitchFamily="34" charset="-122"/>
                  <a:cs typeface="+mn-ea"/>
                  <a:sym typeface="+mn-lt"/>
                </a:rPr>
                <a:t>AR</a:t>
              </a:r>
            </a:p>
            <a:p>
              <a:pPr algn="ctr" defTabSz="1219200">
                <a:lnSpc>
                  <a:spcPct val="120000"/>
                </a:lnSpc>
              </a:pPr>
              <a:r>
                <a:rPr lang="en-US" altLang="zh-CN" sz="2000" dirty="0">
                  <a:solidFill>
                    <a:srgbClr val="000000"/>
                  </a:solidFill>
                  <a:latin typeface="微软雅黑" panose="020B0503020204020204" pitchFamily="34" charset="-122"/>
                  <a:ea typeface="微软雅黑" panose="020B0503020204020204" pitchFamily="34" charset="-122"/>
                  <a:cs typeface="+mn-ea"/>
                  <a:sym typeface="+mn-lt"/>
                </a:rPr>
                <a:t>VR</a:t>
              </a:r>
            </a:p>
            <a:p>
              <a:pPr algn="ctr" defTabSz="1219200">
                <a:lnSpc>
                  <a:spcPct val="120000"/>
                </a:lnSpc>
              </a:pPr>
              <a:r>
                <a:rPr lang="en-US" altLang="zh-CN" sz="2000" dirty="0">
                  <a:solidFill>
                    <a:srgbClr val="000000"/>
                  </a:solidFill>
                  <a:latin typeface="微软雅黑" panose="020B0503020204020204" pitchFamily="34" charset="-122"/>
                  <a:ea typeface="微软雅黑" panose="020B0503020204020204" pitchFamily="34" charset="-122"/>
                  <a:cs typeface="+mn-ea"/>
                  <a:sym typeface="+mn-lt"/>
                </a:rPr>
                <a:t>AI</a:t>
              </a:r>
            </a:p>
            <a:p>
              <a:pPr algn="ctr" defTabSz="1219200">
                <a:lnSpc>
                  <a:spcPct val="120000"/>
                </a:lnSpc>
              </a:pPr>
              <a:r>
                <a:rPr lang="zh-CN" altLang="en-US" sz="2000" dirty="0">
                  <a:solidFill>
                    <a:srgbClr val="000000"/>
                  </a:solidFill>
                  <a:latin typeface="微软雅黑" panose="020B0503020204020204" pitchFamily="34" charset="-122"/>
                  <a:ea typeface="微软雅黑" panose="020B0503020204020204" pitchFamily="34" charset="-122"/>
                  <a:cs typeface="+mn-ea"/>
                  <a:sym typeface="+mn-lt"/>
                </a:rPr>
                <a:t>全息投影</a:t>
              </a:r>
            </a:p>
          </p:txBody>
        </p:sp>
        <p:sp>
          <p:nvSpPr>
            <p:cNvPr id="9" name="矩形 8"/>
            <p:cNvSpPr/>
            <p:nvPr/>
          </p:nvSpPr>
          <p:spPr>
            <a:xfrm>
              <a:off x="1323158" y="1767993"/>
              <a:ext cx="2320491" cy="580884"/>
            </a:xfrm>
            <a:prstGeom prst="rect">
              <a:avLst/>
            </a:prstGeom>
            <a:ln w="12700">
              <a:miter lim="400000"/>
            </a:ln>
          </p:spPr>
          <p:txBody>
            <a:bodyPr wrap="none" lIns="0" tIns="0" rIns="0" bIns="0" anchor="ctr">
              <a:normAutofit/>
            </a:bodyPr>
            <a:lstStyle/>
            <a:p>
              <a:pPr algn="ctr" defTabSz="1219200"/>
              <a:r>
                <a:rPr lang="zh-CN" altLang="en-US" sz="2000" b="1" dirty="0">
                  <a:solidFill>
                    <a:srgbClr val="2A465C">
                      <a:lumMod val="100000"/>
                    </a:srgbClr>
                  </a:solidFill>
                  <a:latin typeface="微软雅黑" panose="020B0503020204020204" pitchFamily="34" charset="-122"/>
                  <a:ea typeface="微软雅黑" panose="020B0503020204020204" pitchFamily="34" charset="-122"/>
                  <a:cs typeface="+mn-ea"/>
                  <a:sym typeface="+mn-lt"/>
                </a:rPr>
                <a:t>高科技应用</a:t>
              </a:r>
            </a:p>
          </p:txBody>
        </p:sp>
      </p:grpSp>
      <p:sp>
        <p:nvSpPr>
          <p:cNvPr id="26"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04 </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技术因素</a:t>
            </a:r>
          </a:p>
        </p:txBody>
      </p:sp>
      <p:sp>
        <p:nvSpPr>
          <p:cNvPr id="17" name="文本框 16"/>
          <p:cNvSpPr txBox="1"/>
          <p:nvPr/>
        </p:nvSpPr>
        <p:spPr>
          <a:xfrm>
            <a:off x="3655060" y="471170"/>
            <a:ext cx="5154930" cy="460375"/>
          </a:xfrm>
          <a:prstGeom prst="rect">
            <a:avLst/>
          </a:prstGeom>
          <a:noFill/>
        </p:spPr>
        <p:txBody>
          <a:bodyPr wrap="square" rtlCol="0" anchor="t">
            <a:spAutoFit/>
          </a:bodyPr>
          <a:lstStyle/>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高科技应用及制作精细化，推动综艺节目技术革新。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731131" y="1090863"/>
            <a:ext cx="8325852" cy="67376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文本框 2"/>
          <p:cNvSpPr txBox="1"/>
          <p:nvPr/>
        </p:nvSpPr>
        <p:spPr>
          <a:xfrm>
            <a:off x="4289076" y="890808"/>
            <a:ext cx="1199456" cy="400110"/>
          </a:xfrm>
          <a:prstGeom prst="rect">
            <a:avLst/>
          </a:prstGeom>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监管机构</a:t>
            </a:r>
          </a:p>
        </p:txBody>
      </p:sp>
      <p:pic>
        <p:nvPicPr>
          <p:cNvPr id="4" name="图片 3"/>
          <p:cNvPicPr>
            <a:picLocks noChangeAspect="1"/>
          </p:cNvPicPr>
          <p:nvPr/>
        </p:nvPicPr>
        <p:blipFill>
          <a:blip r:embed="rId2"/>
          <a:stretch>
            <a:fillRect/>
          </a:stretch>
        </p:blipFill>
        <p:spPr>
          <a:xfrm>
            <a:off x="3937353" y="1291219"/>
            <a:ext cx="2096532" cy="443791"/>
          </a:xfrm>
          <a:prstGeom prst="rect">
            <a:avLst/>
          </a:prstGeom>
        </p:spPr>
      </p:pic>
      <p:sp>
        <p:nvSpPr>
          <p:cNvPr id="5" name="矩形: 圆角 4"/>
          <p:cNvSpPr/>
          <p:nvPr/>
        </p:nvSpPr>
        <p:spPr>
          <a:xfrm>
            <a:off x="797169" y="2157047"/>
            <a:ext cx="844061" cy="1101968"/>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1907235" y="2157047"/>
            <a:ext cx="706658" cy="84477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圆角 6"/>
          <p:cNvSpPr/>
          <p:nvPr/>
        </p:nvSpPr>
        <p:spPr>
          <a:xfrm>
            <a:off x="806404" y="3429001"/>
            <a:ext cx="1816724" cy="145703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806404" y="5056023"/>
            <a:ext cx="1816724" cy="145703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9" name="文本框 8"/>
          <p:cNvSpPr txBox="1"/>
          <p:nvPr/>
        </p:nvSpPr>
        <p:spPr>
          <a:xfrm>
            <a:off x="888391" y="2053314"/>
            <a:ext cx="661615"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广告商</a:t>
            </a:r>
          </a:p>
        </p:txBody>
      </p:sp>
      <p:sp useBgFill="1">
        <p:nvSpPr>
          <p:cNvPr id="10" name="文本框 9"/>
          <p:cNvSpPr txBox="1"/>
          <p:nvPr/>
        </p:nvSpPr>
        <p:spPr>
          <a:xfrm>
            <a:off x="1923436" y="2074628"/>
            <a:ext cx="674255"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代理商</a:t>
            </a:r>
          </a:p>
        </p:txBody>
      </p:sp>
      <p:sp useBgFill="1">
        <p:nvSpPr>
          <p:cNvPr id="11" name="文本框 10"/>
          <p:cNvSpPr txBox="1"/>
          <p:nvPr/>
        </p:nvSpPr>
        <p:spPr>
          <a:xfrm>
            <a:off x="1293445" y="3321987"/>
            <a:ext cx="842641"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明星经纪</a:t>
            </a:r>
          </a:p>
        </p:txBody>
      </p:sp>
      <p:sp useBgFill="1">
        <p:nvSpPr>
          <p:cNvPr id="12" name="文本框 11"/>
          <p:cNvSpPr txBox="1"/>
          <p:nvPr/>
        </p:nvSpPr>
        <p:spPr>
          <a:xfrm>
            <a:off x="1293445" y="4927116"/>
            <a:ext cx="951346"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海外版权方</a:t>
            </a:r>
          </a:p>
        </p:txBody>
      </p:sp>
      <p:sp>
        <p:nvSpPr>
          <p:cNvPr id="13" name="文本框 12"/>
          <p:cNvSpPr txBox="1"/>
          <p:nvPr/>
        </p:nvSpPr>
        <p:spPr>
          <a:xfrm>
            <a:off x="939265" y="2553451"/>
            <a:ext cx="555677"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AD</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939265" y="3482153"/>
            <a:ext cx="1568481" cy="1334217"/>
            <a:chOff x="6093714" y="2888909"/>
            <a:chExt cx="3714274" cy="2844574"/>
          </a:xfrm>
        </p:grpSpPr>
        <p:sp>
          <p:nvSpPr>
            <p:cNvPr id="22" name="任意多边形: 形状 21"/>
            <p:cNvSpPr/>
            <p:nvPr/>
          </p:nvSpPr>
          <p:spPr>
            <a:xfrm>
              <a:off x="6093714" y="2888909"/>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dirty="0"/>
            </a:p>
          </p:txBody>
        </p:sp>
        <p:sp>
          <p:nvSpPr>
            <p:cNvPr id="23" name="矩形 22"/>
            <p:cNvSpPr/>
            <p:nvPr/>
          </p:nvSpPr>
          <p:spPr>
            <a:xfrm>
              <a:off x="6093714" y="3096782"/>
              <a:ext cx="1156584" cy="1156584"/>
            </a:xfrm>
            <a:prstGeom prst="rect">
              <a:avLst/>
            </a:prstGeom>
            <a:blipFill>
              <a:blip r:embed="rId3"/>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任意多边形: 形状 23"/>
            <p:cNvSpPr/>
            <p:nvPr/>
          </p:nvSpPr>
          <p:spPr>
            <a:xfrm>
              <a:off x="7372559" y="2888909"/>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a:p>
          </p:txBody>
        </p:sp>
        <p:sp>
          <p:nvSpPr>
            <p:cNvPr id="25" name="矩形 24"/>
            <p:cNvSpPr/>
            <p:nvPr/>
          </p:nvSpPr>
          <p:spPr>
            <a:xfrm>
              <a:off x="7372559" y="3096782"/>
              <a:ext cx="1156584" cy="1156584"/>
            </a:xfrm>
            <a:prstGeom prst="rect">
              <a:avLst/>
            </a:prstGeom>
            <a:blipFill>
              <a:blip r:embed="rId4"/>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任意多边形: 形状 25"/>
            <p:cNvSpPr/>
            <p:nvPr/>
          </p:nvSpPr>
          <p:spPr>
            <a:xfrm>
              <a:off x="8651404" y="2888909"/>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a:p>
          </p:txBody>
        </p:sp>
        <p:sp>
          <p:nvSpPr>
            <p:cNvPr id="27" name="矩形 26"/>
            <p:cNvSpPr/>
            <p:nvPr/>
          </p:nvSpPr>
          <p:spPr>
            <a:xfrm>
              <a:off x="8651404" y="3096782"/>
              <a:ext cx="1156584" cy="1156584"/>
            </a:xfrm>
            <a:prstGeom prst="rect">
              <a:avLst/>
            </a:prstGeom>
            <a:blipFill>
              <a:blip r:embed="rId5"/>
              <a:srcRect/>
              <a:stretch>
                <a:fillRect l="-9000" r="-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任意多边形: 形状 27"/>
            <p:cNvSpPr/>
            <p:nvPr/>
          </p:nvSpPr>
          <p:spPr>
            <a:xfrm>
              <a:off x="6093714" y="4369025"/>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a:p>
          </p:txBody>
        </p:sp>
        <p:sp>
          <p:nvSpPr>
            <p:cNvPr id="29" name="矩形 28"/>
            <p:cNvSpPr/>
            <p:nvPr/>
          </p:nvSpPr>
          <p:spPr>
            <a:xfrm>
              <a:off x="6093714" y="4576899"/>
              <a:ext cx="1156584" cy="1156584"/>
            </a:xfrm>
            <a:prstGeom prst="rect">
              <a:avLst/>
            </a:prstGeom>
            <a:blipFill>
              <a:blip r:embed="rId6"/>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任意多边形: 形状 29"/>
            <p:cNvSpPr/>
            <p:nvPr/>
          </p:nvSpPr>
          <p:spPr>
            <a:xfrm>
              <a:off x="7372559" y="4369025"/>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a:p>
          </p:txBody>
        </p:sp>
        <p:sp>
          <p:nvSpPr>
            <p:cNvPr id="31" name="矩形 30"/>
            <p:cNvSpPr/>
            <p:nvPr/>
          </p:nvSpPr>
          <p:spPr>
            <a:xfrm>
              <a:off x="7372559" y="4576899"/>
              <a:ext cx="1156584" cy="1156584"/>
            </a:xfrm>
            <a:prstGeom prst="rect">
              <a:avLst/>
            </a:prstGeom>
            <a:blipFill>
              <a:blip r:embed="rId7"/>
              <a:srcRect/>
              <a:stretch>
                <a:fillRect t="-11000" b="-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任意多边形: 形状 31"/>
            <p:cNvSpPr/>
            <p:nvPr/>
          </p:nvSpPr>
          <p:spPr>
            <a:xfrm>
              <a:off x="8651404" y="4369025"/>
              <a:ext cx="1156584" cy="173487"/>
            </a:xfrm>
            <a:custGeom>
              <a:avLst/>
              <a:gdLst>
                <a:gd name="connsiteX0" fmla="*/ 0 w 1156584"/>
                <a:gd name="connsiteY0" fmla="*/ 0 h 173487"/>
                <a:gd name="connsiteX1" fmla="*/ 1156584 w 1156584"/>
                <a:gd name="connsiteY1" fmla="*/ 0 h 173487"/>
                <a:gd name="connsiteX2" fmla="*/ 1156584 w 1156584"/>
                <a:gd name="connsiteY2" fmla="*/ 173487 h 173487"/>
                <a:gd name="connsiteX3" fmla="*/ 0 w 1156584"/>
                <a:gd name="connsiteY3" fmla="*/ 173487 h 173487"/>
                <a:gd name="connsiteX4" fmla="*/ 0 w 1156584"/>
                <a:gd name="connsiteY4" fmla="*/ 0 h 17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4" h="173487">
                  <a:moveTo>
                    <a:pt x="0" y="0"/>
                  </a:moveTo>
                  <a:lnTo>
                    <a:pt x="1156584" y="0"/>
                  </a:lnTo>
                  <a:lnTo>
                    <a:pt x="1156584" y="173487"/>
                  </a:lnTo>
                  <a:lnTo>
                    <a:pt x="0" y="1734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6670" rIns="26670" bIns="0" numCol="1" spcCol="1270" anchor="b" anchorCtr="0">
              <a:noAutofit/>
            </a:bodyPr>
            <a:lstStyle/>
            <a:p>
              <a:pPr marL="0" lvl="0" indent="0" algn="l" defTabSz="311150">
                <a:lnSpc>
                  <a:spcPct val="90000"/>
                </a:lnSpc>
                <a:spcBef>
                  <a:spcPct val="0"/>
                </a:spcBef>
                <a:spcAft>
                  <a:spcPct val="35000"/>
                </a:spcAft>
                <a:buNone/>
              </a:pPr>
              <a:endParaRPr lang="zh-CN" altLang="en-US" sz="700" kern="1200"/>
            </a:p>
          </p:txBody>
        </p:sp>
        <p:sp>
          <p:nvSpPr>
            <p:cNvPr id="33" name="矩形 32"/>
            <p:cNvSpPr/>
            <p:nvPr/>
          </p:nvSpPr>
          <p:spPr>
            <a:xfrm>
              <a:off x="8651404" y="4576899"/>
              <a:ext cx="1156584" cy="1156584"/>
            </a:xfrm>
            <a:prstGeom prst="rect">
              <a:avLst/>
            </a:prstGeom>
            <a:blipFill>
              <a:blip r:embed="rId8"/>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8" name="组合 37"/>
          <p:cNvGrpSpPr/>
          <p:nvPr/>
        </p:nvGrpSpPr>
        <p:grpSpPr>
          <a:xfrm>
            <a:off x="1141907" y="5333022"/>
            <a:ext cx="1254421" cy="1301251"/>
            <a:chOff x="5931470" y="2972636"/>
            <a:chExt cx="2153674" cy="2276695"/>
          </a:xfrm>
        </p:grpSpPr>
        <p:sp>
          <p:nvSpPr>
            <p:cNvPr id="39" name="矩形: 圆角 38"/>
            <p:cNvSpPr/>
            <p:nvPr/>
          </p:nvSpPr>
          <p:spPr>
            <a:xfrm>
              <a:off x="5931470" y="2972636"/>
              <a:ext cx="1025538" cy="706596"/>
            </a:xfrm>
            <a:prstGeom prst="roundRect">
              <a:avLst/>
            </a:prstGeom>
            <a:blipFill>
              <a:blip r:embed="rId9"/>
              <a:srcRect/>
              <a:stretch>
                <a:fillRect t="-8000" b="-8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0" name="任意多边形: 形状 39"/>
            <p:cNvSpPr/>
            <p:nvPr/>
          </p:nvSpPr>
          <p:spPr>
            <a:xfrm>
              <a:off x="5931470" y="3679232"/>
              <a:ext cx="1025538" cy="380474"/>
            </a:xfrm>
            <a:custGeom>
              <a:avLst/>
              <a:gdLst>
                <a:gd name="connsiteX0" fmla="*/ 0 w 1025538"/>
                <a:gd name="connsiteY0" fmla="*/ 0 h 380474"/>
                <a:gd name="connsiteX1" fmla="*/ 1025538 w 1025538"/>
                <a:gd name="connsiteY1" fmla="*/ 0 h 380474"/>
                <a:gd name="connsiteX2" fmla="*/ 1025538 w 1025538"/>
                <a:gd name="connsiteY2" fmla="*/ 380474 h 380474"/>
                <a:gd name="connsiteX3" fmla="*/ 0 w 1025538"/>
                <a:gd name="connsiteY3" fmla="*/ 380474 h 380474"/>
                <a:gd name="connsiteX4" fmla="*/ 0 w 1025538"/>
                <a:gd name="connsiteY4" fmla="*/ 0 h 38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538" h="380474">
                  <a:moveTo>
                    <a:pt x="0" y="0"/>
                  </a:moveTo>
                  <a:lnTo>
                    <a:pt x="1025538" y="0"/>
                  </a:lnTo>
                  <a:lnTo>
                    <a:pt x="1025538" y="380474"/>
                  </a:lnTo>
                  <a:lnTo>
                    <a:pt x="0" y="380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41" name="矩形: 圆角 40"/>
            <p:cNvSpPr/>
            <p:nvPr/>
          </p:nvSpPr>
          <p:spPr>
            <a:xfrm>
              <a:off x="7059606" y="2972636"/>
              <a:ext cx="1025538" cy="706596"/>
            </a:xfrm>
            <a:prstGeom prst="roundRect">
              <a:avLst/>
            </a:prstGeom>
            <a:blipFill>
              <a:blip r:embed="rId10"/>
              <a:srcRect/>
              <a:stretch>
                <a:fillRect t="-7000" b="-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任意多边形: 形状 41"/>
            <p:cNvSpPr/>
            <p:nvPr/>
          </p:nvSpPr>
          <p:spPr>
            <a:xfrm>
              <a:off x="7059606" y="3679232"/>
              <a:ext cx="1025538" cy="380474"/>
            </a:xfrm>
            <a:custGeom>
              <a:avLst/>
              <a:gdLst>
                <a:gd name="connsiteX0" fmla="*/ 0 w 1025538"/>
                <a:gd name="connsiteY0" fmla="*/ 0 h 380474"/>
                <a:gd name="connsiteX1" fmla="*/ 1025538 w 1025538"/>
                <a:gd name="connsiteY1" fmla="*/ 0 h 380474"/>
                <a:gd name="connsiteX2" fmla="*/ 1025538 w 1025538"/>
                <a:gd name="connsiteY2" fmla="*/ 380474 h 380474"/>
                <a:gd name="connsiteX3" fmla="*/ 0 w 1025538"/>
                <a:gd name="connsiteY3" fmla="*/ 380474 h 380474"/>
                <a:gd name="connsiteX4" fmla="*/ 0 w 1025538"/>
                <a:gd name="connsiteY4" fmla="*/ 0 h 38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538" h="380474">
                  <a:moveTo>
                    <a:pt x="0" y="0"/>
                  </a:moveTo>
                  <a:lnTo>
                    <a:pt x="1025538" y="0"/>
                  </a:lnTo>
                  <a:lnTo>
                    <a:pt x="1025538" y="380474"/>
                  </a:lnTo>
                  <a:lnTo>
                    <a:pt x="0" y="380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43" name="矩形: 圆角 42"/>
            <p:cNvSpPr/>
            <p:nvPr/>
          </p:nvSpPr>
          <p:spPr>
            <a:xfrm>
              <a:off x="6495538" y="4162261"/>
              <a:ext cx="1025538" cy="706596"/>
            </a:xfrm>
            <a:prstGeom prst="roundRect">
              <a:avLst/>
            </a:prstGeom>
            <a:blipFill>
              <a:blip r:embed="rId11"/>
              <a:srcRect/>
              <a:stretch>
                <a:fillRect l="-7000" r="-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任意多边形: 形状 43"/>
            <p:cNvSpPr/>
            <p:nvPr/>
          </p:nvSpPr>
          <p:spPr>
            <a:xfrm>
              <a:off x="6495538" y="4868857"/>
              <a:ext cx="1025538" cy="380474"/>
            </a:xfrm>
            <a:custGeom>
              <a:avLst/>
              <a:gdLst>
                <a:gd name="connsiteX0" fmla="*/ 0 w 1025538"/>
                <a:gd name="connsiteY0" fmla="*/ 0 h 380474"/>
                <a:gd name="connsiteX1" fmla="*/ 1025538 w 1025538"/>
                <a:gd name="connsiteY1" fmla="*/ 0 h 380474"/>
                <a:gd name="connsiteX2" fmla="*/ 1025538 w 1025538"/>
                <a:gd name="connsiteY2" fmla="*/ 380474 h 380474"/>
                <a:gd name="connsiteX3" fmla="*/ 0 w 1025538"/>
                <a:gd name="connsiteY3" fmla="*/ 380474 h 380474"/>
                <a:gd name="connsiteX4" fmla="*/ 0 w 1025538"/>
                <a:gd name="connsiteY4" fmla="*/ 0 h 38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538" h="380474">
                  <a:moveTo>
                    <a:pt x="0" y="0"/>
                  </a:moveTo>
                  <a:lnTo>
                    <a:pt x="1025538" y="0"/>
                  </a:lnTo>
                  <a:lnTo>
                    <a:pt x="1025538" y="380474"/>
                  </a:lnTo>
                  <a:lnTo>
                    <a:pt x="0" y="3804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endParaRPr lang="zh-CN" altLang="en-US" sz="1300" kern="1200"/>
            </a:p>
          </p:txBody>
        </p:sp>
      </p:grpSp>
      <p:sp useBgFill="1">
        <p:nvSpPr>
          <p:cNvPr id="45" name="矩形: 圆角 44"/>
          <p:cNvSpPr/>
          <p:nvPr/>
        </p:nvSpPr>
        <p:spPr>
          <a:xfrm>
            <a:off x="3048001" y="2157047"/>
            <a:ext cx="2440532" cy="4356013"/>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6" name="矩形: 圆角 45"/>
          <p:cNvSpPr/>
          <p:nvPr/>
        </p:nvSpPr>
        <p:spPr>
          <a:xfrm>
            <a:off x="3228691" y="2525191"/>
            <a:ext cx="2079151" cy="844772"/>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7" name="矩形: 圆角 46"/>
          <p:cNvSpPr/>
          <p:nvPr/>
        </p:nvSpPr>
        <p:spPr>
          <a:xfrm>
            <a:off x="3228690" y="3560674"/>
            <a:ext cx="2079151" cy="1287051"/>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8" name="矩形: 圆角 47"/>
          <p:cNvSpPr/>
          <p:nvPr/>
        </p:nvSpPr>
        <p:spPr>
          <a:xfrm>
            <a:off x="3228689" y="5036867"/>
            <a:ext cx="2079151" cy="1287051"/>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9" name="文本框 48"/>
          <p:cNvSpPr txBox="1"/>
          <p:nvPr/>
        </p:nvSpPr>
        <p:spPr>
          <a:xfrm>
            <a:off x="3838172" y="1916332"/>
            <a:ext cx="951346" cy="584775"/>
          </a:xfrm>
          <a:prstGeom prst="rect">
            <a:avLst/>
          </a:prstGeom>
        </p:spPr>
        <p:txBody>
          <a:bodyPr wrap="square"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出品及制作</a:t>
            </a:r>
          </a:p>
        </p:txBody>
      </p:sp>
      <p:sp useBgFill="1">
        <p:nvSpPr>
          <p:cNvPr id="50" name="文本框 49"/>
          <p:cNvSpPr txBox="1"/>
          <p:nvPr/>
        </p:nvSpPr>
        <p:spPr>
          <a:xfrm>
            <a:off x="3993512" y="2434046"/>
            <a:ext cx="591128"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平台</a:t>
            </a:r>
          </a:p>
        </p:txBody>
      </p:sp>
      <p:sp useBgFill="1">
        <p:nvSpPr>
          <p:cNvPr id="51" name="文本框 50"/>
          <p:cNvSpPr txBox="1"/>
          <p:nvPr/>
        </p:nvSpPr>
        <p:spPr>
          <a:xfrm>
            <a:off x="3577031" y="3456710"/>
            <a:ext cx="1431988"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传统综艺制作企业</a:t>
            </a:r>
          </a:p>
        </p:txBody>
      </p:sp>
      <p:sp useBgFill="1">
        <p:nvSpPr>
          <p:cNvPr id="52" name="文本框 51"/>
          <p:cNvSpPr txBox="1"/>
          <p:nvPr/>
        </p:nvSpPr>
        <p:spPr>
          <a:xfrm>
            <a:off x="3559403" y="4927115"/>
            <a:ext cx="1459346"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网络综艺制作企业</a:t>
            </a:r>
          </a:p>
        </p:txBody>
      </p:sp>
      <p:pic>
        <p:nvPicPr>
          <p:cNvPr id="53" name="图片 52"/>
          <p:cNvPicPr>
            <a:picLocks noChangeAspect="1"/>
          </p:cNvPicPr>
          <p:nvPr/>
        </p:nvPicPr>
        <p:blipFill>
          <a:blip r:embed="rId12"/>
          <a:stretch>
            <a:fillRect/>
          </a:stretch>
        </p:blipFill>
        <p:spPr>
          <a:xfrm>
            <a:off x="3577853" y="2655427"/>
            <a:ext cx="282706" cy="268424"/>
          </a:xfrm>
          <a:prstGeom prst="rect">
            <a:avLst/>
          </a:prstGeom>
        </p:spPr>
      </p:pic>
      <p:pic>
        <p:nvPicPr>
          <p:cNvPr id="54" name="图片 53"/>
          <p:cNvPicPr>
            <a:picLocks noChangeAspect="1"/>
          </p:cNvPicPr>
          <p:nvPr/>
        </p:nvPicPr>
        <p:blipFill>
          <a:blip r:embed="rId13"/>
          <a:stretch>
            <a:fillRect/>
          </a:stretch>
        </p:blipFill>
        <p:spPr>
          <a:xfrm>
            <a:off x="3937853" y="2655428"/>
            <a:ext cx="282706" cy="268423"/>
          </a:xfrm>
          <a:prstGeom prst="rect">
            <a:avLst/>
          </a:prstGeom>
        </p:spPr>
      </p:pic>
      <p:pic>
        <p:nvPicPr>
          <p:cNvPr id="55" name="图片 54"/>
          <p:cNvPicPr>
            <a:picLocks noChangeAspect="1"/>
          </p:cNvPicPr>
          <p:nvPr/>
        </p:nvPicPr>
        <p:blipFill>
          <a:blip r:embed="rId14"/>
          <a:stretch>
            <a:fillRect/>
          </a:stretch>
        </p:blipFill>
        <p:spPr>
          <a:xfrm>
            <a:off x="4297853" y="2655265"/>
            <a:ext cx="282706" cy="263771"/>
          </a:xfrm>
          <a:prstGeom prst="rect">
            <a:avLst/>
          </a:prstGeom>
        </p:spPr>
      </p:pic>
      <p:pic>
        <p:nvPicPr>
          <p:cNvPr id="56" name="图片 55"/>
          <p:cNvPicPr>
            <a:picLocks noChangeAspect="1"/>
          </p:cNvPicPr>
          <p:nvPr/>
        </p:nvPicPr>
        <p:blipFill>
          <a:blip r:embed="rId15"/>
          <a:stretch>
            <a:fillRect/>
          </a:stretch>
        </p:blipFill>
        <p:spPr>
          <a:xfrm>
            <a:off x="4660715" y="2656731"/>
            <a:ext cx="282706" cy="267407"/>
          </a:xfrm>
          <a:prstGeom prst="rect">
            <a:avLst/>
          </a:prstGeom>
        </p:spPr>
      </p:pic>
      <p:pic>
        <p:nvPicPr>
          <p:cNvPr id="57" name="图片 56"/>
          <p:cNvPicPr>
            <a:picLocks noChangeAspect="1"/>
          </p:cNvPicPr>
          <p:nvPr/>
        </p:nvPicPr>
        <p:blipFill>
          <a:blip r:embed="rId16"/>
          <a:stretch>
            <a:fillRect/>
          </a:stretch>
        </p:blipFill>
        <p:spPr>
          <a:xfrm>
            <a:off x="3589424" y="3014409"/>
            <a:ext cx="282706" cy="261822"/>
          </a:xfrm>
          <a:prstGeom prst="rect">
            <a:avLst/>
          </a:prstGeom>
        </p:spPr>
      </p:pic>
      <p:pic>
        <p:nvPicPr>
          <p:cNvPr id="58" name="图片 57"/>
          <p:cNvPicPr>
            <a:picLocks noChangeAspect="1"/>
          </p:cNvPicPr>
          <p:nvPr/>
        </p:nvPicPr>
        <p:blipFill>
          <a:blip r:embed="rId17"/>
          <a:stretch>
            <a:fillRect/>
          </a:stretch>
        </p:blipFill>
        <p:spPr>
          <a:xfrm>
            <a:off x="3930877" y="3013191"/>
            <a:ext cx="282706" cy="263771"/>
          </a:xfrm>
          <a:prstGeom prst="rect">
            <a:avLst/>
          </a:prstGeom>
        </p:spPr>
      </p:pic>
      <p:pic>
        <p:nvPicPr>
          <p:cNvPr id="59" name="图片 58"/>
          <p:cNvPicPr>
            <a:picLocks noChangeAspect="1"/>
          </p:cNvPicPr>
          <p:nvPr/>
        </p:nvPicPr>
        <p:blipFill>
          <a:blip r:embed="rId18"/>
          <a:stretch>
            <a:fillRect/>
          </a:stretch>
        </p:blipFill>
        <p:spPr>
          <a:xfrm>
            <a:off x="4297853" y="3021124"/>
            <a:ext cx="282706" cy="257876"/>
          </a:xfrm>
          <a:prstGeom prst="rect">
            <a:avLst/>
          </a:prstGeom>
        </p:spPr>
      </p:pic>
      <p:pic>
        <p:nvPicPr>
          <p:cNvPr id="60" name="图片 59"/>
          <p:cNvPicPr>
            <a:picLocks noChangeAspect="1"/>
          </p:cNvPicPr>
          <p:nvPr/>
        </p:nvPicPr>
        <p:blipFill>
          <a:blip r:embed="rId19"/>
          <a:stretch>
            <a:fillRect/>
          </a:stretch>
        </p:blipFill>
        <p:spPr>
          <a:xfrm>
            <a:off x="4660715" y="3022458"/>
            <a:ext cx="282706" cy="296664"/>
          </a:xfrm>
          <a:prstGeom prst="rect">
            <a:avLst/>
          </a:prstGeom>
        </p:spPr>
      </p:pic>
      <p:pic>
        <p:nvPicPr>
          <p:cNvPr id="61" name="图片 60"/>
          <p:cNvPicPr>
            <a:picLocks noChangeAspect="1"/>
          </p:cNvPicPr>
          <p:nvPr/>
        </p:nvPicPr>
        <p:blipFill>
          <a:blip r:embed="rId20"/>
          <a:stretch>
            <a:fillRect/>
          </a:stretch>
        </p:blipFill>
        <p:spPr>
          <a:xfrm>
            <a:off x="3291651" y="3826821"/>
            <a:ext cx="762106" cy="295316"/>
          </a:xfrm>
          <a:prstGeom prst="rect">
            <a:avLst/>
          </a:prstGeom>
        </p:spPr>
      </p:pic>
      <p:pic>
        <p:nvPicPr>
          <p:cNvPr id="63" name="图片 62"/>
          <p:cNvPicPr>
            <a:picLocks noChangeAspect="1"/>
          </p:cNvPicPr>
          <p:nvPr/>
        </p:nvPicPr>
        <p:blipFill>
          <a:blip r:embed="rId21"/>
          <a:stretch>
            <a:fillRect/>
          </a:stretch>
        </p:blipFill>
        <p:spPr>
          <a:xfrm>
            <a:off x="3291652" y="4123952"/>
            <a:ext cx="762106" cy="351079"/>
          </a:xfrm>
          <a:prstGeom prst="rect">
            <a:avLst/>
          </a:prstGeom>
          <a:ln>
            <a:noFill/>
          </a:ln>
          <a:effectLst>
            <a:outerShdw blurRad="190500" algn="tl" rotWithShape="0">
              <a:srgbClr val="000000">
                <a:alpha val="70000"/>
              </a:srgbClr>
            </a:outerShdw>
          </a:effectLst>
        </p:spPr>
      </p:pic>
      <p:pic>
        <p:nvPicPr>
          <p:cNvPr id="64" name="图片 63"/>
          <p:cNvPicPr>
            <a:picLocks noChangeAspect="1"/>
          </p:cNvPicPr>
          <p:nvPr/>
        </p:nvPicPr>
        <p:blipFill>
          <a:blip r:embed="rId22"/>
          <a:stretch>
            <a:fillRect/>
          </a:stretch>
        </p:blipFill>
        <p:spPr>
          <a:xfrm>
            <a:off x="4288963" y="3909022"/>
            <a:ext cx="778098" cy="348839"/>
          </a:xfrm>
          <a:prstGeom prst="rect">
            <a:avLst/>
          </a:prstGeom>
        </p:spPr>
      </p:pic>
      <p:pic>
        <p:nvPicPr>
          <p:cNvPr id="65" name="图片 64"/>
          <p:cNvPicPr>
            <a:picLocks noChangeAspect="1"/>
          </p:cNvPicPr>
          <p:nvPr/>
        </p:nvPicPr>
        <p:blipFill>
          <a:blip r:embed="rId23"/>
          <a:stretch>
            <a:fillRect/>
          </a:stretch>
        </p:blipFill>
        <p:spPr>
          <a:xfrm>
            <a:off x="3286346" y="4475031"/>
            <a:ext cx="762106" cy="341339"/>
          </a:xfrm>
          <a:prstGeom prst="rect">
            <a:avLst/>
          </a:prstGeom>
        </p:spPr>
      </p:pic>
      <p:pic>
        <p:nvPicPr>
          <p:cNvPr id="66" name="图片 65"/>
          <p:cNvPicPr>
            <a:picLocks noChangeAspect="1"/>
          </p:cNvPicPr>
          <p:nvPr/>
        </p:nvPicPr>
        <p:blipFill>
          <a:blip r:embed="rId24"/>
          <a:stretch>
            <a:fillRect/>
          </a:stretch>
        </p:blipFill>
        <p:spPr>
          <a:xfrm>
            <a:off x="4220384" y="4299552"/>
            <a:ext cx="801154" cy="348839"/>
          </a:xfrm>
          <a:prstGeom prst="rect">
            <a:avLst/>
          </a:prstGeom>
        </p:spPr>
      </p:pic>
      <p:pic>
        <p:nvPicPr>
          <p:cNvPr id="67" name="图片 66"/>
          <p:cNvPicPr>
            <a:picLocks noChangeAspect="1"/>
          </p:cNvPicPr>
          <p:nvPr/>
        </p:nvPicPr>
        <p:blipFill>
          <a:blip r:embed="rId25"/>
          <a:stretch>
            <a:fillRect/>
          </a:stretch>
        </p:blipFill>
        <p:spPr>
          <a:xfrm>
            <a:off x="3286346" y="5216085"/>
            <a:ext cx="1027499" cy="514642"/>
          </a:xfrm>
          <a:prstGeom prst="rect">
            <a:avLst/>
          </a:prstGeom>
        </p:spPr>
      </p:pic>
      <p:pic>
        <p:nvPicPr>
          <p:cNvPr id="68" name="图片 67"/>
          <p:cNvPicPr>
            <a:picLocks noChangeAspect="1"/>
          </p:cNvPicPr>
          <p:nvPr/>
        </p:nvPicPr>
        <p:blipFill>
          <a:blip r:embed="rId26"/>
          <a:stretch>
            <a:fillRect/>
          </a:stretch>
        </p:blipFill>
        <p:spPr>
          <a:xfrm>
            <a:off x="3308243" y="5756625"/>
            <a:ext cx="1005602" cy="504895"/>
          </a:xfrm>
          <a:prstGeom prst="rect">
            <a:avLst/>
          </a:prstGeom>
        </p:spPr>
      </p:pic>
      <p:pic>
        <p:nvPicPr>
          <p:cNvPr id="69" name="图片 68"/>
          <p:cNvPicPr>
            <a:picLocks noChangeAspect="1"/>
          </p:cNvPicPr>
          <p:nvPr/>
        </p:nvPicPr>
        <p:blipFill>
          <a:blip r:embed="rId27"/>
          <a:stretch>
            <a:fillRect/>
          </a:stretch>
        </p:blipFill>
        <p:spPr>
          <a:xfrm>
            <a:off x="4387672" y="5216085"/>
            <a:ext cx="828791" cy="1028844"/>
          </a:xfrm>
          <a:prstGeom prst="rect">
            <a:avLst/>
          </a:prstGeom>
        </p:spPr>
      </p:pic>
      <p:sp useBgFill="1">
        <p:nvSpPr>
          <p:cNvPr id="70" name="矩形: 圆角 69"/>
          <p:cNvSpPr/>
          <p:nvPr/>
        </p:nvSpPr>
        <p:spPr>
          <a:xfrm>
            <a:off x="5971020" y="3321636"/>
            <a:ext cx="1339273" cy="1897717"/>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3" name="文本框 72"/>
          <p:cNvSpPr txBox="1"/>
          <p:nvPr/>
        </p:nvSpPr>
        <p:spPr>
          <a:xfrm>
            <a:off x="6176000" y="3217904"/>
            <a:ext cx="938219"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后期制作</a:t>
            </a:r>
          </a:p>
        </p:txBody>
      </p:sp>
      <p:pic>
        <p:nvPicPr>
          <p:cNvPr id="75" name="图片 74"/>
          <p:cNvPicPr>
            <a:picLocks noChangeAspect="1"/>
          </p:cNvPicPr>
          <p:nvPr/>
        </p:nvPicPr>
        <p:blipFill>
          <a:blip r:embed="rId28"/>
          <a:stretch>
            <a:fillRect/>
          </a:stretch>
        </p:blipFill>
        <p:spPr>
          <a:xfrm>
            <a:off x="6170504" y="3512632"/>
            <a:ext cx="839902" cy="361804"/>
          </a:xfrm>
          <a:prstGeom prst="rect">
            <a:avLst/>
          </a:prstGeom>
        </p:spPr>
      </p:pic>
      <p:pic>
        <p:nvPicPr>
          <p:cNvPr id="76" name="图片 75"/>
          <p:cNvPicPr>
            <a:picLocks noChangeAspect="1"/>
          </p:cNvPicPr>
          <p:nvPr/>
        </p:nvPicPr>
        <p:blipFill>
          <a:blip r:embed="rId29"/>
          <a:stretch>
            <a:fillRect/>
          </a:stretch>
        </p:blipFill>
        <p:spPr>
          <a:xfrm>
            <a:off x="6228364" y="3902724"/>
            <a:ext cx="788217" cy="361804"/>
          </a:xfrm>
          <a:prstGeom prst="rect">
            <a:avLst/>
          </a:prstGeom>
        </p:spPr>
      </p:pic>
      <p:pic>
        <p:nvPicPr>
          <p:cNvPr id="77" name="图片 76"/>
          <p:cNvPicPr>
            <a:picLocks noChangeAspect="1"/>
          </p:cNvPicPr>
          <p:nvPr/>
        </p:nvPicPr>
        <p:blipFill>
          <a:blip r:embed="rId30"/>
          <a:stretch>
            <a:fillRect/>
          </a:stretch>
        </p:blipFill>
        <p:spPr>
          <a:xfrm>
            <a:off x="6130394" y="4240861"/>
            <a:ext cx="880012" cy="907512"/>
          </a:xfrm>
          <a:prstGeom prst="rect">
            <a:avLst/>
          </a:prstGeom>
        </p:spPr>
      </p:pic>
      <p:sp useBgFill="1">
        <p:nvSpPr>
          <p:cNvPr id="79" name="矩形: 圆角 78"/>
          <p:cNvSpPr/>
          <p:nvPr/>
        </p:nvSpPr>
        <p:spPr>
          <a:xfrm>
            <a:off x="7704479" y="2473132"/>
            <a:ext cx="1560946" cy="3652718"/>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0" name="矩形: 圆角 79"/>
          <p:cNvSpPr/>
          <p:nvPr/>
        </p:nvSpPr>
        <p:spPr>
          <a:xfrm>
            <a:off x="7852522" y="2814519"/>
            <a:ext cx="1225471" cy="1284381"/>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1" name="矩形: 圆角 80"/>
          <p:cNvSpPr/>
          <p:nvPr/>
        </p:nvSpPr>
        <p:spPr>
          <a:xfrm>
            <a:off x="7872216" y="4507180"/>
            <a:ext cx="1225471" cy="1284381"/>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2" name="文本框 81"/>
          <p:cNvSpPr txBox="1"/>
          <p:nvPr/>
        </p:nvSpPr>
        <p:spPr>
          <a:xfrm>
            <a:off x="8068093" y="2362608"/>
            <a:ext cx="794327"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播出平台</a:t>
            </a:r>
          </a:p>
        </p:txBody>
      </p:sp>
      <p:sp useBgFill="1">
        <p:nvSpPr>
          <p:cNvPr id="83" name="文本框 82"/>
          <p:cNvSpPr txBox="1"/>
          <p:nvPr/>
        </p:nvSpPr>
        <p:spPr>
          <a:xfrm>
            <a:off x="8047347" y="2720407"/>
            <a:ext cx="835817"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视频平台</a:t>
            </a:r>
          </a:p>
        </p:txBody>
      </p:sp>
      <p:sp useBgFill="1">
        <p:nvSpPr>
          <p:cNvPr id="84" name="文本框 83"/>
          <p:cNvSpPr txBox="1"/>
          <p:nvPr/>
        </p:nvSpPr>
        <p:spPr>
          <a:xfrm>
            <a:off x="8114273" y="4421188"/>
            <a:ext cx="701963"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电视台</a:t>
            </a:r>
          </a:p>
        </p:txBody>
      </p:sp>
      <p:pic>
        <p:nvPicPr>
          <p:cNvPr id="85" name="图片 84"/>
          <p:cNvPicPr>
            <a:picLocks noChangeAspect="1"/>
          </p:cNvPicPr>
          <p:nvPr/>
        </p:nvPicPr>
        <p:blipFill>
          <a:blip r:embed="rId31"/>
          <a:stretch>
            <a:fillRect/>
          </a:stretch>
        </p:blipFill>
        <p:spPr>
          <a:xfrm>
            <a:off x="7913430" y="3051026"/>
            <a:ext cx="1079415" cy="862254"/>
          </a:xfrm>
          <a:prstGeom prst="rect">
            <a:avLst/>
          </a:prstGeom>
        </p:spPr>
      </p:pic>
      <p:pic>
        <p:nvPicPr>
          <p:cNvPr id="86" name="图片 85"/>
          <p:cNvPicPr>
            <a:picLocks noChangeAspect="1"/>
          </p:cNvPicPr>
          <p:nvPr/>
        </p:nvPicPr>
        <p:blipFill>
          <a:blip r:embed="rId32"/>
          <a:stretch>
            <a:fillRect/>
          </a:stretch>
        </p:blipFill>
        <p:spPr>
          <a:xfrm>
            <a:off x="7951007" y="4679411"/>
            <a:ext cx="1067888" cy="1038388"/>
          </a:xfrm>
          <a:prstGeom prst="rect">
            <a:avLst/>
          </a:prstGeom>
        </p:spPr>
      </p:pic>
      <p:sp useBgFill="1">
        <p:nvSpPr>
          <p:cNvPr id="87" name="矩形: 圆角 86"/>
          <p:cNvSpPr/>
          <p:nvPr/>
        </p:nvSpPr>
        <p:spPr>
          <a:xfrm>
            <a:off x="9781309" y="1090863"/>
            <a:ext cx="1268784" cy="5422197"/>
          </a:xfrm>
          <a:prstGeom prst="roundRect">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8" name="文本框 87"/>
          <p:cNvSpPr txBox="1"/>
          <p:nvPr/>
        </p:nvSpPr>
        <p:spPr>
          <a:xfrm>
            <a:off x="10166850" y="952363"/>
            <a:ext cx="491913" cy="276999"/>
          </a:xfrm>
          <a:prstGeom prst="rect">
            <a:avLst/>
          </a:prstGeom>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a:t>
            </a:r>
          </a:p>
        </p:txBody>
      </p:sp>
      <p:pic>
        <p:nvPicPr>
          <p:cNvPr id="89" name="图片 88"/>
          <p:cNvPicPr>
            <a:picLocks noChangeAspect="1"/>
          </p:cNvPicPr>
          <p:nvPr/>
        </p:nvPicPr>
        <p:blipFill>
          <a:blip r:embed="rId33"/>
          <a:stretch>
            <a:fillRect/>
          </a:stretch>
        </p:blipFill>
        <p:spPr>
          <a:xfrm>
            <a:off x="10098437" y="1898572"/>
            <a:ext cx="628738" cy="647790"/>
          </a:xfrm>
          <a:prstGeom prst="rect">
            <a:avLst/>
          </a:prstGeom>
        </p:spPr>
      </p:pic>
      <p:pic>
        <p:nvPicPr>
          <p:cNvPr id="90" name="图片 89"/>
          <p:cNvPicPr>
            <a:picLocks noChangeAspect="1"/>
          </p:cNvPicPr>
          <p:nvPr/>
        </p:nvPicPr>
        <p:blipFill>
          <a:blip r:embed="rId33"/>
          <a:stretch>
            <a:fillRect/>
          </a:stretch>
        </p:blipFill>
        <p:spPr>
          <a:xfrm>
            <a:off x="10098437" y="3609968"/>
            <a:ext cx="628738" cy="647790"/>
          </a:xfrm>
          <a:prstGeom prst="rect">
            <a:avLst/>
          </a:prstGeom>
        </p:spPr>
      </p:pic>
      <p:pic>
        <p:nvPicPr>
          <p:cNvPr id="91" name="图片 90"/>
          <p:cNvPicPr>
            <a:picLocks noChangeAspect="1"/>
          </p:cNvPicPr>
          <p:nvPr/>
        </p:nvPicPr>
        <p:blipFill>
          <a:blip r:embed="rId33"/>
          <a:stretch>
            <a:fillRect/>
          </a:stretch>
        </p:blipFill>
        <p:spPr>
          <a:xfrm>
            <a:off x="10098401" y="5321364"/>
            <a:ext cx="628738" cy="647790"/>
          </a:xfrm>
          <a:prstGeom prst="rect">
            <a:avLst/>
          </a:prstGeom>
        </p:spPr>
      </p:pic>
      <p:cxnSp>
        <p:nvCxnSpPr>
          <p:cNvPr id="93" name="直接箭头连接符 92"/>
          <p:cNvCxnSpPr>
            <a:stCxn id="5" idx="3"/>
          </p:cNvCxnSpPr>
          <p:nvPr/>
        </p:nvCxnSpPr>
        <p:spPr>
          <a:xfrm>
            <a:off x="1641230" y="2708031"/>
            <a:ext cx="266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2623128" y="2720407"/>
            <a:ext cx="341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641230" y="3170790"/>
            <a:ext cx="1305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7" idx="3"/>
          </p:cNvCxnSpPr>
          <p:nvPr/>
        </p:nvCxnSpPr>
        <p:spPr>
          <a:xfrm>
            <a:off x="2623128" y="4157519"/>
            <a:ext cx="373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8" idx="3"/>
          </p:cNvCxnSpPr>
          <p:nvPr/>
        </p:nvCxnSpPr>
        <p:spPr>
          <a:xfrm>
            <a:off x="2623128" y="5784542"/>
            <a:ext cx="341745" cy="7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a:off x="5488401" y="4121784"/>
            <a:ext cx="482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7372985" y="4094480"/>
            <a:ext cx="331470" cy="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79" idx="3"/>
          </p:cNvCxnSpPr>
          <p:nvPr/>
        </p:nvCxnSpPr>
        <p:spPr>
          <a:xfrm>
            <a:off x="9265425" y="4299491"/>
            <a:ext cx="411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综艺制作产业链结构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9"/>
          <p:cNvCxnSpPr/>
          <p:nvPr/>
        </p:nvCxnSpPr>
        <p:spPr>
          <a:xfrm>
            <a:off x="6096000" y="90170"/>
            <a:ext cx="0" cy="6858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72114" y="1253349"/>
            <a:ext cx="3046730" cy="403225"/>
            <a:chOff x="4485276" y="1366566"/>
            <a:chExt cx="2285047" cy="302419"/>
          </a:xfrm>
        </p:grpSpPr>
        <p:sp>
          <p:nvSpPr>
            <p:cNvPr id="23" name="Oval 11"/>
            <p:cNvSpPr/>
            <p:nvPr/>
          </p:nvSpPr>
          <p:spPr bwMode="auto">
            <a:xfrm>
              <a:off x="4485276" y="1436575"/>
              <a:ext cx="162018" cy="162018"/>
            </a:xfrm>
            <a:prstGeom prst="ellipse">
              <a:avLst/>
            </a:prstGeom>
            <a:solidFill>
              <a:schemeClr val="bg1">
                <a:lumMod val="50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Rectangle 17"/>
            <p:cNvSpPr/>
            <p:nvPr/>
          </p:nvSpPr>
          <p:spPr>
            <a:xfrm>
              <a:off x="4653392" y="1366566"/>
              <a:ext cx="2116931" cy="302419"/>
            </a:xfrm>
            <a:prstGeom prst="rect">
              <a:avLst/>
            </a:prstGeom>
          </p:spPr>
          <p:txBody>
            <a:bodyPr wrap="none" lIns="192000" tIns="0" rIns="192000" bIns="0"/>
            <a:lstStyle/>
            <a:p>
              <a:pPr defTabSz="1219200"/>
              <a:r>
                <a:rPr lang="zh-CN" altLang="en-US" sz="2000" b="1" dirty="0">
                  <a:solidFill>
                    <a:schemeClr val="accent3"/>
                  </a:solidFill>
                  <a:latin typeface="微软雅黑" panose="020B0503020204020204" pitchFamily="34" charset="-122"/>
                  <a:ea typeface="微软雅黑" panose="020B0503020204020204" pitchFamily="34" charset="-122"/>
                  <a:cs typeface="+mn-ea"/>
                  <a:sym typeface="+mn-lt"/>
                </a:rPr>
                <a:t>公司介绍</a:t>
              </a:r>
            </a:p>
          </p:txBody>
        </p:sp>
      </p:grpSp>
      <p:grpSp>
        <p:nvGrpSpPr>
          <p:cNvPr id="32" name="组合 31"/>
          <p:cNvGrpSpPr/>
          <p:nvPr/>
        </p:nvGrpSpPr>
        <p:grpSpPr>
          <a:xfrm>
            <a:off x="3385301" y="3406449"/>
            <a:ext cx="2802890" cy="2134235"/>
            <a:chOff x="2550842" y="4056915"/>
            <a:chExt cx="2102167" cy="1600678"/>
          </a:xfrm>
        </p:grpSpPr>
        <p:sp>
          <p:nvSpPr>
            <p:cNvPr id="33" name="Oval 15"/>
            <p:cNvSpPr/>
            <p:nvPr/>
          </p:nvSpPr>
          <p:spPr bwMode="auto">
            <a:xfrm>
              <a:off x="4490991" y="4056915"/>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5" name="Rectangle 24"/>
            <p:cNvSpPr/>
            <p:nvPr/>
          </p:nvSpPr>
          <p:spPr>
            <a:xfrm>
              <a:off x="2550842" y="5260876"/>
              <a:ext cx="1940242" cy="396717"/>
            </a:xfrm>
            <a:prstGeom prst="rect">
              <a:avLst/>
            </a:prstGeom>
          </p:spPr>
          <p:txBody>
            <a:bodyPr wrap="none" lIns="192000" tIns="0" rIns="192000" bIns="0"/>
            <a:lstStyle/>
            <a:p>
              <a:pPr algn="r" defTabSz="1219200"/>
              <a:r>
                <a:rPr lang="zh-CN" altLang="en-US" sz="2000" b="1" dirty="0">
                  <a:solidFill>
                    <a:srgbClr val="665959"/>
                  </a:solidFill>
                  <a:cs typeface="+mn-ea"/>
                  <a:sym typeface="+mn-lt"/>
                </a:rPr>
                <a:t>盈利情况</a:t>
              </a:r>
            </a:p>
          </p:txBody>
        </p:sp>
      </p:grpSp>
      <p:grpSp>
        <p:nvGrpSpPr>
          <p:cNvPr id="37" name="组合 36"/>
          <p:cNvGrpSpPr/>
          <p:nvPr/>
        </p:nvGrpSpPr>
        <p:grpSpPr>
          <a:xfrm>
            <a:off x="5981057" y="2704211"/>
            <a:ext cx="2712492" cy="358140"/>
            <a:chOff x="4490991" y="2158692"/>
            <a:chExt cx="2034369" cy="268605"/>
          </a:xfrm>
        </p:grpSpPr>
        <p:sp>
          <p:nvSpPr>
            <p:cNvPr id="38"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Rectangle 27"/>
            <p:cNvSpPr/>
            <p:nvPr/>
          </p:nvSpPr>
          <p:spPr>
            <a:xfrm>
              <a:off x="4715610" y="2158692"/>
              <a:ext cx="1809750" cy="268605"/>
            </a:xfrm>
            <a:prstGeom prst="rect">
              <a:avLst/>
            </a:prstGeom>
          </p:spPr>
          <p:txBody>
            <a:bodyPr wrap="none" lIns="192000" tIns="0" rIns="192000" bIns="0"/>
            <a:lstStyle/>
            <a:p>
              <a:pPr algn="l" defTabSz="1219200"/>
              <a:r>
                <a:rPr lang="zh-CN" altLang="en-US" sz="2000" b="1" dirty="0">
                  <a:solidFill>
                    <a:schemeClr val="accent1"/>
                  </a:solidFill>
                  <a:cs typeface="+mn-ea"/>
                  <a:sym typeface="+mn-lt"/>
                </a:rPr>
                <a:t>营业收入分析</a:t>
              </a:r>
            </a:p>
          </p:txBody>
        </p:sp>
      </p:grpSp>
      <p:sp>
        <p:nvSpPr>
          <p:cNvPr id="45" name="Rectangle 30"/>
          <p:cNvSpPr/>
          <p:nvPr/>
        </p:nvSpPr>
        <p:spPr>
          <a:xfrm>
            <a:off x="132544" y="1731428"/>
            <a:ext cx="3552395" cy="830393"/>
          </a:xfrm>
          <a:prstGeom prst="rect">
            <a:avLst/>
          </a:prstGeom>
        </p:spPr>
        <p:txBody>
          <a:bodyPr wrap="none" lIns="192000" tIns="0" rIns="192000" bIns="0">
            <a:normAutofit/>
          </a:bodyPr>
          <a:lstStyle/>
          <a:p>
            <a:pPr algn="r" defTabSz="1219200"/>
            <a:endParaRPr lang="zh-CN" altLang="en-US" sz="2135" b="1" dirty="0">
              <a:solidFill>
                <a:srgbClr val="39425D"/>
              </a:solidFill>
              <a:latin typeface="微软雅黑" panose="020B0503020204020204" pitchFamily="34" charset="-122"/>
              <a:ea typeface="微软雅黑" panose="020B0503020204020204" pitchFamily="34" charset="-122"/>
              <a:cs typeface="+mn-ea"/>
              <a:sym typeface="+mn-lt"/>
            </a:endParaRPr>
          </a:p>
        </p:txBody>
      </p:sp>
      <p:sp>
        <p:nvSpPr>
          <p:cNvPr id="48" name="任意多边形: 形状 47"/>
          <p:cNvSpPr/>
          <p:nvPr/>
        </p:nvSpPr>
        <p:spPr>
          <a:xfrm rot="2675650">
            <a:off x="-4572697" y="2797714"/>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 name="Rectangle 30"/>
          <p:cNvSpPr/>
          <p:nvPr/>
        </p:nvSpPr>
        <p:spPr>
          <a:xfrm>
            <a:off x="542290" y="662940"/>
            <a:ext cx="4229100" cy="440690"/>
          </a:xfrm>
          <a:prstGeom prst="rect">
            <a:avLst/>
          </a:prstGeom>
        </p:spPr>
        <p:txBody>
          <a:bodyPr wrap="none" lIns="192000" tIns="0" rIns="192000" bIns="0">
            <a:normAutofit fontScale="97500"/>
          </a:bodyPr>
          <a:lstStyle/>
          <a:p>
            <a:pPr algn="r" defTabSz="1219200"/>
            <a:r>
              <a:rPr lang="en-US" altLang="zh-CN" sz="2800" b="1" dirty="0">
                <a:solidFill>
                  <a:srgbClr val="39425D"/>
                </a:solidFill>
                <a:latin typeface="微软雅黑" panose="020B0503020204020204" pitchFamily="34" charset="-122"/>
                <a:ea typeface="微软雅黑" panose="020B0503020204020204" pitchFamily="34" charset="-122"/>
                <a:cs typeface="+mn-ea"/>
                <a:sym typeface="+mn-lt"/>
              </a:rPr>
              <a:t>1.2 </a:t>
            </a:r>
            <a:r>
              <a:rPr lang="zh-CN" altLang="en-US" sz="2800" b="1" dirty="0">
                <a:solidFill>
                  <a:srgbClr val="39425D"/>
                </a:solidFill>
                <a:latin typeface="微软雅黑" panose="020B0503020204020204" pitchFamily="34" charset="-122"/>
                <a:ea typeface="微软雅黑" panose="020B0503020204020204" pitchFamily="34" charset="-122"/>
                <a:cs typeface="+mn-ea"/>
                <a:sym typeface="+mn-lt"/>
              </a:rPr>
              <a:t>灿星文化基本情况</a:t>
            </a:r>
          </a:p>
        </p:txBody>
      </p:sp>
      <p:grpSp>
        <p:nvGrpSpPr>
          <p:cNvPr id="3" name="组合 2"/>
          <p:cNvGrpSpPr/>
          <p:nvPr/>
        </p:nvGrpSpPr>
        <p:grpSpPr>
          <a:xfrm>
            <a:off x="3558303" y="1731391"/>
            <a:ext cx="2629253" cy="358775"/>
            <a:chOff x="2681069" y="2212032"/>
            <a:chExt cx="1971940" cy="269081"/>
          </a:xfrm>
        </p:grpSpPr>
        <p:sp>
          <p:nvSpPr>
            <p:cNvPr id="4"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 name="Rectangle 27"/>
            <p:cNvSpPr/>
            <p:nvPr/>
          </p:nvSpPr>
          <p:spPr>
            <a:xfrm>
              <a:off x="2681069" y="2212508"/>
              <a:ext cx="1809750" cy="268605"/>
            </a:xfrm>
            <a:prstGeom prst="rect">
              <a:avLst/>
            </a:prstGeom>
          </p:spPr>
          <p:txBody>
            <a:bodyPr wrap="none" lIns="192000" tIns="0" rIns="192000" bIns="0"/>
            <a:lstStyle/>
            <a:p>
              <a:pPr algn="r" defTabSz="1219200"/>
              <a:r>
                <a:rPr lang="zh-CN" altLang="en-US" sz="2000" b="1" dirty="0">
                  <a:solidFill>
                    <a:schemeClr val="tx1">
                      <a:lumMod val="65000"/>
                      <a:lumOff val="35000"/>
                    </a:schemeClr>
                  </a:solidFill>
                  <a:cs typeface="+mn-ea"/>
                  <a:sym typeface="+mn-lt"/>
                </a:rPr>
                <a:t>发展历程</a:t>
              </a:r>
            </a:p>
          </p:txBody>
        </p:sp>
      </p:grpSp>
      <p:sp>
        <p:nvSpPr>
          <p:cNvPr id="9" name="Rectangle 27"/>
          <p:cNvSpPr/>
          <p:nvPr/>
        </p:nvSpPr>
        <p:spPr>
          <a:xfrm>
            <a:off x="3489724" y="3231896"/>
            <a:ext cx="2413000" cy="358140"/>
          </a:xfrm>
          <a:prstGeom prst="rect">
            <a:avLst/>
          </a:prstGeom>
        </p:spPr>
        <p:txBody>
          <a:bodyPr wrap="none" lIns="192000" tIns="0" rIns="192000" bIns="0"/>
          <a:lstStyle/>
          <a:p>
            <a:pPr algn="r" defTabSz="1219200"/>
            <a:r>
              <a:rPr lang="zh-CN" altLang="en-US" sz="2000" b="1" dirty="0">
                <a:solidFill>
                  <a:schemeClr val="accent3"/>
                </a:solidFill>
                <a:cs typeface="+mn-ea"/>
                <a:sym typeface="+mn-lt"/>
              </a:rPr>
              <a:t>综艺制作流程</a:t>
            </a:r>
          </a:p>
        </p:txBody>
      </p:sp>
      <p:sp>
        <p:nvSpPr>
          <p:cNvPr id="10" name="Oval 15"/>
          <p:cNvSpPr/>
          <p:nvPr/>
        </p:nvSpPr>
        <p:spPr bwMode="auto">
          <a:xfrm>
            <a:off x="5979787" y="4007794"/>
            <a:ext cx="216024" cy="216024"/>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grpSp>
        <p:nvGrpSpPr>
          <p:cNvPr id="11" name="组合 10"/>
          <p:cNvGrpSpPr/>
          <p:nvPr/>
        </p:nvGrpSpPr>
        <p:grpSpPr>
          <a:xfrm>
            <a:off x="5971532" y="3977308"/>
            <a:ext cx="2896590" cy="1250445"/>
            <a:chOff x="4497182" y="3040591"/>
            <a:chExt cx="2172442" cy="937835"/>
          </a:xfrm>
        </p:grpSpPr>
        <p:sp>
          <p:nvSpPr>
            <p:cNvPr id="12" name="Oval 15"/>
            <p:cNvSpPr/>
            <p:nvPr/>
          </p:nvSpPr>
          <p:spPr bwMode="auto">
            <a:xfrm>
              <a:off x="4497182" y="3816408"/>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13" name="Rectangle 24"/>
            <p:cNvSpPr/>
            <p:nvPr/>
          </p:nvSpPr>
          <p:spPr>
            <a:xfrm>
              <a:off x="4729209" y="3040591"/>
              <a:ext cx="1940415" cy="184666"/>
            </a:xfrm>
            <a:prstGeom prst="rect">
              <a:avLst/>
            </a:prstGeom>
          </p:spPr>
          <p:txBody>
            <a:bodyPr wrap="none" lIns="192000" tIns="0" rIns="192000" bIns="0"/>
            <a:lstStyle/>
            <a:p>
              <a:pPr algn="l" defTabSz="1219200"/>
              <a:r>
                <a:rPr lang="zh-CN" altLang="en-US" sz="2000" b="1" dirty="0">
                  <a:solidFill>
                    <a:srgbClr val="665959"/>
                  </a:solidFill>
                  <a:cs typeface="+mn-ea"/>
                  <a:sym typeface="+mn-lt"/>
                </a:rPr>
                <a:t>综艺产品类型</a:t>
              </a:r>
            </a:p>
          </p:txBody>
        </p:sp>
      </p:grpSp>
      <p:sp>
        <p:nvSpPr>
          <p:cNvPr id="17" name="Oval 15"/>
          <p:cNvSpPr/>
          <p:nvPr/>
        </p:nvSpPr>
        <p:spPr bwMode="auto">
          <a:xfrm>
            <a:off x="5979787" y="5548304"/>
            <a:ext cx="216024" cy="216024"/>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grpSp>
        <p:nvGrpSpPr>
          <p:cNvPr id="18" name="组合 17"/>
          <p:cNvGrpSpPr/>
          <p:nvPr/>
        </p:nvGrpSpPr>
        <p:grpSpPr>
          <a:xfrm>
            <a:off x="5988677" y="5548298"/>
            <a:ext cx="2912465" cy="746255"/>
            <a:chOff x="4497182" y="3028685"/>
            <a:chExt cx="2184348" cy="559692"/>
          </a:xfrm>
        </p:grpSpPr>
        <p:sp>
          <p:nvSpPr>
            <p:cNvPr id="19" name="Oval 15"/>
            <p:cNvSpPr/>
            <p:nvPr/>
          </p:nvSpPr>
          <p:spPr bwMode="auto">
            <a:xfrm>
              <a:off x="4497182" y="3426359"/>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20" name="Rectangle 24"/>
            <p:cNvSpPr/>
            <p:nvPr/>
          </p:nvSpPr>
          <p:spPr>
            <a:xfrm>
              <a:off x="4741115" y="3028685"/>
              <a:ext cx="1940415" cy="184666"/>
            </a:xfrm>
            <a:prstGeom prst="rect">
              <a:avLst/>
            </a:prstGeom>
          </p:spPr>
          <p:txBody>
            <a:bodyPr wrap="none" lIns="192000" tIns="0" rIns="192000" bIns="0"/>
            <a:lstStyle/>
            <a:p>
              <a:pPr algn="l" defTabSz="1219200"/>
              <a:r>
                <a:rPr lang="zh-CN" altLang="en-US" sz="2000" b="1" dirty="0">
                  <a:solidFill>
                    <a:schemeClr val="accent1"/>
                  </a:solidFill>
                  <a:cs typeface="+mn-ea"/>
                  <a:sym typeface="+mn-lt"/>
                </a:rPr>
                <a:t>行业地位</a:t>
              </a:r>
            </a:p>
          </p:txBody>
        </p:sp>
      </p:grpSp>
      <p:sp>
        <p:nvSpPr>
          <p:cNvPr id="24" name="Rectangle 24"/>
          <p:cNvSpPr/>
          <p:nvPr/>
        </p:nvSpPr>
        <p:spPr>
          <a:xfrm>
            <a:off x="3471661" y="6078529"/>
            <a:ext cx="2586990" cy="528955"/>
          </a:xfrm>
          <a:prstGeom prst="rect">
            <a:avLst/>
          </a:prstGeom>
        </p:spPr>
        <p:txBody>
          <a:bodyPr wrap="none" lIns="192000" tIns="0" rIns="192000" bIns="0"/>
          <a:lstStyle/>
          <a:p>
            <a:pPr algn="r" defTabSz="1219200"/>
            <a:r>
              <a:rPr lang="zh-CN" altLang="en-US" sz="2000" b="1" dirty="0">
                <a:solidFill>
                  <a:schemeClr val="accent1"/>
                </a:solidFill>
                <a:cs typeface="+mn-ea"/>
                <a:sym typeface="+mn-lt"/>
              </a:rPr>
              <a:t>运营风险</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48"/>
          <p:cNvCxnSpPr/>
          <p:nvPr/>
        </p:nvCxnSpPr>
        <p:spPr>
          <a:xfrm>
            <a:off x="4520048" y="1412776"/>
            <a:ext cx="0" cy="4462555"/>
          </a:xfrm>
          <a:prstGeom prst="line">
            <a:avLst/>
          </a:prstGeom>
          <a:ln w="1905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382" y="487175"/>
            <a:ext cx="3604663" cy="23766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044" y="487174"/>
            <a:ext cx="3642059" cy="2376652"/>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381" y="3717033"/>
            <a:ext cx="3795907" cy="2376652"/>
          </a:xfrm>
          <a:prstGeom prst="rect">
            <a:avLst/>
          </a:prstGeom>
        </p:spPr>
      </p:pic>
      <p:pic>
        <p:nvPicPr>
          <p:cNvPr id="1025" name="图片 10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0436" y="3717031"/>
            <a:ext cx="3508664" cy="2376653"/>
          </a:xfrm>
          <a:prstGeom prst="rect">
            <a:avLst/>
          </a:prstGeom>
        </p:spPr>
      </p:pic>
      <p:sp>
        <p:nvSpPr>
          <p:cNvPr id="8"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公司介绍</a:t>
            </a:r>
          </a:p>
        </p:txBody>
      </p:sp>
      <p:sp>
        <p:nvSpPr>
          <p:cNvPr id="2" name="文本框 1"/>
          <p:cNvSpPr txBox="1"/>
          <p:nvPr/>
        </p:nvSpPr>
        <p:spPr>
          <a:xfrm>
            <a:off x="292735" y="1105535"/>
            <a:ext cx="3885565" cy="5077460"/>
          </a:xfrm>
          <a:prstGeom prst="rect">
            <a:avLst/>
          </a:prstGeom>
          <a:noFill/>
        </p:spPr>
        <p:txBody>
          <a:bodyPr wrap="square" rtlCol="0" anchor="t">
            <a:spAutoFit/>
          </a:bodyPr>
          <a:lstStyle/>
          <a:p>
            <a:pPr marL="285750" indent="-285750" algn="just" defTabSz="457200">
              <a:lnSpc>
                <a:spcPct val="150000"/>
              </a:lnSpc>
              <a:buFont typeface="Arial" panose="020B0604020202020204" pitchFamily="34" charset="0"/>
              <a:buChar char="•"/>
              <a:defRPr/>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灿星文化</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专注于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综艺内容制作和产业链开发运营</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，公司主要以运作原创大型综艺节目以及对节目已形成内容再开发，延伸至音乐制作授权及其他衍生。</a:t>
            </a:r>
          </a:p>
          <a:p>
            <a:pPr marL="285750" indent="-285750" algn="just" defTabSz="45720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公司制作的文化综艺节目超过</a:t>
            </a:r>
            <a:r>
              <a:rPr lang="en-US" altLang="zh-CN" dirty="0">
                <a:latin typeface="微软雅黑" panose="020B0503020204020204" pitchFamily="34" charset="-122"/>
                <a:ea typeface="微软雅黑" panose="020B0503020204020204" pitchFamily="34" charset="-122"/>
                <a:sym typeface="+mn-ea"/>
              </a:rPr>
              <a:t>20</a:t>
            </a:r>
            <a:r>
              <a:rPr lang="zh-CN" altLang="en-US" dirty="0">
                <a:latin typeface="微软雅黑" panose="020B0503020204020204" pitchFamily="34" charset="-122"/>
                <a:ea typeface="微软雅黑" panose="020B0503020204020204" pitchFamily="34" charset="-122"/>
                <a:sym typeface="+mn-ea"/>
              </a:rPr>
              <a:t>档，内容涵盖音乐、舞蹈、综合才艺、访谈等多种类型。例如，</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中国好声音</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中国新歌声</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出彩中国人</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中国好歌曲</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了不起的挑战</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蒙面唱将猜猜猜</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p:nvPr/>
        </p:nvSpPr>
        <p:spPr>
          <a:xfrm rot="5400000">
            <a:off x="6021745" y="-1449818"/>
            <a:ext cx="184292" cy="98288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41" name="组合 40"/>
          <p:cNvGrpSpPr/>
          <p:nvPr/>
        </p:nvGrpSpPr>
        <p:grpSpPr>
          <a:xfrm>
            <a:off x="1001619" y="2761303"/>
            <a:ext cx="2546984" cy="3274695"/>
            <a:chOff x="751214" y="2070977"/>
            <a:chExt cx="1910238" cy="2456021"/>
          </a:xfrm>
        </p:grpSpPr>
        <p:grpSp>
          <p:nvGrpSpPr>
            <p:cNvPr id="5" name="Group 7"/>
            <p:cNvGrpSpPr/>
            <p:nvPr/>
          </p:nvGrpSpPr>
          <p:grpSpPr>
            <a:xfrm>
              <a:off x="1277901" y="2410049"/>
              <a:ext cx="1140866" cy="495282"/>
              <a:chOff x="1785938" y="1587962"/>
              <a:chExt cx="1217700" cy="528638"/>
            </a:xfrm>
          </p:grpSpPr>
          <p:sp>
            <p:nvSpPr>
              <p:cNvPr id="38" name="Right Triangle 6"/>
              <p:cNvSpPr/>
              <p:nvPr/>
            </p:nvSpPr>
            <p:spPr>
              <a:xfrm rot="2217923" flipV="1">
                <a:off x="2789202" y="1635101"/>
                <a:ext cx="214436" cy="161319"/>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9" name="Parallelogram 3"/>
              <p:cNvSpPr/>
              <p:nvPr/>
            </p:nvSpPr>
            <p:spPr>
              <a:xfrm>
                <a:off x="1785938" y="1587962"/>
                <a:ext cx="1074906" cy="528638"/>
              </a:xfrm>
              <a:prstGeom prst="parallelogram">
                <a:avLst>
                  <a:gd name="adj" fmla="val 7372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6" name="Oval 8"/>
            <p:cNvSpPr/>
            <p:nvPr/>
          </p:nvSpPr>
          <p:spPr>
            <a:xfrm>
              <a:off x="1719483" y="2070977"/>
              <a:ext cx="430013" cy="430013"/>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defTabSz="1219200"/>
              <a:r>
                <a:rPr lang="ar-SA" sz="2400" b="1" dirty="0">
                  <a:solidFill>
                    <a:srgbClr val="FFFFFF"/>
                  </a:solidFill>
                  <a:latin typeface="微软雅黑" panose="020B0503020204020204" pitchFamily="34" charset="-122"/>
                  <a:ea typeface="微软雅黑" panose="020B0503020204020204" pitchFamily="34" charset="-122"/>
                  <a:cs typeface="+mn-ea"/>
                  <a:sym typeface="+mn-lt"/>
                </a:rPr>
                <a:t>1</a:t>
              </a:r>
            </a:p>
          </p:txBody>
        </p:sp>
        <p:sp>
          <p:nvSpPr>
            <p:cNvPr id="29" name="TextBox 58"/>
            <p:cNvSpPr txBox="1"/>
            <p:nvPr/>
          </p:nvSpPr>
          <p:spPr bwMode="auto">
            <a:xfrm>
              <a:off x="751214" y="3414954"/>
              <a:ext cx="1910238" cy="1112044"/>
            </a:xfrm>
            <a:prstGeom prst="rect">
              <a:avLst/>
            </a:prstGeom>
            <a:noFill/>
          </p:spPr>
          <p:txBody>
            <a:bodyPr wrap="square" lIns="120000" tIns="62400" rIns="120000" bIns="62400" anchor="t" anchorCtr="1">
              <a:noAutofit/>
            </a:bodyPr>
            <a:lstStyle/>
            <a:p>
              <a:pPr algn="l" defTabSz="1219200">
                <a:lnSpc>
                  <a:spcPct val="120000"/>
                </a:lnSpc>
              </a:pP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2006 </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年 </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3 </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月 </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24 </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日由贺斌、盘斌两名自然人共同出资设立上海灿星文化传播有限公司</a:t>
              </a:r>
            </a:p>
          </p:txBody>
        </p:sp>
      </p:grpSp>
      <p:grpSp>
        <p:nvGrpSpPr>
          <p:cNvPr id="42" name="组合 41"/>
          <p:cNvGrpSpPr/>
          <p:nvPr/>
        </p:nvGrpSpPr>
        <p:grpSpPr>
          <a:xfrm>
            <a:off x="2019594" y="1346761"/>
            <a:ext cx="4270375" cy="2819612"/>
            <a:chOff x="1514695" y="1010070"/>
            <a:chExt cx="3202781" cy="2114709"/>
          </a:xfrm>
        </p:grpSpPr>
        <p:grpSp>
          <p:nvGrpSpPr>
            <p:cNvPr id="7" name="Group 15"/>
            <p:cNvGrpSpPr/>
            <p:nvPr/>
          </p:nvGrpSpPr>
          <p:grpSpPr>
            <a:xfrm flipV="1">
              <a:off x="2612044" y="2295192"/>
              <a:ext cx="1140866" cy="495282"/>
              <a:chOff x="1785938" y="1587962"/>
              <a:chExt cx="1217700" cy="528638"/>
            </a:xfrm>
          </p:grpSpPr>
          <p:sp>
            <p:nvSpPr>
              <p:cNvPr id="36" name="Right Triangle 19"/>
              <p:cNvSpPr/>
              <p:nvPr/>
            </p:nvSpPr>
            <p:spPr>
              <a:xfrm rot="2217923" flipV="1">
                <a:off x="2789202" y="1635101"/>
                <a:ext cx="214436" cy="161319"/>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7" name="Parallelogram 18"/>
              <p:cNvSpPr/>
              <p:nvPr/>
            </p:nvSpPr>
            <p:spPr>
              <a:xfrm>
                <a:off x="1785938" y="1587962"/>
                <a:ext cx="1074906" cy="528638"/>
              </a:xfrm>
              <a:prstGeom prst="parallelogram">
                <a:avLst>
                  <a:gd name="adj" fmla="val 737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8" name="Oval 16"/>
            <p:cNvSpPr/>
            <p:nvPr/>
          </p:nvSpPr>
          <p:spPr>
            <a:xfrm>
              <a:off x="3053626" y="2694766"/>
              <a:ext cx="430013" cy="430013"/>
            </a:xfrm>
            <a:prstGeom prst="ellipse">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defTabSz="1219200"/>
              <a:r>
                <a:rPr lang="ar-SA" sz="2400" b="1">
                  <a:solidFill>
                    <a:srgbClr val="FFFFFF"/>
                  </a:solidFill>
                  <a:latin typeface="微软雅黑" panose="020B0503020204020204" pitchFamily="34" charset="-122"/>
                  <a:ea typeface="微软雅黑" panose="020B0503020204020204" pitchFamily="34" charset="-122"/>
                  <a:cs typeface="+mn-ea"/>
                  <a:sym typeface="+mn-lt"/>
                </a:rPr>
                <a:t>2</a:t>
              </a:r>
            </a:p>
          </p:txBody>
        </p:sp>
        <p:sp>
          <p:nvSpPr>
            <p:cNvPr id="27" name="TextBox 62"/>
            <p:cNvSpPr txBox="1"/>
            <p:nvPr/>
          </p:nvSpPr>
          <p:spPr bwMode="auto">
            <a:xfrm>
              <a:off x="1514695" y="1010070"/>
              <a:ext cx="3202781" cy="807244"/>
            </a:xfrm>
            <a:prstGeom prst="rect">
              <a:avLst/>
            </a:prstGeom>
            <a:noFill/>
          </p:spPr>
          <p:txBody>
            <a:bodyPr wrap="square" lIns="120000" tIns="62400" rIns="120000" bIns="62400" anchor="t" anchorCtr="1">
              <a:noAutofit/>
            </a:bodyPr>
            <a:lstStyle/>
            <a:p>
              <a:pPr algn="l" defTabSz="1219200">
                <a:lnSpc>
                  <a:spcPct val="120000"/>
                </a:lnSpc>
              </a:pP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2012</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年，灿星文化从上海</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SMG</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分离出来，开始独立制作从荷兰引入版权的音乐综艺节目</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中国好声音</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a:t>
              </a:r>
            </a:p>
          </p:txBody>
        </p:sp>
      </p:grpSp>
      <p:grpSp>
        <p:nvGrpSpPr>
          <p:cNvPr id="45" name="组合 44"/>
          <p:cNvGrpSpPr/>
          <p:nvPr/>
        </p:nvGrpSpPr>
        <p:grpSpPr>
          <a:xfrm>
            <a:off x="6824383" y="1234089"/>
            <a:ext cx="2968625" cy="2932283"/>
            <a:chOff x="5118287" y="925567"/>
            <a:chExt cx="2226469" cy="2199212"/>
          </a:xfrm>
        </p:grpSpPr>
        <p:grpSp>
          <p:nvGrpSpPr>
            <p:cNvPr id="11" name="Group 27"/>
            <p:cNvGrpSpPr/>
            <p:nvPr/>
          </p:nvGrpSpPr>
          <p:grpSpPr>
            <a:xfrm flipV="1">
              <a:off x="5448741" y="2295192"/>
              <a:ext cx="1140866" cy="495282"/>
              <a:chOff x="1785938" y="1587962"/>
              <a:chExt cx="1217700" cy="528638"/>
            </a:xfrm>
          </p:grpSpPr>
          <p:sp>
            <p:nvSpPr>
              <p:cNvPr id="32" name="Right Triangle 31"/>
              <p:cNvSpPr/>
              <p:nvPr/>
            </p:nvSpPr>
            <p:spPr>
              <a:xfrm rot="2217923" flipV="1">
                <a:off x="2789202" y="1635101"/>
                <a:ext cx="214436" cy="16131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3" name="Parallelogram 30"/>
              <p:cNvSpPr/>
              <p:nvPr/>
            </p:nvSpPr>
            <p:spPr>
              <a:xfrm>
                <a:off x="1785938" y="1587962"/>
                <a:ext cx="1074906" cy="528638"/>
              </a:xfrm>
              <a:prstGeom prst="parallelogram">
                <a:avLst>
                  <a:gd name="adj" fmla="val 737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12" name="Oval 28"/>
            <p:cNvSpPr/>
            <p:nvPr/>
          </p:nvSpPr>
          <p:spPr>
            <a:xfrm>
              <a:off x="5871475" y="2694766"/>
              <a:ext cx="430013" cy="430013"/>
            </a:xfrm>
            <a:prstGeom prst="ellipse">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defTabSz="1219200"/>
              <a:r>
                <a:rPr lang="ar-SA" sz="2400" b="1">
                  <a:solidFill>
                    <a:srgbClr val="FFFFFF"/>
                  </a:solidFill>
                  <a:latin typeface="微软雅黑" panose="020B0503020204020204" pitchFamily="34" charset="-122"/>
                  <a:ea typeface="微软雅黑" panose="020B0503020204020204" pitchFamily="34" charset="-122"/>
                  <a:cs typeface="+mn-ea"/>
                  <a:sym typeface="+mn-lt"/>
                </a:rPr>
                <a:t>4</a:t>
              </a:r>
            </a:p>
          </p:txBody>
        </p:sp>
        <p:sp>
          <p:nvSpPr>
            <p:cNvPr id="25" name="TextBox 64"/>
            <p:cNvSpPr txBox="1"/>
            <p:nvPr/>
          </p:nvSpPr>
          <p:spPr bwMode="auto">
            <a:xfrm>
              <a:off x="5118287" y="925567"/>
              <a:ext cx="2226469" cy="713899"/>
            </a:xfrm>
            <a:prstGeom prst="rect">
              <a:avLst/>
            </a:prstGeom>
            <a:noFill/>
          </p:spPr>
          <p:txBody>
            <a:bodyPr wrap="square" lIns="120000" tIns="62400" rIns="120000" bIns="62400" anchor="t" anchorCtr="1">
              <a:noAutofit/>
            </a:bodyPr>
            <a:lstStyle/>
            <a:p>
              <a:pPr algn="l" defTabSz="1219200">
                <a:lnSpc>
                  <a:spcPct val="120000"/>
                </a:lnSpc>
              </a:pP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2017</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年</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12</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月</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18</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日，灿星文化宣布完成</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Pre-</a:t>
              </a:r>
              <a:r>
                <a:rPr lang="en-US" altLang="zh-CN" sz="1600" dirty="0" err="1">
                  <a:solidFill>
                    <a:srgbClr val="000000"/>
                  </a:solidFill>
                  <a:latin typeface="微软雅黑" panose="020B0503020204020204" pitchFamily="34" charset="-122"/>
                  <a:ea typeface="微软雅黑" panose="020B0503020204020204" pitchFamily="34" charset="-122"/>
                  <a:cs typeface="+mn-ea"/>
                  <a:sym typeface="+mn-lt"/>
                </a:rPr>
                <a:t>IPo</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轮融资，估值</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210</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亿人民币。</a:t>
              </a:r>
            </a:p>
          </p:txBody>
        </p:sp>
      </p:grpSp>
      <p:grpSp>
        <p:nvGrpSpPr>
          <p:cNvPr id="44" name="组合 43"/>
          <p:cNvGrpSpPr/>
          <p:nvPr/>
        </p:nvGrpSpPr>
        <p:grpSpPr>
          <a:xfrm>
            <a:off x="4417387" y="2761303"/>
            <a:ext cx="3193414" cy="3274060"/>
            <a:chOff x="3313040" y="2070977"/>
            <a:chExt cx="2395061" cy="2455545"/>
          </a:xfrm>
        </p:grpSpPr>
        <p:grpSp>
          <p:nvGrpSpPr>
            <p:cNvPr id="43" name="组合 42"/>
            <p:cNvGrpSpPr/>
            <p:nvPr/>
          </p:nvGrpSpPr>
          <p:grpSpPr>
            <a:xfrm>
              <a:off x="4007056" y="2070977"/>
              <a:ext cx="1140866" cy="834354"/>
              <a:chOff x="4007056" y="2070977"/>
              <a:chExt cx="1140866" cy="834354"/>
            </a:xfrm>
          </p:grpSpPr>
          <p:grpSp>
            <p:nvGrpSpPr>
              <p:cNvPr id="9" name="Group 21"/>
              <p:cNvGrpSpPr/>
              <p:nvPr/>
            </p:nvGrpSpPr>
            <p:grpSpPr>
              <a:xfrm>
                <a:off x="4007056" y="2410049"/>
                <a:ext cx="1140866" cy="495282"/>
                <a:chOff x="1785938" y="1587962"/>
                <a:chExt cx="1217700" cy="528638"/>
              </a:xfrm>
            </p:grpSpPr>
            <p:sp>
              <p:nvSpPr>
                <p:cNvPr id="34" name="Right Triangle 25"/>
                <p:cNvSpPr/>
                <p:nvPr/>
              </p:nvSpPr>
              <p:spPr>
                <a:xfrm rot="2217923" flipV="1">
                  <a:off x="2789202" y="1635101"/>
                  <a:ext cx="214436" cy="161319"/>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5" name="Parallelogram 24"/>
                <p:cNvSpPr/>
                <p:nvPr/>
              </p:nvSpPr>
              <p:spPr>
                <a:xfrm>
                  <a:off x="1785938" y="1587962"/>
                  <a:ext cx="1074906" cy="528638"/>
                </a:xfrm>
                <a:prstGeom prst="parallelogram">
                  <a:avLst>
                    <a:gd name="adj" fmla="val 737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10" name="Oval 22"/>
              <p:cNvSpPr/>
              <p:nvPr/>
            </p:nvSpPr>
            <p:spPr>
              <a:xfrm>
                <a:off x="4448640" y="2070977"/>
                <a:ext cx="430013" cy="430013"/>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defTabSz="1219200"/>
                <a:r>
                  <a:rPr lang="ar-SA" sz="2400" b="1">
                    <a:solidFill>
                      <a:srgbClr val="FFFFFF"/>
                    </a:solidFill>
                    <a:latin typeface="微软雅黑" panose="020B0503020204020204" pitchFamily="34" charset="-122"/>
                    <a:ea typeface="微软雅黑" panose="020B0503020204020204" pitchFamily="34" charset="-122"/>
                    <a:cs typeface="+mn-ea"/>
                    <a:sym typeface="+mn-lt"/>
                  </a:rPr>
                  <a:t>3</a:t>
                </a:r>
              </a:p>
            </p:txBody>
          </p:sp>
        </p:grpSp>
        <p:sp>
          <p:nvSpPr>
            <p:cNvPr id="23" name="TextBox 66"/>
            <p:cNvSpPr txBox="1"/>
            <p:nvPr/>
          </p:nvSpPr>
          <p:spPr bwMode="auto">
            <a:xfrm>
              <a:off x="3313040" y="3406382"/>
              <a:ext cx="2395061" cy="1120140"/>
            </a:xfrm>
            <a:prstGeom prst="rect">
              <a:avLst/>
            </a:prstGeom>
            <a:noFill/>
          </p:spPr>
          <p:txBody>
            <a:bodyPr wrap="square" lIns="120000" tIns="62400" rIns="120000" bIns="62400" anchor="t" anchorCtr="1">
              <a:noAutofit/>
            </a:bodyPr>
            <a:lstStyle/>
            <a:p>
              <a:pPr algn="l" defTabSz="1219200">
                <a:lnSpc>
                  <a:spcPct val="120000"/>
                </a:lnSpc>
              </a:pP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2016</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年</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4</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月，灿星文化获得浙富控股</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3</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亿元增资。彼时，灿星文化估值为</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50</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亿元。同年</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9</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月，灿星完成了股份制改革。</a:t>
              </a:r>
            </a:p>
          </p:txBody>
        </p:sp>
      </p:grpSp>
      <p:grpSp>
        <p:nvGrpSpPr>
          <p:cNvPr id="47" name="组合 46"/>
          <p:cNvGrpSpPr/>
          <p:nvPr/>
        </p:nvGrpSpPr>
        <p:grpSpPr>
          <a:xfrm>
            <a:off x="8680696" y="2761303"/>
            <a:ext cx="2650490" cy="2845435"/>
            <a:chOff x="6510522" y="2070977"/>
            <a:chExt cx="1987867" cy="2134076"/>
          </a:xfrm>
        </p:grpSpPr>
        <p:grpSp>
          <p:nvGrpSpPr>
            <p:cNvPr id="46" name="组合 45"/>
            <p:cNvGrpSpPr/>
            <p:nvPr/>
          </p:nvGrpSpPr>
          <p:grpSpPr>
            <a:xfrm>
              <a:off x="7000350" y="2070977"/>
              <a:ext cx="1140866" cy="834354"/>
              <a:chOff x="7000350" y="2070977"/>
              <a:chExt cx="1140866" cy="834354"/>
            </a:xfrm>
          </p:grpSpPr>
          <p:grpSp>
            <p:nvGrpSpPr>
              <p:cNvPr id="13" name="Group 33"/>
              <p:cNvGrpSpPr/>
              <p:nvPr/>
            </p:nvGrpSpPr>
            <p:grpSpPr>
              <a:xfrm>
                <a:off x="7000350" y="2410049"/>
                <a:ext cx="1140866" cy="495282"/>
                <a:chOff x="1785938" y="1587962"/>
                <a:chExt cx="1217700" cy="528638"/>
              </a:xfrm>
            </p:grpSpPr>
            <p:sp>
              <p:nvSpPr>
                <p:cNvPr id="30" name="Right Triangle 37"/>
                <p:cNvSpPr/>
                <p:nvPr/>
              </p:nvSpPr>
              <p:spPr>
                <a:xfrm rot="2217923" flipV="1">
                  <a:off x="2789202" y="1635101"/>
                  <a:ext cx="214436" cy="161319"/>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1" name="Parallelogram 36"/>
                <p:cNvSpPr/>
                <p:nvPr/>
              </p:nvSpPr>
              <p:spPr>
                <a:xfrm>
                  <a:off x="1785938" y="1587962"/>
                  <a:ext cx="1074906" cy="528638"/>
                </a:xfrm>
                <a:prstGeom prst="parallelogram">
                  <a:avLst>
                    <a:gd name="adj" fmla="val 7372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14" name="Oval 34"/>
              <p:cNvSpPr/>
              <p:nvPr/>
            </p:nvSpPr>
            <p:spPr>
              <a:xfrm>
                <a:off x="7441932" y="2070977"/>
                <a:ext cx="430013" cy="430013"/>
              </a:xfrm>
              <a:prstGeom prst="ellips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algn="ctr" defTabSz="1219200"/>
                <a:r>
                  <a:rPr lang="ar-SA" sz="2400" b="1">
                    <a:solidFill>
                      <a:srgbClr val="FFFFFF"/>
                    </a:solidFill>
                    <a:latin typeface="微软雅黑" panose="020B0503020204020204" pitchFamily="34" charset="-122"/>
                    <a:ea typeface="微软雅黑" panose="020B0503020204020204" pitchFamily="34" charset="-122"/>
                    <a:cs typeface="+mn-ea"/>
                    <a:sym typeface="+mn-lt"/>
                  </a:rPr>
                  <a:t>5</a:t>
                </a:r>
              </a:p>
            </p:txBody>
          </p:sp>
        </p:grpSp>
        <p:sp>
          <p:nvSpPr>
            <p:cNvPr id="21" name="TextBox 68"/>
            <p:cNvSpPr txBox="1"/>
            <p:nvPr/>
          </p:nvSpPr>
          <p:spPr bwMode="auto">
            <a:xfrm>
              <a:off x="6510522" y="3406382"/>
              <a:ext cx="1987867" cy="798671"/>
            </a:xfrm>
            <a:prstGeom prst="rect">
              <a:avLst/>
            </a:prstGeom>
            <a:noFill/>
          </p:spPr>
          <p:txBody>
            <a:bodyPr wrap="square" lIns="120000" tIns="62400" rIns="120000" bIns="62400" anchor="t" anchorCtr="1">
              <a:noAutofit/>
            </a:bodyPr>
            <a:lstStyle/>
            <a:p>
              <a:pPr algn="l" defTabSz="1219200">
                <a:lnSpc>
                  <a:spcPct val="120000"/>
                </a:lnSpc>
              </a:pP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2018</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年</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12</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月</a:t>
              </a:r>
              <a:r>
                <a:rPr lang="en-US" altLang="zh-CN" sz="1600" dirty="0">
                  <a:solidFill>
                    <a:srgbClr val="000000"/>
                  </a:solidFill>
                  <a:latin typeface="微软雅黑" panose="020B0503020204020204" pitchFamily="34" charset="-122"/>
                  <a:ea typeface="微软雅黑" panose="020B0503020204020204" pitchFamily="34" charset="-122"/>
                  <a:cs typeface="+mn-ea"/>
                  <a:sym typeface="+mn-lt"/>
                </a:rPr>
                <a:t>19</a:t>
              </a: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日，灿星文化在创业板首次公开发行招股说明书。</a:t>
              </a:r>
            </a:p>
          </p:txBody>
        </p:sp>
      </p:grpSp>
      <p:sp>
        <p:nvSpPr>
          <p:cNvPr id="40" name="Title 1"/>
          <p:cNvSpPr txBox="1"/>
          <p:nvPr/>
        </p:nvSpPr>
        <p:spPr>
          <a:xfrm>
            <a:off x="815340" y="234315"/>
            <a:ext cx="154813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发展历程</a:t>
            </a:r>
          </a:p>
        </p:txBody>
      </p:sp>
      <p:sp>
        <p:nvSpPr>
          <p:cNvPr id="2" name="文本框 1"/>
          <p:cNvSpPr txBox="1"/>
          <p:nvPr/>
        </p:nvSpPr>
        <p:spPr>
          <a:xfrm>
            <a:off x="1916875" y="3459512"/>
            <a:ext cx="1942579" cy="337185"/>
          </a:xfrm>
          <a:prstGeom prst="rect">
            <a:avLst/>
          </a:prstGeom>
          <a:noFill/>
        </p:spPr>
        <p:txBody>
          <a:bodyPr wrap="square" rtlCol="0">
            <a:spAutoFit/>
          </a:bodyPr>
          <a:lstStyle/>
          <a:p>
            <a:pPr defTabSz="1219200"/>
            <a:r>
              <a:rPr lang="en-US" altLang="zh-CN" sz="1600" b="1" dirty="0">
                <a:solidFill>
                  <a:srgbClr val="FFFFFF"/>
                </a:solidFill>
                <a:latin typeface="微软雅黑" panose="020B0503020204020204" pitchFamily="34" charset="-122"/>
                <a:ea typeface="微软雅黑" panose="020B0503020204020204" pitchFamily="34" charset="-122"/>
              </a:rPr>
              <a:t>2006</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633195" y="3029771"/>
            <a:ext cx="1942579" cy="337185"/>
          </a:xfrm>
          <a:prstGeom prst="rect">
            <a:avLst/>
          </a:prstGeom>
          <a:noFill/>
        </p:spPr>
        <p:txBody>
          <a:bodyPr wrap="square" rtlCol="0">
            <a:spAutoFit/>
          </a:bodyPr>
          <a:lstStyle/>
          <a:p>
            <a:pPr defTabSz="1219200"/>
            <a:r>
              <a:rPr lang="en-US" altLang="zh-CN" sz="1600" b="1" dirty="0">
                <a:solidFill>
                  <a:srgbClr val="FFFFFF"/>
                </a:solidFill>
                <a:latin typeface="微软雅黑" panose="020B0503020204020204" pitchFamily="34" charset="-122"/>
                <a:ea typeface="微软雅黑" panose="020B0503020204020204" pitchFamily="34" charset="-122"/>
              </a:rPr>
              <a:t>2012</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5520055" y="3525520"/>
            <a:ext cx="1136650" cy="337185"/>
          </a:xfrm>
          <a:prstGeom prst="rect">
            <a:avLst/>
          </a:prstGeom>
          <a:noFill/>
        </p:spPr>
        <p:txBody>
          <a:bodyPr wrap="square" rtlCol="0">
            <a:spAutoFit/>
          </a:bodyPr>
          <a:lstStyle/>
          <a:p>
            <a:pPr defTabSz="1219200"/>
            <a:r>
              <a:rPr lang="en-US" altLang="zh-CN" sz="1600" b="1" dirty="0">
                <a:solidFill>
                  <a:srgbClr val="FFFFFF"/>
                </a:solidFill>
                <a:latin typeface="微软雅黑" panose="020B0503020204020204" pitchFamily="34" charset="-122"/>
                <a:ea typeface="微软雅黑" panose="020B0503020204020204" pitchFamily="34" charset="-122"/>
              </a:rPr>
              <a:t>2016</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7445635" y="3029771"/>
            <a:ext cx="1942579" cy="337185"/>
          </a:xfrm>
          <a:prstGeom prst="rect">
            <a:avLst/>
          </a:prstGeom>
          <a:noFill/>
        </p:spPr>
        <p:txBody>
          <a:bodyPr wrap="square" rtlCol="0">
            <a:spAutoFit/>
          </a:bodyPr>
          <a:lstStyle/>
          <a:p>
            <a:pPr defTabSz="1219200"/>
            <a:r>
              <a:rPr lang="en-US" altLang="zh-CN" sz="1600" b="1" dirty="0">
                <a:solidFill>
                  <a:srgbClr val="FFFFFF"/>
                </a:solidFill>
                <a:latin typeface="微软雅黑" panose="020B0503020204020204" pitchFamily="34" charset="-122"/>
                <a:ea typeface="微软雅黑" panose="020B0503020204020204" pitchFamily="34" charset="-122"/>
              </a:rPr>
              <a:t>2017</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9539580" y="3492560"/>
            <a:ext cx="1942579" cy="337185"/>
          </a:xfrm>
          <a:prstGeom prst="rect">
            <a:avLst/>
          </a:prstGeom>
          <a:noFill/>
        </p:spPr>
        <p:txBody>
          <a:bodyPr wrap="square" rtlCol="0">
            <a:spAutoFit/>
          </a:bodyPr>
          <a:lstStyle/>
          <a:p>
            <a:pPr defTabSz="1219200"/>
            <a:r>
              <a:rPr lang="en-US" altLang="zh-CN" sz="1600" b="1" dirty="0">
                <a:solidFill>
                  <a:srgbClr val="FFFFFF"/>
                </a:solidFill>
                <a:latin typeface="微软雅黑" panose="020B0503020204020204" pitchFamily="34" charset="-122"/>
                <a:ea typeface="微软雅黑" panose="020B0503020204020204" pitchFamily="34" charset="-122"/>
              </a:rPr>
              <a:t>2018</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79509" y="5733257"/>
            <a:ext cx="9793088" cy="829945"/>
          </a:xfrm>
          <a:prstGeom prst="rect">
            <a:avLst/>
          </a:prstGeom>
          <a:noFill/>
        </p:spPr>
        <p:txBody>
          <a:bodyPr wrap="square" rtlCol="0">
            <a:spAutoFit/>
          </a:bodyPr>
          <a:lstStyle/>
          <a:p>
            <a:pPr fontAlgn="auto">
              <a:lnSpc>
                <a:spcPct val="150000"/>
              </a:lnSpc>
            </a:pPr>
            <a:r>
              <a:rPr lang="zh-CN" altLang="en-US" sz="1600" dirty="0">
                <a:sym typeface="+mn-lt"/>
              </a:rPr>
              <a:t>内容制作及运营占据营业收入的大部分，但数额及占比逐年下滑，音乐制作授权及其他衍生占比上升。</a:t>
            </a:r>
            <a:endParaRPr lang="en-US" altLang="zh-CN" sz="1600" dirty="0">
              <a:sym typeface="+mn-lt"/>
            </a:endParaRPr>
          </a:p>
          <a:p>
            <a:pPr fontAlgn="auto">
              <a:lnSpc>
                <a:spcPct val="150000"/>
              </a:lnSpc>
            </a:pPr>
            <a:r>
              <a:rPr lang="zh-CN" altLang="en-US" sz="1600" dirty="0">
                <a:sym typeface="+mn-lt"/>
              </a:rPr>
              <a:t>由于网综崛起，“台转网”受限，也损失了一部分收入。</a:t>
            </a:r>
          </a:p>
        </p:txBody>
      </p:sp>
      <p:graphicFrame>
        <p:nvGraphicFramePr>
          <p:cNvPr id="108" name="图表 107"/>
          <p:cNvGraphicFramePr/>
          <p:nvPr/>
        </p:nvGraphicFramePr>
        <p:xfrm>
          <a:off x="2580005" y="929005"/>
          <a:ext cx="7419975" cy="4420235"/>
        </p:xfrm>
        <a:graphic>
          <a:graphicData uri="http://schemas.openxmlformats.org/drawingml/2006/chart">
            <c:chart xmlns:c="http://schemas.openxmlformats.org/drawingml/2006/chart" xmlns:r="http://schemas.openxmlformats.org/officeDocument/2006/relationships" r:id="rId2"/>
          </a:graphicData>
        </a:graphic>
      </p:graphicFrame>
      <p:sp>
        <p:nvSpPr>
          <p:cNvPr id="109" name="Title 1"/>
          <p:cNvSpPr txBox="1"/>
          <p:nvPr/>
        </p:nvSpPr>
        <p:spPr>
          <a:xfrm>
            <a:off x="335360" y="595730"/>
            <a:ext cx="2208245" cy="445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2400" dirty="0">
              <a:solidFill>
                <a:schemeClr val="tx1">
                  <a:lumMod val="65000"/>
                  <a:lumOff val="35000"/>
                </a:schemeClr>
              </a:solidFill>
              <a:latin typeface="+mn-lt"/>
              <a:ea typeface="+mn-ea"/>
              <a:cs typeface="+mn-ea"/>
              <a:sym typeface="+mn-lt"/>
            </a:endParaRPr>
          </a:p>
        </p:txBody>
      </p:sp>
      <p:sp>
        <p:nvSpPr>
          <p:cNvPr id="110" name="Title 1"/>
          <p:cNvSpPr txBox="1"/>
          <p:nvPr/>
        </p:nvSpPr>
        <p:spPr>
          <a:xfrm>
            <a:off x="815420" y="928781"/>
            <a:ext cx="2208245" cy="445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65" b="1" dirty="0">
                <a:solidFill>
                  <a:schemeClr val="tx1">
                    <a:lumMod val="65000"/>
                    <a:lumOff val="35000"/>
                  </a:schemeClr>
                </a:solidFill>
                <a:latin typeface="+mn-lt"/>
                <a:ea typeface="+mn-ea"/>
                <a:cs typeface="+mn-ea"/>
                <a:sym typeface="+mn-lt"/>
              </a:rPr>
              <a:t>分产品收入</a:t>
            </a:r>
            <a:endParaRPr lang="en-GB" altLang="zh-CN" sz="1865" b="1" dirty="0">
              <a:solidFill>
                <a:schemeClr val="tx1">
                  <a:lumMod val="65000"/>
                  <a:lumOff val="35000"/>
                </a:schemeClr>
              </a:solidFill>
              <a:latin typeface="+mn-lt"/>
              <a:ea typeface="+mn-ea"/>
              <a:cs typeface="+mn-ea"/>
              <a:sym typeface="+mn-lt"/>
            </a:endParaRPr>
          </a:p>
        </p:txBody>
      </p:sp>
      <p:sp>
        <p:nvSpPr>
          <p:cNvPr id="111" name="Title 1"/>
          <p:cNvSpPr txBox="1"/>
          <p:nvPr/>
        </p:nvSpPr>
        <p:spPr>
          <a:xfrm>
            <a:off x="9168342" y="5107589"/>
            <a:ext cx="2208247" cy="48324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465" dirty="0">
                <a:solidFill>
                  <a:schemeClr val="tx1">
                    <a:lumMod val="65000"/>
                    <a:lumOff val="35000"/>
                  </a:schemeClr>
                </a:solidFill>
                <a:latin typeface="+mn-lt"/>
                <a:ea typeface="+mn-ea"/>
                <a:cs typeface="+mn-ea"/>
                <a:sym typeface="+mn-lt"/>
              </a:rPr>
              <a:t>（单位：万元、</a:t>
            </a:r>
            <a:r>
              <a:rPr lang="en-US" altLang="zh-CN" sz="1465" dirty="0">
                <a:solidFill>
                  <a:schemeClr val="tx1">
                    <a:lumMod val="65000"/>
                    <a:lumOff val="35000"/>
                  </a:schemeClr>
                </a:solidFill>
                <a:latin typeface="+mn-lt"/>
                <a:ea typeface="+mn-ea"/>
                <a:cs typeface="+mn-ea"/>
                <a:sym typeface="+mn-lt"/>
              </a:rPr>
              <a:t>%</a:t>
            </a:r>
            <a:r>
              <a:rPr lang="zh-CN" altLang="en-US" sz="1465" dirty="0">
                <a:solidFill>
                  <a:schemeClr val="tx1">
                    <a:lumMod val="65000"/>
                    <a:lumOff val="35000"/>
                  </a:schemeClr>
                </a:solidFill>
                <a:latin typeface="+mn-lt"/>
                <a:ea typeface="+mn-ea"/>
                <a:cs typeface="+mn-ea"/>
                <a:sym typeface="+mn-lt"/>
              </a:rPr>
              <a:t>）</a:t>
            </a:r>
            <a:endParaRPr lang="en-GB" altLang="zh-CN" sz="1465" dirty="0">
              <a:solidFill>
                <a:schemeClr val="tx1">
                  <a:lumMod val="65000"/>
                  <a:lumOff val="35000"/>
                </a:schemeClr>
              </a:solidFill>
              <a:latin typeface="+mn-lt"/>
              <a:ea typeface="+mn-ea"/>
              <a:cs typeface="+mn-ea"/>
              <a:sym typeface="+mn-lt"/>
            </a:endParaRPr>
          </a:p>
        </p:txBody>
      </p:sp>
      <p:sp>
        <p:nvSpPr>
          <p:cNvPr id="8"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营业收入分析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5310" y="370205"/>
            <a:ext cx="4058285" cy="460375"/>
          </a:xfrm>
          <a:prstGeom prst="rect">
            <a:avLst/>
          </a:prstGeom>
          <a:noFill/>
        </p:spPr>
        <p:txBody>
          <a:bodyPr wrap="square" rtlCol="0">
            <a:spAutoFit/>
          </a:bodyPr>
          <a:lstStyle/>
          <a:p>
            <a:r>
              <a:rPr lang="zh-CN" altLang="en-US" sz="2400" b="1" dirty="0">
                <a:solidFill>
                  <a:schemeClr val="tx1"/>
                </a:solidFill>
                <a:latin typeface="微软雅黑" panose="020B0503020204020204" pitchFamily="34" charset="-122"/>
                <a:ea typeface="微软雅黑" panose="020B0503020204020204" pitchFamily="34" charset="-122"/>
              </a:rPr>
              <a:t>综艺制作流程</a:t>
            </a:r>
          </a:p>
        </p:txBody>
      </p:sp>
      <p:graphicFrame>
        <p:nvGraphicFramePr>
          <p:cNvPr id="5" name="图示 4"/>
          <p:cNvGraphicFramePr/>
          <p:nvPr/>
        </p:nvGraphicFramePr>
        <p:xfrm>
          <a:off x="1871531" y="830872"/>
          <a:ext cx="8832981" cy="5574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2351584" y="2960261"/>
            <a:ext cx="2784309" cy="543867"/>
          </a:xfrm>
          <a:prstGeom prst="rect">
            <a:avLst/>
          </a:prstGeom>
          <a:noFill/>
        </p:spPr>
        <p:txBody>
          <a:bodyPr wrap="square" rtlCol="0">
            <a:spAutoFit/>
          </a:bodyPr>
          <a:lstStyle/>
          <a:p>
            <a:r>
              <a:rPr lang="zh-CN" altLang="en-US" sz="1465" dirty="0"/>
              <a:t>与播出平台确定合作模式、播出档期等。</a:t>
            </a:r>
          </a:p>
        </p:txBody>
      </p:sp>
      <p:sp>
        <p:nvSpPr>
          <p:cNvPr id="7" name="文本框 6"/>
          <p:cNvSpPr txBox="1"/>
          <p:nvPr/>
        </p:nvSpPr>
        <p:spPr>
          <a:xfrm>
            <a:off x="3599723" y="4375018"/>
            <a:ext cx="2784309" cy="543867"/>
          </a:xfrm>
          <a:prstGeom prst="rect">
            <a:avLst/>
          </a:prstGeom>
          <a:noFill/>
        </p:spPr>
        <p:txBody>
          <a:bodyPr wrap="square" rtlCol="0">
            <a:spAutoFit/>
          </a:bodyPr>
          <a:lstStyle/>
          <a:p>
            <a:r>
              <a:rPr lang="zh-CN" altLang="en-US" sz="1465" dirty="0"/>
              <a:t>前期制作、宣传、销售和广告招商、采购。</a:t>
            </a:r>
          </a:p>
        </p:txBody>
      </p:sp>
      <p:sp>
        <p:nvSpPr>
          <p:cNvPr id="8" name="文本框 7"/>
          <p:cNvSpPr txBox="1"/>
          <p:nvPr/>
        </p:nvSpPr>
        <p:spPr>
          <a:xfrm>
            <a:off x="8976320" y="1508787"/>
            <a:ext cx="2784309" cy="543867"/>
          </a:xfrm>
          <a:prstGeom prst="rect">
            <a:avLst/>
          </a:prstGeom>
          <a:noFill/>
        </p:spPr>
        <p:txBody>
          <a:bodyPr wrap="square" rtlCol="0">
            <a:spAutoFit/>
          </a:bodyPr>
          <a:lstStyle/>
          <a:p>
            <a:r>
              <a:rPr lang="zh-CN" altLang="en-US" sz="1465" dirty="0"/>
              <a:t>后续播映权运营、音频版权运营等。</a:t>
            </a:r>
          </a:p>
        </p:txBody>
      </p:sp>
      <p:sp>
        <p:nvSpPr>
          <p:cNvPr id="3" name="文本框 2"/>
          <p:cNvSpPr txBox="1"/>
          <p:nvPr/>
        </p:nvSpPr>
        <p:spPr>
          <a:xfrm>
            <a:off x="827584" y="4949533"/>
            <a:ext cx="2567947" cy="995401"/>
          </a:xfrm>
          <a:prstGeom prst="rect">
            <a:avLst/>
          </a:prstGeom>
          <a:noFill/>
        </p:spPr>
        <p:txBody>
          <a:bodyPr wrap="square" rtlCol="0">
            <a:spAutoFit/>
          </a:bodyPr>
          <a:lstStyle/>
          <a:p>
            <a:r>
              <a:rPr lang="zh-CN" altLang="en-US" sz="1465" dirty="0"/>
              <a:t>是否有好的选题，公司比较成功的作品如</a:t>
            </a:r>
            <a:r>
              <a:rPr lang="en-US" altLang="zh-CN" sz="1465" dirty="0"/>
              <a:t>《</a:t>
            </a:r>
            <a:r>
              <a:rPr lang="zh-CN" altLang="en-US" sz="1465" dirty="0"/>
              <a:t>中国好声音</a:t>
            </a:r>
            <a:r>
              <a:rPr lang="en-US" altLang="zh-CN" sz="1465" dirty="0"/>
              <a:t>》</a:t>
            </a:r>
            <a:r>
              <a:rPr lang="zh-CN" altLang="en-US" sz="1465" dirty="0"/>
              <a:t>、</a:t>
            </a:r>
            <a:r>
              <a:rPr lang="en-US" altLang="zh-CN" sz="1465" dirty="0"/>
              <a:t>《</a:t>
            </a:r>
            <a:r>
              <a:rPr lang="zh-CN" altLang="en-US" sz="1465" dirty="0"/>
              <a:t>蒙面歌王</a:t>
            </a:r>
            <a:r>
              <a:rPr lang="en-US" altLang="zh-CN" sz="1465" dirty="0"/>
              <a:t>》</a:t>
            </a:r>
            <a:r>
              <a:rPr lang="zh-CN" altLang="en-US" sz="1465" dirty="0"/>
              <a:t>均为外部引入。</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431245" y="981849"/>
          <a:ext cx="5760640" cy="34284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5"/>
          <p:cNvGraphicFramePr>
            <a:graphicFrameLocks noGrp="1"/>
          </p:cNvGraphicFramePr>
          <p:nvPr>
            <p:custDataLst>
              <p:tags r:id="rId1"/>
            </p:custDataLst>
          </p:nvPr>
        </p:nvGraphicFramePr>
        <p:xfrm>
          <a:off x="431371" y="4462655"/>
          <a:ext cx="6997065" cy="2101850"/>
        </p:xfrm>
        <a:graphic>
          <a:graphicData uri="http://schemas.openxmlformats.org/drawingml/2006/table">
            <a:tbl>
              <a:tblPr firstRow="1" firstCol="1" bandRow="1">
                <a:tableStyleId>{5C22544A-7EE6-4342-B048-85BDC9FD1C3A}</a:tableStyleId>
              </a:tblPr>
              <a:tblGrid>
                <a:gridCol w="2332355">
                  <a:extLst>
                    <a:ext uri="{9D8B030D-6E8A-4147-A177-3AD203B41FA5}">
                      <a16:colId xmlns:a16="http://schemas.microsoft.com/office/drawing/2014/main" val="20000"/>
                    </a:ext>
                  </a:extLst>
                </a:gridCol>
                <a:gridCol w="2332355">
                  <a:extLst>
                    <a:ext uri="{9D8B030D-6E8A-4147-A177-3AD203B41FA5}">
                      <a16:colId xmlns:a16="http://schemas.microsoft.com/office/drawing/2014/main" val="20001"/>
                    </a:ext>
                  </a:extLst>
                </a:gridCol>
                <a:gridCol w="2332355">
                  <a:extLst>
                    <a:ext uri="{9D8B030D-6E8A-4147-A177-3AD203B41FA5}">
                      <a16:colId xmlns:a16="http://schemas.microsoft.com/office/drawing/2014/main" val="20002"/>
                    </a:ext>
                  </a:extLst>
                </a:gridCol>
              </a:tblGrid>
              <a:tr h="420370">
                <a:tc>
                  <a:txBody>
                    <a:bodyPr/>
                    <a:lstStyle/>
                    <a:p>
                      <a:pPr algn="ctr">
                        <a:lnSpc>
                          <a:spcPct val="150000"/>
                        </a:lnSpc>
                        <a:spcAft>
                          <a:spcPts val="0"/>
                        </a:spcAft>
                      </a:pPr>
                      <a:r>
                        <a:rPr lang="zh-CN" sz="1600" kern="100" dirty="0">
                          <a:effectLst/>
                        </a:rPr>
                        <a:t>期间</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zh-CN" sz="1600" kern="100" dirty="0">
                          <a:effectLst/>
                        </a:rPr>
                        <a:t>综艺节目产量（部）</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zh-CN" sz="1600" kern="100">
                          <a:effectLst/>
                        </a:rPr>
                        <a:t>综艺节目集数产量（集）</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0"/>
                  </a:ext>
                </a:extLst>
              </a:tr>
              <a:tr h="420370">
                <a:tc>
                  <a:txBody>
                    <a:bodyPr/>
                    <a:lstStyle/>
                    <a:p>
                      <a:pPr algn="ctr">
                        <a:lnSpc>
                          <a:spcPct val="150000"/>
                        </a:lnSpc>
                        <a:spcAft>
                          <a:spcPts val="0"/>
                        </a:spcAft>
                      </a:pPr>
                      <a:r>
                        <a:rPr lang="en-US" sz="1600" kern="100">
                          <a:effectLst/>
                        </a:rPr>
                        <a:t>2015</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9</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130</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1"/>
                  </a:ext>
                </a:extLst>
              </a:tr>
              <a:tr h="420370">
                <a:tc>
                  <a:txBody>
                    <a:bodyPr/>
                    <a:lstStyle/>
                    <a:p>
                      <a:pPr algn="ctr">
                        <a:lnSpc>
                          <a:spcPct val="150000"/>
                        </a:lnSpc>
                        <a:spcAft>
                          <a:spcPts val="0"/>
                        </a:spcAft>
                      </a:pPr>
                      <a:r>
                        <a:rPr lang="en-US" sz="1600" kern="100">
                          <a:effectLst/>
                        </a:rPr>
                        <a:t>2016</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9</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143</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2"/>
                  </a:ext>
                </a:extLst>
              </a:tr>
              <a:tr h="420370">
                <a:tc>
                  <a:txBody>
                    <a:bodyPr/>
                    <a:lstStyle/>
                    <a:p>
                      <a:pPr algn="ctr">
                        <a:lnSpc>
                          <a:spcPct val="150000"/>
                        </a:lnSpc>
                        <a:spcAft>
                          <a:spcPts val="0"/>
                        </a:spcAft>
                      </a:pPr>
                      <a:r>
                        <a:rPr lang="en-US" sz="1600" kern="100">
                          <a:effectLst/>
                        </a:rPr>
                        <a:t>2017</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9</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117</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3"/>
                  </a:ext>
                </a:extLst>
              </a:tr>
              <a:tr h="420370">
                <a:tc>
                  <a:txBody>
                    <a:bodyPr/>
                    <a:lstStyle/>
                    <a:p>
                      <a:pPr algn="ctr">
                        <a:lnSpc>
                          <a:spcPct val="150000"/>
                        </a:lnSpc>
                        <a:spcAft>
                          <a:spcPts val="0"/>
                        </a:spcAft>
                      </a:pPr>
                      <a:r>
                        <a:rPr lang="en-US" sz="1600" kern="100">
                          <a:effectLst/>
                        </a:rPr>
                        <a:t>2018</a:t>
                      </a:r>
                      <a:r>
                        <a:rPr lang="zh-CN" sz="1600" kern="100">
                          <a:effectLst/>
                        </a:rPr>
                        <a:t>年</a:t>
                      </a:r>
                      <a:r>
                        <a:rPr lang="en-US" sz="1600" kern="100">
                          <a:effectLst/>
                        </a:rPr>
                        <a:t>1-6</a:t>
                      </a:r>
                      <a:r>
                        <a:rPr lang="zh-CN" sz="1600" kern="100">
                          <a:effectLst/>
                        </a:rPr>
                        <a:t>月</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a:effectLst/>
                        </a:rPr>
                        <a:t>3</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lnSpc>
                          <a:spcPct val="150000"/>
                        </a:lnSpc>
                        <a:spcAft>
                          <a:spcPts val="0"/>
                        </a:spcAft>
                      </a:pPr>
                      <a:r>
                        <a:rPr lang="en-US" sz="1600" kern="100" dirty="0">
                          <a:effectLst/>
                        </a:rPr>
                        <a:t>30</a:t>
                      </a:r>
                      <a:endParaRPr lang="en-US" sz="1600" kern="100" dirty="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4"/>
                  </a:ext>
                </a:extLst>
              </a:tr>
            </a:tbl>
          </a:graphicData>
        </a:graphic>
      </p:graphicFrame>
      <p:sp>
        <p:nvSpPr>
          <p:cNvPr id="5" name="Title 1"/>
          <p:cNvSpPr txBox="1"/>
          <p:nvPr/>
        </p:nvSpPr>
        <p:spPr>
          <a:xfrm>
            <a:off x="626548" y="349758"/>
            <a:ext cx="2208245" cy="38404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综艺产品类型</a:t>
            </a:r>
          </a:p>
        </p:txBody>
      </p:sp>
      <p:sp>
        <p:nvSpPr>
          <p:cNvPr id="7" name="文本框 6"/>
          <p:cNvSpPr txBox="1"/>
          <p:nvPr/>
        </p:nvSpPr>
        <p:spPr>
          <a:xfrm>
            <a:off x="7568565" y="1315085"/>
            <a:ext cx="4198620" cy="4613892"/>
          </a:xfrm>
          <a:prstGeom prst="rect">
            <a:avLst/>
          </a:prstGeom>
          <a:noFill/>
        </p:spPr>
        <p:txBody>
          <a:bodyPr wrap="square" rtlCol="0" anchor="t">
            <a:spAutoFit/>
          </a:bodyPr>
          <a:lstStyle/>
          <a:p>
            <a:pPr marL="285750" indent="-285750" algn="just" defTabSz="457200">
              <a:lnSpc>
                <a:spcPct val="150000"/>
              </a:lnSpc>
              <a:buFont typeface="Arial" panose="020B0604020202020204" pitchFamily="34" charset="0"/>
              <a:buChar char="•"/>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灿星文化以制作大型季播类综艺节目为主，也有少量日播或其他节目。季播类综艺节目收入占比在 90%以上。</a:t>
            </a:r>
          </a:p>
          <a:p>
            <a:pPr lvl="1" algn="just" defTabSz="457200">
              <a:lnSpc>
                <a:spcPct val="150000"/>
              </a:lnSpc>
              <a:defRP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好声音</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新歌曲</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街舞</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等都为季播节目</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lvl="1" algn="just" defTabSz="457200">
              <a:lnSpc>
                <a:spcPct val="150000"/>
              </a:lnSpc>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日播节目只有</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娱乐梦工厂</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285750" algn="just" defTabSz="457200">
              <a:lnSpc>
                <a:spcPct val="150000"/>
              </a:lnSpc>
              <a:buFont typeface="Arial" panose="020B0604020202020204" pitchFamily="34" charset="0"/>
              <a:buChar cha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285750" algn="just" defTabSz="457200">
              <a:lnSpc>
                <a:spcPct val="150000"/>
              </a:lnSpc>
              <a:buFont typeface="Arial" panose="020B0604020202020204" pitchFamily="34" charset="0"/>
              <a:buChar char="•"/>
              <a:defRP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just" defTabSz="457200">
              <a:lnSpc>
                <a:spcPct val="150000"/>
              </a:lnSpc>
              <a:defRPr/>
            </a:pPr>
            <a:endParaRPr lang="zh-CN" altLang="en-US" dirty="0">
              <a:sym typeface="+mn-lt"/>
            </a:endParaRPr>
          </a:p>
          <a:p>
            <a:pPr marL="285750" indent="-285750" algn="just" defTabSz="457200">
              <a:lnSpc>
                <a:spcPct val="150000"/>
              </a:lnSpc>
              <a:buFont typeface="Arial" panose="020B0604020202020204" pitchFamily="34" charset="0"/>
              <a:buChar char="•"/>
              <a:defRPr/>
            </a:pPr>
            <a:r>
              <a:rPr lang="zh-CN" altLang="en-US" dirty="0">
                <a:sym typeface="+mn-lt"/>
              </a:rPr>
              <a:t>综艺节目产量及集数基本稳定，同时受季节波动影响，集中于下半年。</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p:cNvSpPr/>
          <p:nvPr/>
        </p:nvSpPr>
        <p:spPr>
          <a:xfrm rot="2753278">
            <a:off x="-4252404" y="-69552"/>
            <a:ext cx="8832981" cy="1164419"/>
          </a:xfrm>
          <a:prstGeom prst="roundRect">
            <a:avLst>
              <a:gd name="adj" fmla="val 50000"/>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defRPr/>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30" name="矩形: 圆角 29"/>
          <p:cNvSpPr/>
          <p:nvPr/>
        </p:nvSpPr>
        <p:spPr>
          <a:xfrm rot="18846722" flipV="1">
            <a:off x="-4252404" y="5457200"/>
            <a:ext cx="8832981" cy="1164419"/>
          </a:xfrm>
          <a:prstGeom prst="roundRect">
            <a:avLst>
              <a:gd name="adj" fmla="val 50000"/>
            </a:avLst>
          </a:pr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defRPr/>
            </a:pPr>
            <a:endParaRPr lang="zh-CN" altLang="en-US" sz="2400">
              <a:solidFill>
                <a:srgbClr val="FFFFFF"/>
              </a:solidFill>
              <a:latin typeface="微软雅黑" panose="020B0503020204020204" pitchFamily="34" charset="-122"/>
              <a:ea typeface="微软雅黑" panose="020B0503020204020204" pitchFamily="34" charset="-122"/>
            </a:endParaRPr>
          </a:p>
        </p:txBody>
      </p:sp>
      <p:grpSp>
        <p:nvGrpSpPr>
          <p:cNvPr id="23" name="Group 9"/>
          <p:cNvGrpSpPr/>
          <p:nvPr/>
        </p:nvGrpSpPr>
        <p:grpSpPr>
          <a:xfrm>
            <a:off x="143859" y="3003858"/>
            <a:ext cx="1542117" cy="850284"/>
            <a:chOff x="2345143" y="2365645"/>
            <a:chExt cx="1800200" cy="992584"/>
          </a:xfrm>
        </p:grpSpPr>
        <p:sp>
          <p:nvSpPr>
            <p:cNvPr id="24" name="TextBox 7"/>
            <p:cNvSpPr txBox="1"/>
            <p:nvPr/>
          </p:nvSpPr>
          <p:spPr>
            <a:xfrm>
              <a:off x="2345143" y="2365645"/>
              <a:ext cx="1800200" cy="677107"/>
            </a:xfrm>
            <a:prstGeom prst="rect">
              <a:avLst/>
            </a:prstGeom>
            <a:noFill/>
          </p:spPr>
          <p:txBody>
            <a:bodyPr wrap="square" lIns="0" tIns="0" rIns="0" bIns="0">
              <a:normAutofit fontScale="77500" lnSpcReduction="20000"/>
            </a:bodyPr>
            <a:lstStyle/>
            <a:p>
              <a:pPr algn="ctr" defTabSz="1219200">
                <a:defRPr/>
              </a:pPr>
              <a:r>
                <a:rPr lang="zh-CN" altLang="en-US" sz="5865">
                  <a:solidFill>
                    <a:srgbClr val="000000">
                      <a:lumMod val="65000"/>
                      <a:lumOff val="35000"/>
                    </a:srgbClr>
                  </a:solidFill>
                  <a:latin typeface="微软雅黑" panose="020B0503020204020204" pitchFamily="34" charset="-122"/>
                  <a:ea typeface="微软雅黑" panose="020B0503020204020204" pitchFamily="34" charset="-122"/>
                  <a:cs typeface="+mn-ea"/>
                  <a:sym typeface="+mn-lt"/>
                </a:rPr>
                <a:t>目录</a:t>
              </a:r>
            </a:p>
          </p:txBody>
        </p:sp>
        <p:sp>
          <p:nvSpPr>
            <p:cNvPr id="25" name="TextBox 8"/>
            <p:cNvSpPr txBox="1"/>
            <p:nvPr/>
          </p:nvSpPr>
          <p:spPr>
            <a:xfrm>
              <a:off x="2345143" y="3142785"/>
              <a:ext cx="1800200" cy="215444"/>
            </a:xfrm>
            <a:prstGeom prst="rect">
              <a:avLst/>
            </a:prstGeom>
            <a:noFill/>
          </p:spPr>
          <p:txBody>
            <a:bodyPr wrap="square" lIns="0" tIns="0" rIns="0" bIns="0">
              <a:normAutofit fontScale="77500" lnSpcReduction="20000"/>
            </a:bodyPr>
            <a:lstStyle/>
            <a:p>
              <a:pPr algn="ctr" defTabSz="1219200">
                <a:defRPr/>
              </a:pPr>
              <a:r>
                <a:rPr lang="en-US" altLang="zh-CN" sz="1865">
                  <a:solidFill>
                    <a:srgbClr val="000000">
                      <a:lumMod val="65000"/>
                      <a:lumOff val="35000"/>
                    </a:srgbClr>
                  </a:solidFill>
                  <a:latin typeface="微软雅黑" panose="020B0503020204020204" pitchFamily="34" charset="-122"/>
                  <a:ea typeface="微软雅黑" panose="020B0503020204020204" pitchFamily="34" charset="-122"/>
                  <a:cs typeface="+mn-ea"/>
                  <a:sym typeface="+mn-lt"/>
                </a:rPr>
                <a:t>CONTENTS</a:t>
              </a:r>
            </a:p>
          </p:txBody>
        </p:sp>
      </p:grpSp>
      <p:sp>
        <p:nvSpPr>
          <p:cNvPr id="6" name="Diamond 11"/>
          <p:cNvSpPr/>
          <p:nvPr/>
        </p:nvSpPr>
        <p:spPr bwMode="auto">
          <a:xfrm>
            <a:off x="2505566" y="1028734"/>
            <a:ext cx="986397" cy="986396"/>
          </a:xfrm>
          <a:prstGeom prst="diamond">
            <a:avLst/>
          </a:prstGeom>
          <a:solidFill>
            <a:schemeClr val="accent2"/>
          </a:solidFill>
          <a:ln w="19050">
            <a:noFill/>
            <a:round/>
          </a:ln>
        </p:spPr>
        <p:txBody>
          <a:bodyPr vert="horz" wrap="none" lIns="121920" tIns="60960" rIns="121920" bIns="60960" anchor="ctr" anchorCtr="1" compatLnSpc="1">
            <a:normAutofit fontScale="92500" lnSpcReduction="20000"/>
          </a:bodyPr>
          <a:lstStyle/>
          <a:p>
            <a:pPr algn="ctr" defTabSz="1219200">
              <a:defRPr/>
            </a:pPr>
            <a:r>
              <a:rPr lang="en-US" altLang="zh-CN" sz="3200" b="1">
                <a:solidFill>
                  <a:srgbClr val="FFFFFF"/>
                </a:solidFill>
                <a:latin typeface="微软雅黑" panose="020B0503020204020204" pitchFamily="34" charset="-122"/>
                <a:ea typeface="微软雅黑" panose="020B0503020204020204" pitchFamily="34" charset="-122"/>
                <a:cs typeface="+mn-ea"/>
                <a:sym typeface="+mn-lt"/>
              </a:rPr>
              <a:t>01</a:t>
            </a:r>
          </a:p>
        </p:txBody>
      </p:sp>
      <p:sp>
        <p:nvSpPr>
          <p:cNvPr id="7" name="Diamond 12"/>
          <p:cNvSpPr/>
          <p:nvPr/>
        </p:nvSpPr>
        <p:spPr bwMode="auto">
          <a:xfrm>
            <a:off x="3776940" y="2938317"/>
            <a:ext cx="986397" cy="986396"/>
          </a:xfrm>
          <a:prstGeom prst="diamond">
            <a:avLst/>
          </a:prstGeom>
          <a:solidFill>
            <a:srgbClr val="39425D"/>
          </a:solidFill>
          <a:ln w="19050">
            <a:noFill/>
            <a:round/>
          </a:ln>
        </p:spPr>
        <p:txBody>
          <a:bodyPr vert="horz" wrap="none" lIns="121920" tIns="60960" rIns="121920" bIns="60960" anchor="ctr" anchorCtr="1" compatLnSpc="1">
            <a:normAutofit fontScale="92500" lnSpcReduction="20000"/>
          </a:bodyPr>
          <a:lstStyle/>
          <a:p>
            <a:pPr algn="ctr" defTabSz="1219200">
              <a:defRPr/>
            </a:pPr>
            <a:r>
              <a:rPr lang="en-US" altLang="zh-CN" sz="3200" b="1">
                <a:solidFill>
                  <a:srgbClr val="FFFFFF"/>
                </a:solidFill>
                <a:latin typeface="微软雅黑" panose="020B0503020204020204" pitchFamily="34" charset="-122"/>
                <a:ea typeface="微软雅黑" panose="020B0503020204020204" pitchFamily="34" charset="-122"/>
                <a:cs typeface="+mn-ea"/>
                <a:sym typeface="+mn-lt"/>
              </a:rPr>
              <a:t>02</a:t>
            </a:r>
          </a:p>
        </p:txBody>
      </p:sp>
      <p:sp>
        <p:nvSpPr>
          <p:cNvPr id="8" name="Diamond 13"/>
          <p:cNvSpPr/>
          <p:nvPr/>
        </p:nvSpPr>
        <p:spPr bwMode="auto">
          <a:xfrm>
            <a:off x="2790542" y="4748596"/>
            <a:ext cx="986397" cy="986396"/>
          </a:xfrm>
          <a:prstGeom prst="diamond">
            <a:avLst/>
          </a:prstGeom>
          <a:solidFill>
            <a:schemeClr val="accent4"/>
          </a:solidFill>
          <a:ln w="19050">
            <a:noFill/>
            <a:round/>
          </a:ln>
        </p:spPr>
        <p:txBody>
          <a:bodyPr vert="horz" wrap="none" lIns="121920" tIns="60960" rIns="121920" bIns="60960" anchor="ctr" anchorCtr="1" compatLnSpc="1">
            <a:normAutofit fontScale="92500" lnSpcReduction="20000"/>
          </a:bodyPr>
          <a:lstStyle/>
          <a:p>
            <a:pPr algn="ctr" defTabSz="1219200">
              <a:defRPr/>
            </a:pPr>
            <a:r>
              <a:rPr lang="en-US" altLang="zh-CN" sz="3200" b="1">
                <a:solidFill>
                  <a:srgbClr val="FFFFFF"/>
                </a:solidFill>
                <a:latin typeface="微软雅黑" panose="020B0503020204020204" pitchFamily="34" charset="-122"/>
                <a:ea typeface="微软雅黑" panose="020B0503020204020204" pitchFamily="34" charset="-122"/>
                <a:cs typeface="+mn-ea"/>
                <a:sym typeface="+mn-lt"/>
              </a:rPr>
              <a:t>03</a:t>
            </a:r>
          </a:p>
        </p:txBody>
      </p:sp>
      <p:sp>
        <p:nvSpPr>
          <p:cNvPr id="20" name="TextBox 19"/>
          <p:cNvSpPr txBox="1"/>
          <p:nvPr/>
        </p:nvSpPr>
        <p:spPr>
          <a:xfrm>
            <a:off x="3491865" y="1273810"/>
            <a:ext cx="3394710" cy="458470"/>
          </a:xfrm>
          <a:prstGeom prst="rect">
            <a:avLst/>
          </a:prstGeom>
          <a:noFill/>
        </p:spPr>
        <p:txBody>
          <a:bodyPr wrap="none" lIns="480000" tIns="0" rIns="0" bIns="0" anchor="b" anchorCtr="0"/>
          <a:lstStyle/>
          <a:p>
            <a:pPr defTabSz="1219200">
              <a:defRPr/>
            </a:pPr>
            <a:r>
              <a:rPr lang="zh-CN" altLang="en-US" sz="2400" b="1" dirty="0">
                <a:solidFill>
                  <a:srgbClr val="2A465C">
                    <a:lumMod val="100000"/>
                  </a:srgbClr>
                </a:solidFill>
                <a:latin typeface="微软雅黑" panose="020B0503020204020204" pitchFamily="34" charset="-122"/>
                <a:ea typeface="微软雅黑" panose="020B0503020204020204" pitchFamily="34" charset="-122"/>
                <a:cs typeface="+mn-ea"/>
                <a:sym typeface="+mn-lt"/>
              </a:rPr>
              <a:t>行业及公司基本情况</a:t>
            </a:r>
          </a:p>
        </p:txBody>
      </p:sp>
      <p:sp>
        <p:nvSpPr>
          <p:cNvPr id="18" name="TextBox 23"/>
          <p:cNvSpPr txBox="1"/>
          <p:nvPr/>
        </p:nvSpPr>
        <p:spPr>
          <a:xfrm>
            <a:off x="4763135" y="3161665"/>
            <a:ext cx="3394710" cy="421640"/>
          </a:xfrm>
          <a:prstGeom prst="rect">
            <a:avLst/>
          </a:prstGeom>
          <a:noFill/>
        </p:spPr>
        <p:txBody>
          <a:bodyPr wrap="none" lIns="480000" tIns="0" rIns="0" bIns="0" anchor="b" anchorCtr="0"/>
          <a:lstStyle/>
          <a:p>
            <a:pPr defTabSz="1219200">
              <a:defRPr/>
            </a:pPr>
            <a:r>
              <a:rPr lang="zh-CN" altLang="en-US" sz="2400" b="1" dirty="0">
                <a:solidFill>
                  <a:srgbClr val="838383">
                    <a:lumMod val="100000"/>
                  </a:srgbClr>
                </a:solidFill>
                <a:latin typeface="微软雅黑" panose="020B0503020204020204" pitchFamily="34" charset="-122"/>
                <a:ea typeface="微软雅黑" panose="020B0503020204020204" pitchFamily="34" charset="-122"/>
                <a:cs typeface="+mn-ea"/>
                <a:sym typeface="+mn-lt"/>
              </a:rPr>
              <a:t>会计处理</a:t>
            </a:r>
          </a:p>
        </p:txBody>
      </p:sp>
      <p:sp>
        <p:nvSpPr>
          <p:cNvPr id="16" name="TextBox 26"/>
          <p:cNvSpPr txBox="1"/>
          <p:nvPr/>
        </p:nvSpPr>
        <p:spPr>
          <a:xfrm>
            <a:off x="3776980" y="5070475"/>
            <a:ext cx="3394710" cy="491490"/>
          </a:xfrm>
          <a:prstGeom prst="rect">
            <a:avLst/>
          </a:prstGeom>
          <a:noFill/>
        </p:spPr>
        <p:txBody>
          <a:bodyPr wrap="none" lIns="480000" tIns="0" rIns="0" bIns="0" anchor="b" anchorCtr="0"/>
          <a:lstStyle/>
          <a:p>
            <a:pPr defTabSz="1219200">
              <a:defRPr/>
            </a:pPr>
            <a:r>
              <a:rPr lang="zh-CN" altLang="en-US" sz="2400" b="1" dirty="0">
                <a:solidFill>
                  <a:srgbClr val="2A465C">
                    <a:lumMod val="100000"/>
                  </a:srgbClr>
                </a:solidFill>
                <a:latin typeface="微软雅黑" panose="020B0503020204020204" pitchFamily="34" charset="-122"/>
                <a:ea typeface="微软雅黑" panose="020B0503020204020204" pitchFamily="34" charset="-122"/>
                <a:cs typeface="+mn-ea"/>
                <a:sym typeface="+mn-lt"/>
              </a:rPr>
              <a:t>审计风险及应对措施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87715" y="5692365"/>
            <a:ext cx="9616661" cy="458908"/>
          </a:xfrm>
          <a:prstGeom prst="rect">
            <a:avLst/>
          </a:prstGeom>
          <a:noFill/>
        </p:spPr>
        <p:txBody>
          <a:bodyPr wrap="square" rtlCol="0">
            <a:spAutoFit/>
          </a:bodyPr>
          <a:lstStyle/>
          <a:p>
            <a:pPr fontAlgn="auto">
              <a:lnSpc>
                <a:spcPct val="150000"/>
              </a:lnSpc>
            </a:pPr>
            <a:r>
              <a:rPr lang="zh-CN" altLang="en-US" dirty="0">
                <a:sym typeface="+mn-lt"/>
              </a:rPr>
              <a:t>灿星的业绩整体呈逐年下滑的态势，</a:t>
            </a:r>
            <a:r>
              <a:rPr lang="en-US" altLang="zh-CN" dirty="0">
                <a:sym typeface="+mn-lt"/>
              </a:rPr>
              <a:t>2017</a:t>
            </a:r>
            <a:r>
              <a:rPr lang="zh-CN" altLang="en-US" dirty="0">
                <a:sym typeface="+mn-lt"/>
              </a:rPr>
              <a:t>年的净利润与</a:t>
            </a:r>
            <a:r>
              <a:rPr lang="en-US" altLang="zh-CN" dirty="0">
                <a:sym typeface="+mn-lt"/>
              </a:rPr>
              <a:t>2015</a:t>
            </a:r>
            <a:r>
              <a:rPr lang="zh-CN" altLang="en-US" dirty="0">
                <a:sym typeface="+mn-lt"/>
              </a:rPr>
              <a:t>年相比下降近一半。</a:t>
            </a:r>
            <a:endParaRPr lang="zh-CN" altLang="en-US" sz="1600" dirty="0">
              <a:sym typeface="+mn-lt"/>
            </a:endParaRPr>
          </a:p>
        </p:txBody>
      </p:sp>
      <p:graphicFrame>
        <p:nvGraphicFramePr>
          <p:cNvPr id="6" name="图表 5"/>
          <p:cNvGraphicFramePr/>
          <p:nvPr/>
        </p:nvGraphicFramePr>
        <p:xfrm>
          <a:off x="1872615" y="445135"/>
          <a:ext cx="8446770" cy="5247005"/>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p:cNvSpPr txBox="1"/>
          <p:nvPr/>
        </p:nvSpPr>
        <p:spPr>
          <a:xfrm>
            <a:off x="645795" y="97790"/>
            <a:ext cx="1403350" cy="4457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2400" b="1" dirty="0">
                <a:solidFill>
                  <a:schemeClr val="tx1"/>
                </a:solidFill>
                <a:latin typeface="+mn-lt"/>
                <a:ea typeface="+mn-ea"/>
                <a:cs typeface="+mn-ea"/>
                <a:sym typeface="+mn-lt"/>
              </a:rPr>
              <a:t>盈利情况</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942340" y="102870"/>
            <a:ext cx="3432175"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行业地位</a:t>
            </a:r>
            <a:endParaRPr lang="zh-CN" altLang="en-US" sz="2400" b="1" dirty="0">
              <a:solidFill>
                <a:schemeClr val="tx1">
                  <a:lumMod val="65000"/>
                  <a:lumOff val="35000"/>
                </a:schemeClr>
              </a:solidFill>
              <a:latin typeface="+mn-lt"/>
              <a:ea typeface="+mn-ea"/>
              <a:cs typeface="+mn-ea"/>
              <a:sym typeface="+mn-lt"/>
            </a:endParaRPr>
          </a:p>
        </p:txBody>
      </p:sp>
      <p:graphicFrame>
        <p:nvGraphicFramePr>
          <p:cNvPr id="2" name="表格 1"/>
          <p:cNvGraphicFramePr>
            <a:graphicFrameLocks noGrp="1"/>
          </p:cNvGraphicFramePr>
          <p:nvPr/>
        </p:nvGraphicFramePr>
        <p:xfrm>
          <a:off x="1228648" y="1651517"/>
          <a:ext cx="9734704" cy="4030826"/>
        </p:xfrm>
        <a:graphic>
          <a:graphicData uri="http://schemas.openxmlformats.org/drawingml/2006/table">
            <a:tbl>
              <a:tblPr firstRow="1" bandRow="1">
                <a:tableStyleId>{5C22544A-7EE6-4342-B048-85BDC9FD1C3A}</a:tableStyleId>
              </a:tblPr>
              <a:tblGrid>
                <a:gridCol w="4867352">
                  <a:extLst>
                    <a:ext uri="{9D8B030D-6E8A-4147-A177-3AD203B41FA5}">
                      <a16:colId xmlns:a16="http://schemas.microsoft.com/office/drawing/2014/main" val="20000"/>
                    </a:ext>
                  </a:extLst>
                </a:gridCol>
                <a:gridCol w="4867352">
                  <a:extLst>
                    <a:ext uri="{9D8B030D-6E8A-4147-A177-3AD203B41FA5}">
                      <a16:colId xmlns:a16="http://schemas.microsoft.com/office/drawing/2014/main" val="20001"/>
                    </a:ext>
                  </a:extLst>
                </a:gridCol>
              </a:tblGrid>
              <a:tr h="530372">
                <a:tc>
                  <a:txBody>
                    <a:bodyPr/>
                    <a:lstStyle/>
                    <a:p>
                      <a:r>
                        <a:rPr lang="zh-CN" altLang="en-US" dirty="0"/>
                        <a:t>公司</a:t>
                      </a:r>
                    </a:p>
                  </a:txBody>
                  <a:tcPr/>
                </a:tc>
                <a:tc>
                  <a:txBody>
                    <a:bodyPr/>
                    <a:lstStyle/>
                    <a:p>
                      <a:r>
                        <a:rPr lang="zh-CN" altLang="en-US" dirty="0"/>
                        <a:t>市值（估值）</a:t>
                      </a:r>
                    </a:p>
                  </a:txBody>
                  <a:tcPr/>
                </a:tc>
                <a:extLst>
                  <a:ext uri="{0D108BD9-81ED-4DB2-BD59-A6C34878D82A}">
                    <a16:rowId xmlns:a16="http://schemas.microsoft.com/office/drawing/2014/main" val="10000"/>
                  </a:ext>
                </a:extLst>
              </a:tr>
              <a:tr h="530372">
                <a:tc>
                  <a:txBody>
                    <a:bodyPr/>
                    <a:lstStyle/>
                    <a:p>
                      <a:r>
                        <a:rPr lang="zh-CN" altLang="en-US" dirty="0"/>
                        <a:t>完美世界</a:t>
                      </a:r>
                    </a:p>
                  </a:txBody>
                  <a:tcPr/>
                </a:tc>
                <a:tc>
                  <a:txBody>
                    <a:bodyPr/>
                    <a:lstStyle/>
                    <a:p>
                      <a:r>
                        <a:rPr lang="en-US" altLang="zh-CN" dirty="0"/>
                        <a:t>445</a:t>
                      </a:r>
                      <a:r>
                        <a:rPr lang="zh-CN" altLang="en-US" dirty="0"/>
                        <a:t>亿</a:t>
                      </a:r>
                    </a:p>
                  </a:txBody>
                  <a:tcPr/>
                </a:tc>
                <a:extLst>
                  <a:ext uri="{0D108BD9-81ED-4DB2-BD59-A6C34878D82A}">
                    <a16:rowId xmlns:a16="http://schemas.microsoft.com/office/drawing/2014/main" val="10001"/>
                  </a:ext>
                </a:extLst>
              </a:tr>
              <a:tr h="530372">
                <a:tc>
                  <a:txBody>
                    <a:bodyPr/>
                    <a:lstStyle/>
                    <a:p>
                      <a:r>
                        <a:rPr lang="zh-CN" altLang="en-US" dirty="0"/>
                        <a:t>光线传媒</a:t>
                      </a:r>
                    </a:p>
                  </a:txBody>
                  <a:tcPr/>
                </a:tc>
                <a:tc>
                  <a:txBody>
                    <a:bodyPr/>
                    <a:lstStyle/>
                    <a:p>
                      <a:r>
                        <a:rPr lang="en-US" altLang="zh-CN" dirty="0"/>
                        <a:t>292</a:t>
                      </a:r>
                      <a:r>
                        <a:rPr lang="zh-CN" altLang="en-US" dirty="0"/>
                        <a:t>亿</a:t>
                      </a:r>
                    </a:p>
                  </a:txBody>
                  <a:tcPr/>
                </a:tc>
                <a:extLst>
                  <a:ext uri="{0D108BD9-81ED-4DB2-BD59-A6C34878D82A}">
                    <a16:rowId xmlns:a16="http://schemas.microsoft.com/office/drawing/2014/main" val="10002"/>
                  </a:ext>
                </a:extLst>
              </a:tr>
              <a:tr h="530372">
                <a:tc>
                  <a:txBody>
                    <a:bodyPr/>
                    <a:lstStyle/>
                    <a:p>
                      <a:r>
                        <a:rPr lang="zh-CN" altLang="en-US" dirty="0"/>
                        <a:t>灿星（</a:t>
                      </a:r>
                      <a:r>
                        <a:rPr lang="en-US" altLang="zh-CN" dirty="0"/>
                        <a:t>20</a:t>
                      </a:r>
                      <a:r>
                        <a:rPr lang="zh-CN" altLang="en-US" dirty="0"/>
                        <a:t>多个节目，</a:t>
                      </a:r>
                      <a:r>
                        <a:rPr lang="en-US" altLang="zh-CN" dirty="0"/>
                        <a:t>13</a:t>
                      </a:r>
                      <a:r>
                        <a:rPr lang="zh-CN" altLang="en-US" dirty="0"/>
                        <a:t>年历史）</a:t>
                      </a:r>
                    </a:p>
                  </a:txBody>
                  <a:tcPr/>
                </a:tc>
                <a:tc>
                  <a:txBody>
                    <a:bodyPr/>
                    <a:lstStyle/>
                    <a:p>
                      <a:r>
                        <a:rPr lang="zh-CN" altLang="en-US" dirty="0"/>
                        <a:t>估值：</a:t>
                      </a:r>
                      <a:r>
                        <a:rPr lang="en-US" altLang="zh-CN" dirty="0"/>
                        <a:t>210</a:t>
                      </a:r>
                      <a:r>
                        <a:rPr lang="zh-CN" altLang="en-US" dirty="0"/>
                        <a:t>亿跌落至</a:t>
                      </a:r>
                      <a:r>
                        <a:rPr lang="en-US" altLang="zh-CN" dirty="0"/>
                        <a:t>150</a:t>
                      </a:r>
                      <a:r>
                        <a:rPr lang="zh-CN" altLang="en-US" dirty="0"/>
                        <a:t>亿</a:t>
                      </a:r>
                    </a:p>
                  </a:txBody>
                  <a:tcPr/>
                </a:tc>
                <a:extLst>
                  <a:ext uri="{0D108BD9-81ED-4DB2-BD59-A6C34878D82A}">
                    <a16:rowId xmlns:a16="http://schemas.microsoft.com/office/drawing/2014/main" val="10003"/>
                  </a:ext>
                </a:extLst>
              </a:tr>
              <a:tr h="530372">
                <a:tc>
                  <a:txBody>
                    <a:bodyPr/>
                    <a:lstStyle/>
                    <a:p>
                      <a:r>
                        <a:rPr lang="zh-CN" altLang="en-US" dirty="0"/>
                        <a:t>米未（奇葩说，</a:t>
                      </a:r>
                      <a:r>
                        <a:rPr lang="en-US" altLang="zh-CN" dirty="0"/>
                        <a:t>4</a:t>
                      </a:r>
                      <a:r>
                        <a:rPr lang="zh-CN" altLang="en-US" dirty="0"/>
                        <a:t>年历史）</a:t>
                      </a:r>
                    </a:p>
                  </a:txBody>
                  <a:tcPr/>
                </a:tc>
                <a:tc>
                  <a:txBody>
                    <a:bodyPr/>
                    <a:lstStyle/>
                    <a:p>
                      <a:r>
                        <a:rPr lang="zh-CN" altLang="en-US" dirty="0"/>
                        <a:t>估值：超</a:t>
                      </a:r>
                      <a:r>
                        <a:rPr lang="en-US" altLang="zh-CN" dirty="0"/>
                        <a:t>50</a:t>
                      </a:r>
                      <a:r>
                        <a:rPr lang="zh-CN" altLang="en-US" dirty="0"/>
                        <a:t>亿</a:t>
                      </a:r>
                    </a:p>
                  </a:txBody>
                  <a:tcPr/>
                </a:tc>
                <a:extLst>
                  <a:ext uri="{0D108BD9-81ED-4DB2-BD59-A6C34878D82A}">
                    <a16:rowId xmlns:a16="http://schemas.microsoft.com/office/drawing/2014/main" val="10004"/>
                  </a:ext>
                </a:extLst>
              </a:tr>
              <a:tr h="1378966">
                <a:tc>
                  <a:txBody>
                    <a:bodyPr/>
                    <a:lstStyle/>
                    <a:p>
                      <a:r>
                        <a:rPr lang="zh-CN" altLang="en-US" dirty="0"/>
                        <a:t>笑果文化（吐槽大会，</a:t>
                      </a:r>
                      <a:r>
                        <a:rPr lang="en-US" altLang="zh-CN" dirty="0"/>
                        <a:t>5</a:t>
                      </a:r>
                      <a:r>
                        <a:rPr lang="zh-CN" altLang="en-US" dirty="0"/>
                        <a:t>年历史）</a:t>
                      </a:r>
                      <a:endParaRPr lang="en-US" altLang="zh-CN" dirty="0"/>
                    </a:p>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哇唧唧哇</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（明日之子，</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年历史）</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t>鱼子酱（偶像练习生，</a:t>
                      </a:r>
                      <a:r>
                        <a:rPr lang="en-US" altLang="zh-CN" dirty="0"/>
                        <a:t>5</a:t>
                      </a:r>
                      <a:r>
                        <a:rPr lang="zh-CN" altLang="en-US" dirty="0"/>
                        <a:t>年历史）</a:t>
                      </a:r>
                    </a:p>
                  </a:txBody>
                  <a:tcPr/>
                </a:tc>
                <a:tc>
                  <a:txBody>
                    <a:bodyPr/>
                    <a:lstStyle/>
                    <a:p>
                      <a:r>
                        <a:rPr lang="zh-CN" altLang="en-US" dirty="0"/>
                        <a:t>估值：超</a:t>
                      </a:r>
                      <a:r>
                        <a:rPr lang="en-US" altLang="zh-CN" dirty="0"/>
                        <a:t>15</a:t>
                      </a:r>
                      <a:r>
                        <a:rPr lang="zh-CN" altLang="en-US" dirty="0"/>
                        <a:t>亿</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746125" y="995680"/>
          <a:ext cx="11137900" cy="5664835"/>
        </p:xfrm>
        <a:graphic>
          <a:graphicData uri="http://schemas.openxmlformats.org/drawingml/2006/table">
            <a:tbl>
              <a:tblPr firstRow="1" bandRow="1">
                <a:tableStyleId>{5C22544A-7EE6-4342-B048-85BDC9FD1C3A}</a:tableStyleId>
              </a:tblPr>
              <a:tblGrid>
                <a:gridCol w="1567815">
                  <a:extLst>
                    <a:ext uri="{9D8B030D-6E8A-4147-A177-3AD203B41FA5}">
                      <a16:colId xmlns:a16="http://schemas.microsoft.com/office/drawing/2014/main" val="20000"/>
                    </a:ext>
                  </a:extLst>
                </a:gridCol>
                <a:gridCol w="1493520">
                  <a:extLst>
                    <a:ext uri="{9D8B030D-6E8A-4147-A177-3AD203B41FA5}">
                      <a16:colId xmlns:a16="http://schemas.microsoft.com/office/drawing/2014/main" val="20001"/>
                    </a:ext>
                  </a:extLst>
                </a:gridCol>
                <a:gridCol w="4521835">
                  <a:extLst>
                    <a:ext uri="{9D8B030D-6E8A-4147-A177-3AD203B41FA5}">
                      <a16:colId xmlns:a16="http://schemas.microsoft.com/office/drawing/2014/main" val="20002"/>
                    </a:ext>
                  </a:extLst>
                </a:gridCol>
                <a:gridCol w="3554730">
                  <a:extLst>
                    <a:ext uri="{9D8B030D-6E8A-4147-A177-3AD203B41FA5}">
                      <a16:colId xmlns:a16="http://schemas.microsoft.com/office/drawing/2014/main" val="20003"/>
                    </a:ext>
                  </a:extLst>
                </a:gridCol>
              </a:tblGrid>
              <a:tr h="546100">
                <a:tc>
                  <a:txBody>
                    <a:bodyPr/>
                    <a:lstStyle/>
                    <a:p>
                      <a:pPr algn="ctr"/>
                      <a:r>
                        <a:rPr lang="zh-CN" altLang="en-US" sz="1800" dirty="0"/>
                        <a:t>政策简称</a:t>
                      </a:r>
                    </a:p>
                  </a:txBody>
                  <a:tcPr marL="121920" marR="121920" marT="60960" marB="60960" anchor="ctr"/>
                </a:tc>
                <a:tc>
                  <a:txBody>
                    <a:bodyPr/>
                    <a:lstStyle/>
                    <a:p>
                      <a:pPr algn="ctr"/>
                      <a:r>
                        <a:rPr lang="zh-CN" altLang="en-US" sz="1800" dirty="0"/>
                        <a:t>颁布时间</a:t>
                      </a:r>
                    </a:p>
                  </a:txBody>
                  <a:tcPr marL="121920" marR="121920" marT="60960" marB="60960" anchor="ctr"/>
                </a:tc>
                <a:tc>
                  <a:txBody>
                    <a:bodyPr/>
                    <a:lstStyle/>
                    <a:p>
                      <a:pPr algn="ctr"/>
                      <a:r>
                        <a:rPr lang="zh-CN" altLang="en-US" sz="1800" dirty="0"/>
                        <a:t>主要内容</a:t>
                      </a:r>
                    </a:p>
                  </a:txBody>
                  <a:tcPr marL="121920" marR="121920" marT="60960" marB="60960" anchor="ctr"/>
                </a:tc>
                <a:tc>
                  <a:txBody>
                    <a:bodyPr/>
                    <a:lstStyle/>
                    <a:p>
                      <a:pPr algn="ctr"/>
                      <a:r>
                        <a:rPr lang="zh-CN" altLang="en-US" sz="1800" dirty="0"/>
                        <a:t>影响分析</a:t>
                      </a:r>
                    </a:p>
                  </a:txBody>
                  <a:tcPr marL="121920" marR="121920" marT="60960" marB="60960" anchor="ctr"/>
                </a:tc>
                <a:extLst>
                  <a:ext uri="{0D108BD9-81ED-4DB2-BD59-A6C34878D82A}">
                    <a16:rowId xmlns:a16="http://schemas.microsoft.com/office/drawing/2014/main" val="10000"/>
                  </a:ext>
                </a:extLst>
              </a:tr>
              <a:tr h="1219200">
                <a:tc>
                  <a:txBody>
                    <a:bodyPr/>
                    <a:lstStyle/>
                    <a:p>
                      <a:pPr algn="ctr">
                        <a:lnSpc>
                          <a:spcPct val="150000"/>
                        </a:lnSpc>
                      </a:pPr>
                      <a:r>
                        <a:rPr lang="zh-CN" altLang="en-US" sz="1600" dirty="0"/>
                        <a:t>加强版限娱令</a:t>
                      </a:r>
                    </a:p>
                  </a:txBody>
                  <a:tcPr marL="121920" marR="121920" marT="60960" marB="60960" anchor="ctr"/>
                </a:tc>
                <a:tc>
                  <a:txBody>
                    <a:bodyPr/>
                    <a:lstStyle/>
                    <a:p>
                      <a:pPr algn="ctr">
                        <a:lnSpc>
                          <a:spcPct val="150000"/>
                        </a:lnSpc>
                      </a:pPr>
                      <a:r>
                        <a:rPr lang="en-US" altLang="zh-CN" sz="1600" dirty="0"/>
                        <a:t>2013.10</a:t>
                      </a:r>
                      <a:endParaRPr lang="zh-CN" altLang="en-US" sz="1600" dirty="0"/>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娱乐类节目周播放时长不得高于</a:t>
                      </a:r>
                      <a:r>
                        <a:rPr lang="en-US" altLang="zh-CN" sz="1600" kern="1200" dirty="0">
                          <a:solidFill>
                            <a:schemeClr val="dk1"/>
                          </a:solidFill>
                          <a:latin typeface="+mn-lt"/>
                          <a:ea typeface="+mn-ea"/>
                          <a:cs typeface="+mn-cs"/>
                        </a:rPr>
                        <a:t>70%</a:t>
                      </a:r>
                    </a:p>
                    <a:p>
                      <a:pPr marL="0" algn="l" defTabSz="1219200" rtl="0" eaLnBrk="1" latinLnBrk="0" hangingPunct="1">
                        <a:lnSpc>
                          <a:spcPct val="150000"/>
                        </a:lnSpc>
                      </a:pPr>
                      <a:r>
                        <a:rPr lang="zh-CN" altLang="en-US" sz="1600" kern="1200" dirty="0">
                          <a:solidFill>
                            <a:schemeClr val="dk1"/>
                          </a:solidFill>
                          <a:latin typeface="+mn-lt"/>
                          <a:ea typeface="+mn-ea"/>
                          <a:cs typeface="+mn-cs"/>
                        </a:rPr>
                        <a:t>引进境外版权节目＜＝</a:t>
                      </a:r>
                      <a:r>
                        <a:rPr lang="en-US" altLang="zh-CN" sz="1600" kern="1200" dirty="0">
                          <a:solidFill>
                            <a:schemeClr val="dk1"/>
                          </a:solidFill>
                          <a:latin typeface="+mn-lt"/>
                          <a:ea typeface="+mn-ea"/>
                          <a:cs typeface="+mn-cs"/>
                        </a:rPr>
                        <a:t>1</a:t>
                      </a:r>
                      <a:r>
                        <a:rPr lang="zh-CN" altLang="en-US" sz="1600" kern="1200" dirty="0">
                          <a:solidFill>
                            <a:schemeClr val="dk1"/>
                          </a:solidFill>
                          <a:latin typeface="+mn-lt"/>
                          <a:ea typeface="+mn-ea"/>
                          <a:cs typeface="+mn-cs"/>
                        </a:rPr>
                        <a:t>个，黄金时段不得播出</a:t>
                      </a:r>
                      <a:endParaRPr lang="en-US" altLang="zh-CN" sz="1600" kern="1200" dirty="0">
                        <a:solidFill>
                          <a:schemeClr val="dk1"/>
                        </a:solidFill>
                        <a:latin typeface="+mn-lt"/>
                        <a:ea typeface="+mn-ea"/>
                        <a:cs typeface="+mn-cs"/>
                      </a:endParaRPr>
                    </a:p>
                    <a:p>
                      <a:pPr marL="0" algn="l" defTabSz="1219200" rtl="0" eaLnBrk="1" latinLnBrk="0" hangingPunct="1">
                        <a:lnSpc>
                          <a:spcPct val="150000"/>
                        </a:lnSpc>
                      </a:pPr>
                      <a:r>
                        <a:rPr lang="zh-CN" altLang="en-US" sz="1600" kern="1200" dirty="0">
                          <a:solidFill>
                            <a:schemeClr val="dk1"/>
                          </a:solidFill>
                          <a:latin typeface="+mn-lt"/>
                          <a:ea typeface="+mn-ea"/>
                          <a:cs typeface="+mn-cs"/>
                        </a:rPr>
                        <a:t>娱乐类节目需提前做好备案</a:t>
                      </a:r>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抵制电视台过度娱乐，鼓励自主创新</a:t>
                      </a:r>
                    </a:p>
                  </a:txBody>
                  <a:tcPr marL="121920" marR="121920" marT="60960" marB="60960" anchor="ctr"/>
                </a:tc>
                <a:extLst>
                  <a:ext uri="{0D108BD9-81ED-4DB2-BD59-A6C34878D82A}">
                    <a16:rowId xmlns:a16="http://schemas.microsoft.com/office/drawing/2014/main" val="10001"/>
                  </a:ext>
                </a:extLst>
              </a:tr>
              <a:tr h="853440">
                <a:tc>
                  <a:txBody>
                    <a:bodyPr/>
                    <a:lstStyle/>
                    <a:p>
                      <a:pPr algn="ctr">
                        <a:lnSpc>
                          <a:spcPct val="150000"/>
                        </a:lnSpc>
                      </a:pPr>
                      <a:r>
                        <a:rPr lang="zh-CN" altLang="en-US" sz="1600" dirty="0"/>
                        <a:t>限娃令</a:t>
                      </a:r>
                    </a:p>
                  </a:txBody>
                  <a:tcPr marL="121920" marR="121920" marT="60960" marB="60960" anchor="ctr"/>
                </a:tc>
                <a:tc>
                  <a:txBody>
                    <a:bodyPr/>
                    <a:lstStyle/>
                    <a:p>
                      <a:pPr algn="ctr">
                        <a:lnSpc>
                          <a:spcPct val="150000"/>
                        </a:lnSpc>
                      </a:pPr>
                      <a:r>
                        <a:rPr lang="en-US" altLang="zh-CN" sz="1600" dirty="0"/>
                        <a:t>2016.02</a:t>
                      </a:r>
                      <a:endParaRPr lang="zh-CN" altLang="en-US" sz="1600" dirty="0"/>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严格控制未成年人和明星子女参加真人秀节目</a:t>
                      </a:r>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加强对未成年的保护，积极引导和扶持综艺节目的发展</a:t>
                      </a:r>
                    </a:p>
                  </a:txBody>
                  <a:tcPr marL="121920" marR="121920" marT="60960" marB="60960" anchor="ctr"/>
                </a:tc>
                <a:extLst>
                  <a:ext uri="{0D108BD9-81ED-4DB2-BD59-A6C34878D82A}">
                    <a16:rowId xmlns:a16="http://schemas.microsoft.com/office/drawing/2014/main" val="10002"/>
                  </a:ext>
                </a:extLst>
              </a:tr>
              <a:tr h="1461135">
                <a:tc>
                  <a:txBody>
                    <a:bodyPr/>
                    <a:lstStyle/>
                    <a:p>
                      <a:pPr algn="ctr">
                        <a:lnSpc>
                          <a:spcPct val="150000"/>
                        </a:lnSpc>
                      </a:pPr>
                      <a:r>
                        <a:rPr lang="zh-CN" altLang="en-US" sz="1600" dirty="0"/>
                        <a:t>限模令</a:t>
                      </a:r>
                    </a:p>
                  </a:txBody>
                  <a:tcPr marL="121920" marR="121920" marT="60960" marB="60960" anchor="ctr"/>
                </a:tc>
                <a:tc>
                  <a:txBody>
                    <a:bodyPr/>
                    <a:lstStyle/>
                    <a:p>
                      <a:pPr algn="ctr">
                        <a:lnSpc>
                          <a:spcPct val="150000"/>
                        </a:lnSpc>
                      </a:pPr>
                      <a:r>
                        <a:rPr lang="en-US" altLang="zh-CN" sz="1600" dirty="0"/>
                        <a:t>2016.07</a:t>
                      </a:r>
                      <a:endParaRPr lang="zh-CN" altLang="en-US" sz="1600" dirty="0"/>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每年在黄金档播出的引进模式节目不得超过两档</a:t>
                      </a:r>
                      <a:endParaRPr lang="en-US" altLang="zh-CN" sz="1600" kern="1200" dirty="0">
                        <a:solidFill>
                          <a:schemeClr val="dk1"/>
                        </a:solidFill>
                        <a:latin typeface="+mn-lt"/>
                        <a:ea typeface="+mn-ea"/>
                        <a:cs typeface="+mn-cs"/>
                      </a:endParaRPr>
                    </a:p>
                    <a:p>
                      <a:pPr marL="0" algn="l" defTabSz="1219200" rtl="0" eaLnBrk="1" latinLnBrk="0" hangingPunct="1">
                        <a:lnSpc>
                          <a:spcPct val="150000"/>
                        </a:lnSpc>
                      </a:pPr>
                      <a:r>
                        <a:rPr lang="zh-CN" altLang="en-US" sz="1600" kern="1200" dirty="0">
                          <a:solidFill>
                            <a:schemeClr val="dk1"/>
                          </a:solidFill>
                          <a:latin typeface="+mn-lt"/>
                          <a:ea typeface="+mn-ea"/>
                          <a:cs typeface="+mn-cs"/>
                        </a:rPr>
                        <a:t>每年新播出的引进模式节目不得超过一档，第一年不得在黄金档播出</a:t>
                      </a:r>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提高自主创新能力，减少过度依赖海外模式的现象</a:t>
                      </a:r>
                    </a:p>
                  </a:txBody>
                  <a:tcPr marL="121920" marR="121920" marT="60960" marB="60960" anchor="ctr"/>
                </a:tc>
                <a:extLst>
                  <a:ext uri="{0D108BD9-81ED-4DB2-BD59-A6C34878D82A}">
                    <a16:rowId xmlns:a16="http://schemas.microsoft.com/office/drawing/2014/main" val="10003"/>
                  </a:ext>
                </a:extLst>
              </a:tr>
              <a:tr h="1584960">
                <a:tc>
                  <a:txBody>
                    <a:bodyPr/>
                    <a:lstStyle/>
                    <a:p>
                      <a:pPr algn="ctr">
                        <a:lnSpc>
                          <a:spcPct val="150000"/>
                        </a:lnSpc>
                      </a:pPr>
                      <a:r>
                        <a:rPr lang="zh-CN" altLang="en-US" sz="1600" dirty="0"/>
                        <a:t>限韩令</a:t>
                      </a:r>
                    </a:p>
                  </a:txBody>
                  <a:tcPr marL="121920" marR="121920" marT="60960" marB="60960" anchor="ctr"/>
                </a:tc>
                <a:tc>
                  <a:txBody>
                    <a:bodyPr/>
                    <a:lstStyle/>
                    <a:p>
                      <a:pPr algn="ctr">
                        <a:lnSpc>
                          <a:spcPct val="150000"/>
                        </a:lnSpc>
                      </a:pPr>
                      <a:r>
                        <a:rPr lang="zh-CN" altLang="en-US" sz="1600" dirty="0"/>
                        <a:t>无公函</a:t>
                      </a:r>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禁止新签韩国综艺节目合作项目，禁止韩星中国演出等</a:t>
                      </a:r>
                    </a:p>
                  </a:txBody>
                  <a:tcPr marL="121920" marR="121920" marT="60960" marB="60960" anchor="ctr"/>
                </a:tc>
                <a:tc>
                  <a:txBody>
                    <a:bodyPr/>
                    <a:lstStyle/>
                    <a:p>
                      <a:pPr marL="0" algn="l" defTabSz="1219200" rtl="0" eaLnBrk="1" latinLnBrk="0" hangingPunct="1">
                        <a:lnSpc>
                          <a:spcPct val="150000"/>
                        </a:lnSpc>
                      </a:pPr>
                      <a:r>
                        <a:rPr lang="zh-CN" altLang="en-US" sz="1600" kern="1200" dirty="0">
                          <a:solidFill>
                            <a:schemeClr val="dk1"/>
                          </a:solidFill>
                          <a:latin typeface="+mn-lt"/>
                          <a:ea typeface="+mn-ea"/>
                          <a:cs typeface="+mn-cs"/>
                        </a:rPr>
                        <a:t>含有韩国因素的综艺从国内淡出，抵制“韩流”对中国文化产业的大势影响，降低国内综艺对韩国综艺模式以及韩国明星的依赖</a:t>
                      </a:r>
                    </a:p>
                  </a:txBody>
                  <a:tcPr marL="121920" marR="121920" marT="60960" marB="60960" anchor="ctr"/>
                </a:tc>
                <a:extLst>
                  <a:ext uri="{0D108BD9-81ED-4DB2-BD59-A6C34878D82A}">
                    <a16:rowId xmlns:a16="http://schemas.microsoft.com/office/drawing/2014/main" val="10004"/>
                  </a:ext>
                </a:extLst>
              </a:tr>
            </a:tbl>
          </a:graphicData>
        </a:graphic>
      </p:graphicFrame>
      <p:sp>
        <p:nvSpPr>
          <p:cNvPr id="3" name="Title 1"/>
          <p:cNvSpPr txBox="1"/>
          <p:nvPr/>
        </p:nvSpPr>
        <p:spPr>
          <a:xfrm>
            <a:off x="942340" y="102870"/>
            <a:ext cx="3399790" cy="7753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宏观政策</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962348" y="922241"/>
            <a:ext cx="6611620" cy="4892675"/>
            <a:chOff x="1488332" y="1157593"/>
            <a:chExt cx="6966538" cy="4892675"/>
          </a:xfrm>
        </p:grpSpPr>
        <p:sp>
          <p:nvSpPr>
            <p:cNvPr id="3" name="文本框 2"/>
            <p:cNvSpPr txBox="1"/>
            <p:nvPr/>
          </p:nvSpPr>
          <p:spPr>
            <a:xfrm>
              <a:off x="1488332" y="1157593"/>
              <a:ext cx="6966538" cy="4892675"/>
            </a:xfrm>
            <a:prstGeom prst="rect">
              <a:avLst/>
            </a:prstGeom>
            <a:noFill/>
          </p:spPr>
          <p:txBody>
            <a:bodyPr wrap="square" rtlCol="0">
              <a:spAutoFit/>
            </a:bodyPr>
            <a:lstStyle/>
            <a:p>
              <a:r>
                <a:rPr lang="zh-CN" altLang="zh-CN" sz="2800" b="1" dirty="0">
                  <a:solidFill>
                    <a:srgbClr val="2A465C"/>
                  </a:solidFill>
                </a:rPr>
                <a:t>群邑智库的数据报告</a:t>
              </a:r>
              <a:endParaRPr lang="en-US" altLang="zh-CN" sz="2800" b="1" dirty="0">
                <a:solidFill>
                  <a:srgbClr val="2A465C"/>
                </a:solidFill>
              </a:endParaRPr>
            </a:p>
            <a:p>
              <a:endParaRPr lang="en-US" altLang="zh-CN" sz="2400" b="1" dirty="0">
                <a:solidFill>
                  <a:srgbClr val="2A465C"/>
                </a:solidFill>
              </a:endParaRPr>
            </a:p>
            <a:p>
              <a:r>
                <a:rPr lang="en-US" altLang="zh-CN" sz="2000" dirty="0"/>
                <a:t>2017</a:t>
              </a:r>
              <a:r>
                <a:rPr lang="zh-CN" altLang="zh-CN" sz="2000" dirty="0"/>
                <a:t>年，用户对于综</a:t>
              </a:r>
              <a:r>
                <a:rPr lang="en-US" altLang="zh-CN" sz="2000" dirty="0"/>
                <a:t>N</a:t>
              </a:r>
              <a:r>
                <a:rPr lang="zh-CN" altLang="zh-CN" sz="2000" dirty="0"/>
                <a:t>代的喜好明显高于新综艺，</a:t>
              </a:r>
              <a:endParaRPr lang="en-US" altLang="zh-CN" sz="2000" dirty="0"/>
            </a:p>
            <a:p>
              <a:r>
                <a:rPr lang="zh-CN" altLang="zh-CN" sz="2000" dirty="0"/>
                <a:t>在</a:t>
              </a:r>
              <a:r>
                <a:rPr lang="en-US" altLang="zh-CN" sz="2000" dirty="0"/>
                <a:t>2018</a:t>
              </a:r>
              <a:r>
                <a:rPr lang="zh-CN" altLang="zh-CN" sz="2000" dirty="0"/>
                <a:t>年上半年反转，用户对新综艺的追捧度和接纳度更高。</a:t>
              </a:r>
              <a:endParaRPr lang="en-US" altLang="zh-CN" sz="2000" dirty="0"/>
            </a:p>
            <a:p>
              <a:endParaRPr lang="en-US" altLang="zh-CN" sz="2000" dirty="0"/>
            </a:p>
            <a:p>
              <a:r>
                <a:rPr lang="zh-CN" altLang="zh-CN" sz="2000" dirty="0"/>
                <a:t>以流量百分比计，</a:t>
              </a:r>
              <a:r>
                <a:rPr lang="zh-CN" altLang="en-US" sz="2000" dirty="0"/>
                <a:t>关注追捧</a:t>
              </a:r>
              <a:r>
                <a:rPr lang="zh-CN" altLang="zh-CN" sz="2000" dirty="0"/>
                <a:t>新综艺</a:t>
              </a:r>
              <a:r>
                <a:rPr lang="zh-CN" altLang="en-US" sz="2000" dirty="0"/>
                <a:t>的程度</a:t>
              </a:r>
              <a:r>
                <a:rPr lang="zh-CN" altLang="zh-CN" sz="2000" dirty="0"/>
                <a:t>较综</a:t>
              </a:r>
              <a:r>
                <a:rPr lang="en-US" altLang="zh-CN" sz="2000" dirty="0"/>
                <a:t>N</a:t>
              </a:r>
              <a:r>
                <a:rPr lang="zh-CN" altLang="zh-CN" sz="2000" dirty="0"/>
                <a:t>代高出</a:t>
              </a:r>
              <a:r>
                <a:rPr lang="en-US" altLang="zh-CN" sz="2000" dirty="0"/>
                <a:t>33%</a:t>
              </a:r>
              <a:r>
                <a:rPr lang="zh-CN" altLang="en-US" sz="2000" dirty="0"/>
                <a:t>。</a:t>
              </a:r>
              <a:endParaRPr lang="en-US" altLang="zh-CN" sz="2000" dirty="0"/>
            </a:p>
            <a:p>
              <a:r>
                <a:rPr lang="en-US" altLang="zh-CN" sz="2000" dirty="0"/>
                <a:t>2018</a:t>
              </a:r>
              <a:r>
                <a:rPr lang="zh-CN" altLang="zh-CN" sz="2000" dirty="0"/>
                <a:t>《偶像练习生》、《创造</a:t>
              </a:r>
              <a:r>
                <a:rPr lang="en-US" altLang="zh-CN" sz="2000" dirty="0"/>
                <a:t>101</a:t>
              </a:r>
              <a:r>
                <a:rPr lang="zh-CN" altLang="zh-CN" sz="2000" dirty="0"/>
                <a:t>》等选秀节目，《奇葩说》《吐槽大会》等语言类节目的火爆也在一定程度上印证了市场的变幻莫测。</a:t>
              </a:r>
              <a:endParaRPr lang="en-US" altLang="zh-CN" sz="2000" dirty="0"/>
            </a:p>
            <a:p>
              <a:endParaRPr lang="en-US" altLang="zh-CN" sz="2000" dirty="0"/>
            </a:p>
            <a:p>
              <a:r>
                <a:rPr lang="zh-CN" altLang="en-US" sz="2000" dirty="0">
                  <a:sym typeface="+mn-ea"/>
                </a:rPr>
                <a:t>台综式微，网综崛起。</a:t>
              </a:r>
              <a:r>
                <a:rPr lang="zh-CN" altLang="en-US" sz="2000" dirty="0"/>
                <a:t>灿星之前一直选择做熟悉的节目虽然可以保证节目水准在中等以上，但公司在未来能否跟上市场的变化，还是个未知数。</a:t>
              </a:r>
            </a:p>
          </p:txBody>
        </p:sp>
        <p:cxnSp>
          <p:nvCxnSpPr>
            <p:cNvPr id="7" name="直接连接符 6"/>
            <p:cNvCxnSpPr/>
            <p:nvPr/>
          </p:nvCxnSpPr>
          <p:spPr>
            <a:xfrm>
              <a:off x="1488332" y="1225687"/>
              <a:ext cx="0" cy="389106"/>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373" y="791236"/>
            <a:ext cx="3320213" cy="186528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436" y="2656524"/>
            <a:ext cx="3318351" cy="1755741"/>
          </a:xfrm>
          <a:prstGeom prst="rect">
            <a:avLst/>
          </a:prstGeom>
        </p:spPr>
      </p:pic>
      <p:pic>
        <p:nvPicPr>
          <p:cNvPr id="3076" name="Pict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373" y="4412265"/>
            <a:ext cx="3320213" cy="1865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p:nvPr/>
        </p:nvSpPr>
        <p:spPr>
          <a:xfrm>
            <a:off x="942340" y="102870"/>
            <a:ext cx="2839720"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市场变化</a:t>
            </a:r>
            <a:endParaRPr lang="zh-CN" altLang="en-US" sz="2400" b="1" dirty="0">
              <a:solidFill>
                <a:srgbClr val="595959"/>
              </a:solidFill>
              <a:latin typeface="+mn-lt"/>
              <a:ea typeface="+mn-ea"/>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grpSp>
        <p:nvGrpSpPr>
          <p:cNvPr id="9" name="组合 8"/>
          <p:cNvGrpSpPr/>
          <p:nvPr/>
        </p:nvGrpSpPr>
        <p:grpSpPr>
          <a:xfrm>
            <a:off x="6680200" y="1315720"/>
            <a:ext cx="4885690" cy="4676140"/>
            <a:chOff x="3887509" y="808716"/>
            <a:chExt cx="3895155" cy="2761042"/>
          </a:xfrm>
        </p:grpSpPr>
        <p:sp>
          <p:nvSpPr>
            <p:cNvPr id="22" name="矩形: 圆角 21"/>
            <p:cNvSpPr/>
            <p:nvPr/>
          </p:nvSpPr>
          <p:spPr>
            <a:xfrm>
              <a:off x="3887509" y="82616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文本框 17"/>
            <p:cNvSpPr txBox="1"/>
            <p:nvPr/>
          </p:nvSpPr>
          <p:spPr>
            <a:xfrm>
              <a:off x="3887509" y="1195652"/>
              <a:ext cx="3895155" cy="2374106"/>
            </a:xfrm>
            <a:prstGeom prst="rect">
              <a:avLst/>
            </a:prstGeom>
          </p:spPr>
          <p:txBody>
            <a:bodyPr vert="horz" wrap="square" lIns="91440" tIns="45720" rIns="91440" bIns="45720">
              <a:normAutofit/>
            </a:bodyPr>
            <a:lstStyle/>
            <a:p>
              <a:pPr>
                <a:lnSpc>
                  <a:spcPct val="120000"/>
                </a:lnSpc>
                <a:spcBef>
                  <a:spcPct val="0"/>
                </a:spcBef>
              </a:pPr>
              <a:endParaRPr lang="zh-CN" altLang="en-US" dirty="0">
                <a:solidFill>
                  <a:schemeClr val="tx1"/>
                </a:solidFill>
                <a:cs typeface="+mn-ea"/>
                <a:sym typeface="+mn-lt"/>
              </a:endParaRPr>
            </a:p>
          </p:txBody>
        </p:sp>
        <p:sp>
          <p:nvSpPr>
            <p:cNvPr id="25" name="文本框 18"/>
            <p:cNvSpPr txBox="1"/>
            <p:nvPr/>
          </p:nvSpPr>
          <p:spPr>
            <a:xfrm>
              <a:off x="4012551" y="808716"/>
              <a:ext cx="2291202" cy="301162"/>
            </a:xfrm>
            <a:prstGeom prst="rect">
              <a:avLst/>
            </a:prstGeom>
          </p:spPr>
          <p:txBody>
            <a:bodyPr vert="horz" wrap="none" lIns="91440" tIns="45720" rIns="91440" bIns="45720">
              <a:normAutofit/>
            </a:bodyPr>
            <a:lstStyle/>
            <a:p>
              <a:pPr algn="l"/>
              <a:r>
                <a:rPr lang="zh-CN" altLang="en-US" sz="2200" b="1" dirty="0">
                  <a:solidFill>
                    <a:schemeClr val="accent5">
                      <a:lumMod val="100000"/>
                    </a:schemeClr>
                  </a:solidFill>
                  <a:cs typeface="+mn-ea"/>
                  <a:sym typeface="+mn-lt"/>
                </a:rPr>
                <a:t>灿星综艺</a:t>
              </a:r>
            </a:p>
          </p:txBody>
        </p:sp>
      </p:grpSp>
      <p:grpSp>
        <p:nvGrpSpPr>
          <p:cNvPr id="10" name="组合 9"/>
          <p:cNvGrpSpPr/>
          <p:nvPr/>
        </p:nvGrpSpPr>
        <p:grpSpPr>
          <a:xfrm>
            <a:off x="654491" y="1286374"/>
            <a:ext cx="5222875" cy="4965065"/>
            <a:chOff x="7168539" y="791267"/>
            <a:chExt cx="4234747" cy="2931605"/>
          </a:xfrm>
        </p:grpSpPr>
        <p:sp>
          <p:nvSpPr>
            <p:cNvPr id="26" name="矩形: 圆角 2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文本框 17"/>
            <p:cNvSpPr txBox="1"/>
            <p:nvPr/>
          </p:nvSpPr>
          <p:spPr>
            <a:xfrm>
              <a:off x="7168539" y="1195820"/>
              <a:ext cx="4234747" cy="2527052"/>
            </a:xfrm>
            <a:prstGeom prst="rect">
              <a:avLst/>
            </a:prstGeom>
          </p:spPr>
          <p:txBody>
            <a:bodyPr vert="horz" wrap="square" lIns="91440" tIns="45720" rIns="91440" bIns="45720">
              <a:noAutofit/>
            </a:bodyPr>
            <a:lstStyle/>
            <a:p>
              <a:pPr marL="342900" indent="-342900" fontAlgn="auto">
                <a:lnSpc>
                  <a:spcPct val="150000"/>
                </a:lnSpc>
                <a:spcBef>
                  <a:spcPct val="0"/>
                </a:spcBef>
                <a:buFont typeface="Wingdings" panose="05000000000000000000" pitchFamily="2" charset="2"/>
                <a:buChar char="Ø"/>
              </a:pPr>
              <a:r>
                <a:rPr lang="zh-CN" altLang="en-US" dirty="0">
                  <a:cs typeface="+mn-ea"/>
                  <a:sym typeface="+mn-lt"/>
                </a:rPr>
                <a:t>使用他人作品演出，表演者</a:t>
              </a:r>
              <a:r>
                <a:rPr lang="en-US" altLang="zh-CN" dirty="0">
                  <a:cs typeface="+mn-ea"/>
                  <a:sym typeface="+mn-lt"/>
                </a:rPr>
                <a:t>(</a:t>
              </a:r>
              <a:r>
                <a:rPr lang="zh-CN" altLang="en-US" dirty="0">
                  <a:cs typeface="+mn-ea"/>
                  <a:sym typeface="+mn-lt"/>
                </a:rPr>
                <a:t>演员、演出单位</a:t>
              </a:r>
              <a:r>
                <a:rPr lang="en-US" altLang="zh-CN" dirty="0">
                  <a:cs typeface="+mn-ea"/>
                  <a:sym typeface="+mn-lt"/>
                </a:rPr>
                <a:t>)</a:t>
              </a:r>
              <a:r>
                <a:rPr lang="zh-CN" altLang="en-US" dirty="0">
                  <a:cs typeface="+mn-ea"/>
                  <a:sym typeface="+mn-lt"/>
                </a:rPr>
                <a:t>应当取得著作权人</a:t>
              </a:r>
              <a:r>
                <a:rPr lang="zh-CN" altLang="en-US" b="1" dirty="0">
                  <a:cs typeface="+mn-ea"/>
                  <a:sym typeface="+mn-lt"/>
                </a:rPr>
                <a:t>许可</a:t>
              </a:r>
              <a:r>
                <a:rPr lang="zh-CN" altLang="en-US" dirty="0">
                  <a:cs typeface="+mn-ea"/>
                  <a:sym typeface="+mn-lt"/>
                </a:rPr>
                <a:t>并支付</a:t>
              </a:r>
              <a:r>
                <a:rPr lang="zh-CN" altLang="en-US" b="1" dirty="0">
                  <a:cs typeface="+mn-ea"/>
                  <a:sym typeface="+mn-lt"/>
                </a:rPr>
                <a:t>报酬</a:t>
              </a:r>
              <a:r>
                <a:rPr lang="zh-CN" altLang="en-US" dirty="0">
                  <a:cs typeface="+mn-ea"/>
                  <a:sym typeface="+mn-lt"/>
                </a:rPr>
                <a:t>。</a:t>
              </a:r>
            </a:p>
            <a:p>
              <a:pPr marL="342900" indent="-342900" fontAlgn="auto">
                <a:lnSpc>
                  <a:spcPct val="150000"/>
                </a:lnSpc>
                <a:spcBef>
                  <a:spcPct val="0"/>
                </a:spcBef>
                <a:buFont typeface="Wingdings" panose="05000000000000000000" pitchFamily="2" charset="2"/>
                <a:buChar char="Ø"/>
              </a:pPr>
              <a:r>
                <a:rPr lang="zh-CN" altLang="en-US" dirty="0">
                  <a:cs typeface="+mn-ea"/>
                  <a:sym typeface="+mn-lt"/>
                </a:rPr>
                <a:t>广播电台、电视台播放他人未发表的作品，应当取得著作权人许可，并支付报酬。广播电台、电视台播放他人已发表的作品，可以不经著作权人许可，但应当支付</a:t>
              </a:r>
              <a:r>
                <a:rPr lang="zh-CN" altLang="en-US" b="1" dirty="0">
                  <a:cs typeface="+mn-ea"/>
                  <a:sym typeface="+mn-lt"/>
                </a:rPr>
                <a:t>报酬</a:t>
              </a:r>
              <a:r>
                <a:rPr lang="zh-CN" altLang="en-US" dirty="0">
                  <a:cs typeface="+mn-ea"/>
                  <a:sym typeface="+mn-lt"/>
                </a:rPr>
                <a:t>。</a:t>
              </a:r>
            </a:p>
            <a:p>
              <a:pPr marL="342900" indent="-342900" fontAlgn="auto">
                <a:lnSpc>
                  <a:spcPct val="150000"/>
                </a:lnSpc>
                <a:spcBef>
                  <a:spcPct val="0"/>
                </a:spcBef>
                <a:buFont typeface="Wingdings" panose="05000000000000000000" pitchFamily="2" charset="2"/>
                <a:buChar char="Ø"/>
              </a:pPr>
              <a:r>
                <a:rPr lang="zh-CN" altLang="en-US" dirty="0">
                  <a:cs typeface="+mn-ea"/>
                  <a:sym typeface="+mn-lt"/>
                </a:rPr>
                <a:t>广播电台、电视台播放已经出版的录音制品，可以不经著作权人许可，但应当支付</a:t>
              </a:r>
              <a:r>
                <a:rPr lang="zh-CN" altLang="en-US" b="1" dirty="0">
                  <a:cs typeface="+mn-ea"/>
                  <a:sym typeface="+mn-lt"/>
                </a:rPr>
                <a:t>报酬</a:t>
              </a:r>
              <a:r>
                <a:rPr lang="zh-CN" altLang="en-US" dirty="0">
                  <a:cs typeface="+mn-ea"/>
                  <a:sym typeface="+mn-lt"/>
                </a:rPr>
                <a:t>。当事人另有约定的除外。具体办法由国务院规定。</a:t>
              </a:r>
            </a:p>
          </p:txBody>
        </p:sp>
        <p:sp>
          <p:nvSpPr>
            <p:cNvPr id="28" name="文本框 18"/>
            <p:cNvSpPr txBox="1"/>
            <p:nvPr/>
          </p:nvSpPr>
          <p:spPr>
            <a:xfrm>
              <a:off x="7847405" y="791267"/>
              <a:ext cx="2291202" cy="301162"/>
            </a:xfrm>
            <a:prstGeom prst="rect">
              <a:avLst/>
            </a:prstGeom>
          </p:spPr>
          <p:txBody>
            <a:bodyPr vert="horz" wrap="none" lIns="91440" tIns="45720" rIns="91440" bIns="45720">
              <a:normAutofit/>
            </a:bodyPr>
            <a:lstStyle/>
            <a:p>
              <a:pPr algn="l"/>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著作权法</a:t>
              </a:r>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规定</a:t>
              </a:r>
            </a:p>
          </p:txBody>
        </p:sp>
      </p:grpSp>
      <p:sp>
        <p:nvSpPr>
          <p:cNvPr id="3" name="文本框 2"/>
          <p:cNvSpPr txBox="1"/>
          <p:nvPr/>
        </p:nvSpPr>
        <p:spPr>
          <a:xfrm>
            <a:off x="6615430" y="1971040"/>
            <a:ext cx="5229860" cy="3415030"/>
          </a:xfrm>
          <a:prstGeom prst="rect">
            <a:avLst/>
          </a:prstGeom>
          <a:noFill/>
        </p:spPr>
        <p:txBody>
          <a:bodyPr wrap="square" rtlCol="0" anchor="t">
            <a:spAutoFit/>
          </a:bodyPr>
          <a:lstStyle/>
          <a:p>
            <a:pPr marL="342900" indent="-342900" algn="l" defTabSz="1219200">
              <a:lnSpc>
                <a:spcPct val="150000"/>
              </a:lnSpc>
              <a:buFont typeface="Wingdings" panose="05000000000000000000" pitchFamily="2" charset="2"/>
              <a:buChar char="Ø"/>
            </a:pPr>
            <a:r>
              <a:rPr dirty="0">
                <a:cs typeface="+mn-ea"/>
                <a:sym typeface="+mn-lt"/>
              </a:rPr>
              <a:t>综艺节目中不可避免地会用到别人的智力成果，如使用他人创作的音乐作为节目配乐、演唱他人创作的歌曲等等，容易因为版权相关问题引发权利纠纷，可能影响公司的行业形象，最终对公司的业务开展带来不利的影响。</a:t>
            </a:r>
          </a:p>
          <a:p>
            <a:pPr marL="342900" indent="-342900" algn="l" defTabSz="1219200">
              <a:lnSpc>
                <a:spcPct val="150000"/>
              </a:lnSpc>
              <a:buFont typeface="Wingdings" panose="05000000000000000000" pitchFamily="2" charset="2"/>
              <a:buChar char="Ø"/>
            </a:pPr>
            <a:r>
              <a:rPr dirty="0">
                <a:cs typeface="+mn-ea"/>
                <a:sym typeface="+mn-lt"/>
              </a:rPr>
              <a:t>灿星综艺节目都是以盈利为目的的，所以按规定，在灿星的综艺节目中使用到他人歌曲，不论是作为背景音乐或歌手翻唱，都需要</a:t>
            </a:r>
            <a:r>
              <a:rPr b="1" dirty="0">
                <a:cs typeface="+mn-ea"/>
                <a:sym typeface="+mn-lt"/>
              </a:rPr>
              <a:t>付费</a:t>
            </a:r>
            <a:r>
              <a:rPr lang="zh-CN" dirty="0">
                <a:cs typeface="+mn-ea"/>
                <a:sym typeface="+mn-lt"/>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567095" y="1036908"/>
          <a:ext cx="5724848" cy="5373224"/>
        </p:xfrm>
        <a:graphic>
          <a:graphicData uri="http://schemas.openxmlformats.org/drawingml/2006/chart">
            <c:chart xmlns:c="http://schemas.openxmlformats.org/drawingml/2006/chart" xmlns:r="http://schemas.openxmlformats.org/officeDocument/2006/relationships" r:id="rId2"/>
          </a:graphicData>
        </a:graphic>
      </p:graphicFrame>
      <p:sp>
        <p:nvSpPr>
          <p:cNvPr id="34" name="文本框 17"/>
          <p:cNvSpPr txBox="1"/>
          <p:nvPr/>
        </p:nvSpPr>
        <p:spPr>
          <a:xfrm>
            <a:off x="7313930" y="1036955"/>
            <a:ext cx="4003675" cy="1604645"/>
          </a:xfrm>
          <a:prstGeom prst="rect">
            <a:avLst/>
          </a:prstGeom>
        </p:spPr>
        <p:txBody>
          <a:bodyPr vert="horz" wrap="square" lIns="91440" tIns="45720" rIns="91440" bIns="45720">
            <a:noAutofit/>
          </a:bodyPr>
          <a:lstStyle/>
          <a:p>
            <a:pPr>
              <a:lnSpc>
                <a:spcPct val="120000"/>
              </a:lnSpc>
              <a:spcBef>
                <a:spcPct val="0"/>
              </a:spcBef>
            </a:pPr>
            <a:r>
              <a:rPr lang="zh-CN" altLang="en-US" dirty="0">
                <a:cs typeface="+mn-ea"/>
                <a:sym typeface="+mn-lt"/>
              </a:rPr>
              <a:t>从企查查处了解到，截至</a:t>
            </a:r>
            <a:r>
              <a:rPr lang="en-US" altLang="zh-CN" dirty="0">
                <a:cs typeface="+mn-ea"/>
                <a:sym typeface="+mn-lt"/>
              </a:rPr>
              <a:t>2019</a:t>
            </a:r>
            <a:r>
              <a:rPr lang="zh-CN" altLang="en-US" dirty="0">
                <a:cs typeface="+mn-ea"/>
                <a:sym typeface="+mn-lt"/>
              </a:rPr>
              <a:t>年</a:t>
            </a:r>
            <a:r>
              <a:rPr lang="en-US" altLang="zh-CN" dirty="0">
                <a:cs typeface="+mn-ea"/>
                <a:sym typeface="+mn-lt"/>
              </a:rPr>
              <a:t>11</a:t>
            </a:r>
            <a:r>
              <a:rPr lang="zh-CN" altLang="en-US" dirty="0">
                <a:cs typeface="+mn-ea"/>
                <a:sym typeface="+mn-lt"/>
              </a:rPr>
              <a:t>月</a:t>
            </a:r>
            <a:r>
              <a:rPr lang="en-US" altLang="zh-CN" dirty="0">
                <a:cs typeface="+mn-ea"/>
                <a:sym typeface="+mn-lt"/>
              </a:rPr>
              <a:t>25</a:t>
            </a:r>
            <a:r>
              <a:rPr lang="zh-CN" altLang="en-US" dirty="0">
                <a:cs typeface="+mn-ea"/>
                <a:sym typeface="+mn-lt"/>
              </a:rPr>
              <a:t>日，灿星公司涉及诉讼中，侵害作品放映权纠纷的案件高达</a:t>
            </a:r>
            <a:r>
              <a:rPr lang="en-US" altLang="zh-CN" b="1" dirty="0">
                <a:cs typeface="+mn-ea"/>
                <a:sym typeface="+mn-lt"/>
              </a:rPr>
              <a:t>6318</a:t>
            </a:r>
            <a:r>
              <a:rPr lang="zh-CN" altLang="en-US" dirty="0">
                <a:cs typeface="+mn-ea"/>
                <a:sym typeface="+mn-lt"/>
              </a:rPr>
              <a:t>起，著作权权属、侵权纠纷达</a:t>
            </a:r>
            <a:r>
              <a:rPr lang="en-US" altLang="zh-CN" b="1" dirty="0">
                <a:cs typeface="+mn-ea"/>
                <a:sym typeface="+mn-lt"/>
              </a:rPr>
              <a:t>2141</a:t>
            </a:r>
            <a:r>
              <a:rPr lang="zh-CN" altLang="en-US" dirty="0">
                <a:cs typeface="+mn-ea"/>
                <a:sym typeface="+mn-lt"/>
              </a:rPr>
              <a:t>件。</a:t>
            </a:r>
          </a:p>
        </p:txBody>
      </p:sp>
      <p:grpSp>
        <p:nvGrpSpPr>
          <p:cNvPr id="16" name="组合 15"/>
          <p:cNvGrpSpPr/>
          <p:nvPr/>
        </p:nvGrpSpPr>
        <p:grpSpPr>
          <a:xfrm>
            <a:off x="7314063" y="2783442"/>
            <a:ext cx="4335780" cy="3705224"/>
            <a:chOff x="8611252" y="4288816"/>
            <a:chExt cx="2573232" cy="2199005"/>
          </a:xfrm>
        </p:grpSpPr>
        <p:grpSp>
          <p:nvGrpSpPr>
            <p:cNvPr id="14" name="组合 13"/>
            <p:cNvGrpSpPr/>
            <p:nvPr/>
          </p:nvGrpSpPr>
          <p:grpSpPr>
            <a:xfrm>
              <a:off x="8666630" y="4288816"/>
              <a:ext cx="2441195" cy="1301494"/>
              <a:chOff x="8456959" y="4356011"/>
              <a:chExt cx="2441195" cy="1301494"/>
            </a:xfrm>
          </p:grpSpPr>
          <p:pic>
            <p:nvPicPr>
              <p:cNvPr id="1026" name="Picture 2" descr="李代沫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959" y="4356011"/>
                <a:ext cx="1115566" cy="13014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曲婉婷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525" y="4361335"/>
                <a:ext cx="1325629" cy="1296170"/>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文本框 17"/>
            <p:cNvSpPr txBox="1"/>
            <p:nvPr/>
          </p:nvSpPr>
          <p:spPr>
            <a:xfrm>
              <a:off x="8611252" y="5753689"/>
              <a:ext cx="2573232" cy="734132"/>
            </a:xfrm>
            <a:prstGeom prst="rect">
              <a:avLst/>
            </a:prstGeom>
          </p:spPr>
          <p:txBody>
            <a:bodyPr vert="horz" wrap="square" lIns="91440" tIns="45720" rIns="91440" bIns="45720">
              <a:normAutofit/>
            </a:bodyPr>
            <a:lstStyle/>
            <a:p>
              <a:pPr>
                <a:lnSpc>
                  <a:spcPct val="120000"/>
                </a:lnSpc>
                <a:spcBef>
                  <a:spcPct val="0"/>
                </a:spcBef>
              </a:pPr>
              <a:r>
                <a:rPr lang="zh-CN" altLang="en-US" dirty="0">
                  <a:cs typeface="+mn-ea"/>
                </a:rPr>
                <a:t>李代沫在</a:t>
              </a:r>
              <a:r>
                <a:rPr lang="en-US" altLang="zh-CN" dirty="0">
                  <a:cs typeface="+mn-ea"/>
                </a:rPr>
                <a:t>《</a:t>
              </a:r>
              <a:r>
                <a:rPr lang="zh-CN" altLang="en-US" dirty="0">
                  <a:cs typeface="+mn-ea"/>
                </a:rPr>
                <a:t>中国好声音</a:t>
              </a:r>
              <a:r>
                <a:rPr lang="en-US" altLang="zh-CN" dirty="0">
                  <a:cs typeface="+mn-ea"/>
                </a:rPr>
                <a:t>》</a:t>
              </a:r>
              <a:r>
                <a:rPr lang="zh-CN" altLang="zh-CN" dirty="0">
                  <a:cs typeface="+mn-ea"/>
                </a:rPr>
                <a:t>翻唱曲婉婷《我的歌声里》，后来被曲婉婷状告侵权。</a:t>
              </a:r>
            </a:p>
            <a:p>
              <a:pPr>
                <a:lnSpc>
                  <a:spcPct val="120000"/>
                </a:lnSpc>
                <a:spcBef>
                  <a:spcPct val="0"/>
                </a:spcBef>
              </a:pPr>
              <a:endParaRPr lang="zh-CN" altLang="en-US" sz="1400" dirty="0">
                <a:solidFill>
                  <a:schemeClr val="tx1"/>
                </a:solidFill>
                <a:cs typeface="+mn-ea"/>
                <a:sym typeface="+mn-lt"/>
              </a:endParaRPr>
            </a:p>
          </p:txBody>
        </p:sp>
      </p:grpSp>
      <p:sp>
        <p:nvSpPr>
          <p:cNvPr id="2"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5980878" y="2043024"/>
            <a:ext cx="4681638" cy="168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cs typeface="+mn-ea"/>
              </a:rPr>
              <a:t>应对中国盲目抄袭韩综的情况，韩国将在国家层面进行应对。</a:t>
            </a:r>
            <a:endParaRPr lang="en-US" altLang="zh-CN" dirty="0">
              <a:solidFill>
                <a:schemeClr val="bg1"/>
              </a:solidFill>
              <a:cs typeface="+mn-ea"/>
            </a:endParaRPr>
          </a:p>
          <a:p>
            <a:r>
              <a:rPr lang="zh-CN" altLang="en-US" dirty="0">
                <a:solidFill>
                  <a:schemeClr val="bg1"/>
                </a:solidFill>
                <a:cs typeface="+mn-ea"/>
              </a:rPr>
              <a:t>内容提到：韩国文化体育观光部长为保护文化内容及音乐知识产权，可以向外交部等中央部门请求协助</a:t>
            </a:r>
          </a:p>
        </p:txBody>
      </p:sp>
      <p:grpSp>
        <p:nvGrpSpPr>
          <p:cNvPr id="6" name="组合 5"/>
          <p:cNvGrpSpPr/>
          <p:nvPr/>
        </p:nvGrpSpPr>
        <p:grpSpPr>
          <a:xfrm>
            <a:off x="1289616" y="1129393"/>
            <a:ext cx="9078562" cy="530170"/>
            <a:chOff x="1205640" y="1029287"/>
            <a:chExt cx="9078562" cy="530170"/>
          </a:xfrm>
        </p:grpSpPr>
        <p:sp>
          <p:nvSpPr>
            <p:cNvPr id="73" name="文本框 18"/>
            <p:cNvSpPr txBox="1"/>
            <p:nvPr/>
          </p:nvSpPr>
          <p:spPr>
            <a:xfrm>
              <a:off x="8196130" y="1029287"/>
              <a:ext cx="2088072" cy="530170"/>
            </a:xfrm>
            <a:prstGeom prst="rect">
              <a:avLst/>
            </a:prstGeom>
          </p:spPr>
          <p:txBody>
            <a:bodyPr vert="horz" wrap="none" lIns="91440" tIns="45720" rIns="91440" bIns="45720">
              <a:normAutofit/>
            </a:bodyPr>
            <a:lstStyle/>
            <a:p>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音乐产业振兴法修订案</a:t>
              </a:r>
              <a:r>
                <a:rPr lang="en-US" altLang="zh-CN" sz="2200" b="1" dirty="0">
                  <a:solidFill>
                    <a:schemeClr val="accent5">
                      <a:lumMod val="100000"/>
                    </a:schemeClr>
                  </a:solidFill>
                  <a:cs typeface="+mn-ea"/>
                  <a:sym typeface="+mn-lt"/>
                </a:rPr>
                <a:t>》</a:t>
              </a:r>
              <a:endParaRPr lang="zh-CN" altLang="en-US" sz="2200" b="1" dirty="0">
                <a:solidFill>
                  <a:schemeClr val="accent5">
                    <a:lumMod val="100000"/>
                  </a:schemeClr>
                </a:solidFill>
                <a:cs typeface="+mn-ea"/>
                <a:sym typeface="+mn-lt"/>
              </a:endParaRPr>
            </a:p>
          </p:txBody>
        </p:sp>
        <p:grpSp>
          <p:nvGrpSpPr>
            <p:cNvPr id="5" name="组合 4"/>
            <p:cNvGrpSpPr/>
            <p:nvPr/>
          </p:nvGrpSpPr>
          <p:grpSpPr>
            <a:xfrm>
              <a:off x="1205640" y="1029287"/>
              <a:ext cx="7245479" cy="530170"/>
              <a:chOff x="1191340" y="1294372"/>
              <a:chExt cx="7245479" cy="530170"/>
            </a:xfrm>
          </p:grpSpPr>
          <p:sp>
            <p:nvSpPr>
              <p:cNvPr id="71" name="文本框 18"/>
              <p:cNvSpPr txBox="1"/>
              <p:nvPr/>
            </p:nvSpPr>
            <p:spPr>
              <a:xfrm>
                <a:off x="1191340" y="1294372"/>
                <a:ext cx="2088072" cy="530170"/>
              </a:xfrm>
              <a:prstGeom prst="rect">
                <a:avLst/>
              </a:prstGeom>
            </p:spPr>
            <p:txBody>
              <a:bodyPr vert="horz" wrap="none" lIns="91440" tIns="45720" rIns="91440" bIns="45720">
                <a:normAutofit/>
              </a:bodyPr>
              <a:lstStyle/>
              <a:p>
                <a:pPr algn="l"/>
                <a:r>
                  <a:rPr lang="en-US" altLang="zh-CN" sz="2200" b="1" dirty="0">
                    <a:solidFill>
                      <a:schemeClr val="accent5">
                        <a:lumMod val="100000"/>
                      </a:schemeClr>
                    </a:solidFill>
                    <a:cs typeface="+mn-ea"/>
                    <a:sym typeface="+mn-lt"/>
                  </a:rPr>
                  <a:t>2016</a:t>
                </a:r>
                <a:r>
                  <a:rPr lang="zh-CN" altLang="en-US" sz="2200" b="1" dirty="0">
                    <a:solidFill>
                      <a:schemeClr val="accent5">
                        <a:lumMod val="100000"/>
                      </a:schemeClr>
                    </a:solidFill>
                    <a:cs typeface="+mn-ea"/>
                    <a:sym typeface="+mn-lt"/>
                  </a:rPr>
                  <a:t>国内限韩令</a:t>
                </a:r>
              </a:p>
            </p:txBody>
          </p:sp>
          <p:sp>
            <p:nvSpPr>
              <p:cNvPr id="72" name="文本框 18"/>
              <p:cNvSpPr txBox="1"/>
              <p:nvPr/>
            </p:nvSpPr>
            <p:spPr>
              <a:xfrm>
                <a:off x="3755181" y="1294372"/>
                <a:ext cx="4681638" cy="530170"/>
              </a:xfrm>
              <a:prstGeom prst="rect">
                <a:avLst/>
              </a:prstGeom>
            </p:spPr>
            <p:txBody>
              <a:bodyPr vert="horz" wrap="none" lIns="91440" tIns="45720" rIns="91440" bIns="45720">
                <a:normAutofit/>
              </a:bodyPr>
              <a:lstStyle/>
              <a:p>
                <a:r>
                  <a:rPr lang="zh-CN" altLang="en-US" sz="2200" b="1" dirty="0">
                    <a:solidFill>
                      <a:schemeClr val="accent5">
                        <a:lumMod val="100000"/>
                      </a:schemeClr>
                    </a:solidFill>
                    <a:cs typeface="+mn-ea"/>
                    <a:sym typeface="+mn-lt"/>
                  </a:rPr>
                  <a:t>韩国</a:t>
                </a:r>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文化内容产业振兴法修订案</a:t>
                </a:r>
                <a:r>
                  <a:rPr lang="en-US" altLang="zh-CN" sz="2200" b="1" dirty="0">
                    <a:solidFill>
                      <a:schemeClr val="accent5">
                        <a:lumMod val="100000"/>
                      </a:schemeClr>
                    </a:solidFill>
                    <a:cs typeface="+mn-ea"/>
                    <a:sym typeface="+mn-lt"/>
                  </a:rPr>
                  <a:t>》</a:t>
                </a:r>
                <a:endParaRPr lang="zh-CN" altLang="en-US" sz="2200" b="1" dirty="0">
                  <a:solidFill>
                    <a:schemeClr val="accent5">
                      <a:lumMod val="100000"/>
                    </a:schemeClr>
                  </a:solidFill>
                  <a:cs typeface="+mn-ea"/>
                  <a:sym typeface="+mn-lt"/>
                </a:endParaRPr>
              </a:p>
            </p:txBody>
          </p:sp>
          <p:cxnSp>
            <p:nvCxnSpPr>
              <p:cNvPr id="3" name="直接连接符 2"/>
              <p:cNvCxnSpPr/>
              <p:nvPr/>
            </p:nvCxnSpPr>
            <p:spPr>
              <a:xfrm>
                <a:off x="3573624" y="1350358"/>
                <a:ext cx="0" cy="347816"/>
              </a:xfrm>
              <a:prstGeom prst="line">
                <a:avLst/>
              </a:prstGeom>
            </p:spPr>
            <p:style>
              <a:lnRef idx="2">
                <a:schemeClr val="accent3"/>
              </a:lnRef>
              <a:fillRef idx="0">
                <a:schemeClr val="accent3"/>
              </a:fillRef>
              <a:effectRef idx="1">
                <a:schemeClr val="accent3"/>
              </a:effectRef>
              <a:fontRef idx="minor">
                <a:schemeClr val="tx1"/>
              </a:fontRef>
            </p:style>
          </p:cxnSp>
        </p:grpSp>
      </p:grpSp>
      <p:sp>
        <p:nvSpPr>
          <p:cNvPr id="2" name="箭头: 下 1"/>
          <p:cNvSpPr/>
          <p:nvPr/>
        </p:nvSpPr>
        <p:spPr>
          <a:xfrm>
            <a:off x="8108302" y="1670181"/>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5980879" y="4218486"/>
            <a:ext cx="4681637" cy="530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cs typeface="+mn-ea"/>
              </a:rPr>
              <a:t>有了韩国国内政策支持</a:t>
            </a:r>
            <a:r>
              <a:rPr lang="en-US" altLang="zh-CN" dirty="0">
                <a:solidFill>
                  <a:schemeClr val="bg1"/>
                </a:solidFill>
                <a:cs typeface="+mn-ea"/>
              </a:rPr>
              <a:t>+</a:t>
            </a:r>
            <a:r>
              <a:rPr lang="zh-CN" altLang="en-US" dirty="0">
                <a:solidFill>
                  <a:schemeClr val="bg1"/>
                </a:solidFill>
                <a:cs typeface="+mn-ea"/>
              </a:rPr>
              <a:t>中国节目收益颇丰</a:t>
            </a:r>
          </a:p>
        </p:txBody>
      </p:sp>
      <p:sp>
        <p:nvSpPr>
          <p:cNvPr id="15" name="箭头: 下 14"/>
          <p:cNvSpPr/>
          <p:nvPr/>
        </p:nvSpPr>
        <p:spPr>
          <a:xfrm>
            <a:off x="8077895" y="3826078"/>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p:cNvSpPr/>
          <p:nvPr/>
        </p:nvSpPr>
        <p:spPr>
          <a:xfrm>
            <a:off x="8077895" y="4842485"/>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5980879" y="5234893"/>
            <a:ext cx="4681637" cy="530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cs typeface="+mn-ea"/>
              </a:rPr>
              <a:t>韩国版权拥有企业态度强硬，提起</a:t>
            </a:r>
            <a:r>
              <a:rPr lang="zh-CN" altLang="en-US" b="1" dirty="0">
                <a:solidFill>
                  <a:schemeClr val="bg1"/>
                </a:solidFill>
                <a:cs typeface="+mn-ea"/>
              </a:rPr>
              <a:t>跨国诉讼</a:t>
            </a:r>
          </a:p>
        </p:txBody>
      </p:sp>
      <p:sp>
        <p:nvSpPr>
          <p:cNvPr id="18" name="箭头: 下 17"/>
          <p:cNvSpPr/>
          <p:nvPr/>
        </p:nvSpPr>
        <p:spPr>
          <a:xfrm>
            <a:off x="2235376" y="1650230"/>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a:off x="321350" y="2020671"/>
            <a:ext cx="4681637" cy="530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dirty="0"/>
              <a:t>限制电视台播出引进境外版权的节目</a:t>
            </a:r>
          </a:p>
        </p:txBody>
      </p:sp>
      <p:sp>
        <p:nvSpPr>
          <p:cNvPr id="20" name="箭头: 下 19"/>
          <p:cNvSpPr/>
          <p:nvPr/>
        </p:nvSpPr>
        <p:spPr>
          <a:xfrm>
            <a:off x="2235375" y="2697471"/>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p:cNvSpPr/>
          <p:nvPr/>
        </p:nvSpPr>
        <p:spPr>
          <a:xfrm>
            <a:off x="338761" y="3089138"/>
            <a:ext cx="4681638" cy="1689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rPr>
              <a:t>本意：鼓励原创</a:t>
            </a:r>
            <a:endParaRPr lang="en-US" altLang="zh-CN" dirty="0">
              <a:solidFill>
                <a:schemeClr val="bg1"/>
              </a:solidFill>
              <a:cs typeface="+mn-ea"/>
            </a:endParaRPr>
          </a:p>
          <a:p>
            <a:pPr algn="ctr"/>
            <a:endParaRPr lang="en-US" altLang="zh-CN" dirty="0">
              <a:solidFill>
                <a:schemeClr val="bg1"/>
              </a:solidFill>
              <a:cs typeface="+mn-ea"/>
            </a:endParaRPr>
          </a:p>
          <a:p>
            <a:pPr algn="ctr"/>
            <a:r>
              <a:rPr lang="zh-CN" altLang="en-US" dirty="0">
                <a:solidFill>
                  <a:schemeClr val="bg1"/>
                </a:solidFill>
                <a:cs typeface="+mn-ea"/>
              </a:rPr>
              <a:t>结果：不付钱</a:t>
            </a:r>
            <a:r>
              <a:rPr lang="en-US" altLang="zh-CN" dirty="0">
                <a:solidFill>
                  <a:schemeClr val="bg1"/>
                </a:solidFill>
                <a:cs typeface="+mn-ea"/>
                <a:sym typeface="Wingdings" panose="05000000000000000000" pitchFamily="2" charset="2"/>
              </a:rPr>
              <a:t></a:t>
            </a:r>
            <a:r>
              <a:rPr lang="zh-CN" altLang="en-US" dirty="0">
                <a:solidFill>
                  <a:schemeClr val="bg1"/>
                </a:solidFill>
                <a:cs typeface="+mn-ea"/>
                <a:sym typeface="Wingdings" panose="05000000000000000000" pitchFamily="2" charset="2"/>
              </a:rPr>
              <a:t>不算引进</a:t>
            </a:r>
            <a:r>
              <a:rPr lang="en-US" altLang="zh-CN" dirty="0">
                <a:solidFill>
                  <a:schemeClr val="bg1"/>
                </a:solidFill>
                <a:cs typeface="+mn-ea"/>
                <a:sym typeface="Wingdings" panose="05000000000000000000" pitchFamily="2" charset="2"/>
              </a:rPr>
              <a:t>==</a:t>
            </a:r>
            <a:r>
              <a:rPr lang="zh-CN" altLang="en-US" sz="2000" b="1" dirty="0">
                <a:solidFill>
                  <a:schemeClr val="bg1"/>
                </a:solidFill>
                <a:cs typeface="+mn-ea"/>
                <a:sym typeface="Wingdings" panose="05000000000000000000" pitchFamily="2" charset="2"/>
              </a:rPr>
              <a:t>抄袭</a:t>
            </a:r>
            <a:endParaRPr lang="zh-CN" altLang="en-US" b="1" dirty="0">
              <a:solidFill>
                <a:schemeClr val="bg1"/>
              </a:solidFill>
              <a:cs typeface="+mn-ea"/>
            </a:endParaRPr>
          </a:p>
        </p:txBody>
      </p:sp>
      <p:sp>
        <p:nvSpPr>
          <p:cNvPr id="22" name="箭头: 下 21"/>
          <p:cNvSpPr/>
          <p:nvPr/>
        </p:nvSpPr>
        <p:spPr>
          <a:xfrm rot="14328294">
            <a:off x="5206835" y="3465109"/>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89616" y="1129393"/>
            <a:ext cx="9078562" cy="530170"/>
            <a:chOff x="1205640" y="1029287"/>
            <a:chExt cx="9078562" cy="530170"/>
          </a:xfrm>
        </p:grpSpPr>
        <p:sp>
          <p:nvSpPr>
            <p:cNvPr id="73" name="文本框 18"/>
            <p:cNvSpPr txBox="1"/>
            <p:nvPr/>
          </p:nvSpPr>
          <p:spPr>
            <a:xfrm>
              <a:off x="8196130" y="1029287"/>
              <a:ext cx="2088072" cy="530170"/>
            </a:xfrm>
            <a:prstGeom prst="rect">
              <a:avLst/>
            </a:prstGeom>
          </p:spPr>
          <p:txBody>
            <a:bodyPr vert="horz" wrap="none" lIns="91440" tIns="45720" rIns="91440" bIns="45720">
              <a:normAutofit/>
            </a:bodyPr>
            <a:lstStyle/>
            <a:p>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音乐产业振兴法修订案</a:t>
              </a:r>
              <a:r>
                <a:rPr lang="en-US" altLang="zh-CN" sz="2200" b="1" dirty="0">
                  <a:solidFill>
                    <a:schemeClr val="accent5">
                      <a:lumMod val="100000"/>
                    </a:schemeClr>
                  </a:solidFill>
                  <a:cs typeface="+mn-ea"/>
                  <a:sym typeface="+mn-lt"/>
                </a:rPr>
                <a:t>》</a:t>
              </a:r>
              <a:endParaRPr lang="zh-CN" altLang="en-US" sz="2200" b="1" dirty="0">
                <a:solidFill>
                  <a:schemeClr val="accent5">
                    <a:lumMod val="100000"/>
                  </a:schemeClr>
                </a:solidFill>
                <a:cs typeface="+mn-ea"/>
                <a:sym typeface="+mn-lt"/>
              </a:endParaRPr>
            </a:p>
          </p:txBody>
        </p:sp>
        <p:grpSp>
          <p:nvGrpSpPr>
            <p:cNvPr id="5" name="组合 4"/>
            <p:cNvGrpSpPr/>
            <p:nvPr/>
          </p:nvGrpSpPr>
          <p:grpSpPr>
            <a:xfrm>
              <a:off x="1205640" y="1029287"/>
              <a:ext cx="7245479" cy="530170"/>
              <a:chOff x="1191340" y="1294372"/>
              <a:chExt cx="7245479" cy="530170"/>
            </a:xfrm>
          </p:grpSpPr>
          <p:sp>
            <p:nvSpPr>
              <p:cNvPr id="71" name="文本框 18"/>
              <p:cNvSpPr txBox="1"/>
              <p:nvPr/>
            </p:nvSpPr>
            <p:spPr>
              <a:xfrm>
                <a:off x="1191340" y="1294372"/>
                <a:ext cx="2088072" cy="530170"/>
              </a:xfrm>
              <a:prstGeom prst="rect">
                <a:avLst/>
              </a:prstGeom>
            </p:spPr>
            <p:txBody>
              <a:bodyPr vert="horz" wrap="none" lIns="91440" tIns="45720" rIns="91440" bIns="45720">
                <a:normAutofit/>
              </a:bodyPr>
              <a:lstStyle/>
              <a:p>
                <a:pPr algn="l"/>
                <a:r>
                  <a:rPr lang="en-US" altLang="zh-CN" sz="2200" b="1" dirty="0">
                    <a:solidFill>
                      <a:schemeClr val="accent5">
                        <a:lumMod val="100000"/>
                      </a:schemeClr>
                    </a:solidFill>
                    <a:cs typeface="+mn-ea"/>
                    <a:sym typeface="+mn-lt"/>
                  </a:rPr>
                  <a:t>2016</a:t>
                </a:r>
                <a:r>
                  <a:rPr lang="zh-CN" altLang="en-US" sz="2200" b="1" dirty="0">
                    <a:solidFill>
                      <a:schemeClr val="accent5">
                        <a:lumMod val="100000"/>
                      </a:schemeClr>
                    </a:solidFill>
                    <a:cs typeface="+mn-ea"/>
                    <a:sym typeface="+mn-lt"/>
                  </a:rPr>
                  <a:t>国内限韩令</a:t>
                </a:r>
              </a:p>
            </p:txBody>
          </p:sp>
          <p:sp>
            <p:nvSpPr>
              <p:cNvPr id="72" name="文本框 18"/>
              <p:cNvSpPr txBox="1"/>
              <p:nvPr/>
            </p:nvSpPr>
            <p:spPr>
              <a:xfrm>
                <a:off x="3755181" y="1294372"/>
                <a:ext cx="4681638" cy="530170"/>
              </a:xfrm>
              <a:prstGeom prst="rect">
                <a:avLst/>
              </a:prstGeom>
            </p:spPr>
            <p:txBody>
              <a:bodyPr vert="horz" wrap="none" lIns="91440" tIns="45720" rIns="91440" bIns="45720">
                <a:normAutofit/>
              </a:bodyPr>
              <a:lstStyle/>
              <a:p>
                <a:r>
                  <a:rPr lang="zh-CN" altLang="en-US" sz="2200" b="1" dirty="0">
                    <a:solidFill>
                      <a:schemeClr val="accent5">
                        <a:lumMod val="100000"/>
                      </a:schemeClr>
                    </a:solidFill>
                    <a:cs typeface="+mn-ea"/>
                    <a:sym typeface="+mn-lt"/>
                  </a:rPr>
                  <a:t>韩国</a:t>
                </a:r>
                <a:r>
                  <a:rPr lang="en-US" altLang="zh-CN" sz="2200" b="1" dirty="0">
                    <a:solidFill>
                      <a:schemeClr val="accent5">
                        <a:lumMod val="100000"/>
                      </a:schemeClr>
                    </a:solidFill>
                    <a:cs typeface="+mn-ea"/>
                    <a:sym typeface="+mn-lt"/>
                  </a:rPr>
                  <a:t>《</a:t>
                </a:r>
                <a:r>
                  <a:rPr lang="zh-CN" altLang="en-US" sz="2200" b="1" dirty="0">
                    <a:solidFill>
                      <a:schemeClr val="accent5">
                        <a:lumMod val="100000"/>
                      </a:schemeClr>
                    </a:solidFill>
                    <a:cs typeface="+mn-ea"/>
                    <a:sym typeface="+mn-lt"/>
                  </a:rPr>
                  <a:t>文化内容产业振兴法修订案</a:t>
                </a:r>
                <a:r>
                  <a:rPr lang="en-US" altLang="zh-CN" sz="2200" b="1" dirty="0">
                    <a:solidFill>
                      <a:schemeClr val="accent5">
                        <a:lumMod val="100000"/>
                      </a:schemeClr>
                    </a:solidFill>
                    <a:cs typeface="+mn-ea"/>
                    <a:sym typeface="+mn-lt"/>
                  </a:rPr>
                  <a:t>》</a:t>
                </a:r>
                <a:endParaRPr lang="zh-CN" altLang="en-US" sz="2200" b="1" dirty="0">
                  <a:solidFill>
                    <a:schemeClr val="accent5">
                      <a:lumMod val="100000"/>
                    </a:schemeClr>
                  </a:solidFill>
                  <a:cs typeface="+mn-ea"/>
                  <a:sym typeface="+mn-lt"/>
                </a:endParaRPr>
              </a:p>
            </p:txBody>
          </p:sp>
          <p:cxnSp>
            <p:nvCxnSpPr>
              <p:cNvPr id="3" name="直接连接符 2"/>
              <p:cNvCxnSpPr/>
              <p:nvPr/>
            </p:nvCxnSpPr>
            <p:spPr>
              <a:xfrm>
                <a:off x="3573624" y="1350358"/>
                <a:ext cx="0" cy="347816"/>
              </a:xfrm>
              <a:prstGeom prst="line">
                <a:avLst/>
              </a:prstGeom>
            </p:spPr>
            <p:style>
              <a:lnRef idx="2">
                <a:schemeClr val="accent3"/>
              </a:lnRef>
              <a:fillRef idx="0">
                <a:schemeClr val="accent3"/>
              </a:fillRef>
              <a:effectRef idx="1">
                <a:schemeClr val="accent3"/>
              </a:effectRef>
              <a:fontRef idx="minor">
                <a:schemeClr val="tx1"/>
              </a:fontRef>
            </p:style>
          </p:cxnSp>
        </p:grpSp>
      </p:grpSp>
      <p:sp>
        <p:nvSpPr>
          <p:cNvPr id="23" name="文本框 17"/>
          <p:cNvSpPr txBox="1"/>
          <p:nvPr/>
        </p:nvSpPr>
        <p:spPr>
          <a:xfrm>
            <a:off x="1289616" y="1869447"/>
            <a:ext cx="10148049" cy="4092429"/>
          </a:xfrm>
          <a:prstGeom prst="rect">
            <a:avLst/>
          </a:prstGeom>
        </p:spPr>
        <p:txBody>
          <a:bodyPr vert="horz" wrap="square" lIns="91440" tIns="45720" rIns="91440" bIns="45720">
            <a:normAutofit/>
          </a:bodyPr>
          <a:lstStyle/>
          <a:p>
            <a:pPr>
              <a:lnSpc>
                <a:spcPct val="120000"/>
              </a:lnSpc>
              <a:spcBef>
                <a:spcPct val="0"/>
              </a:spcBef>
            </a:pPr>
            <a:r>
              <a:rPr lang="en-US" altLang="zh-CN" sz="2000" dirty="0">
                <a:cs typeface="+mn-ea"/>
                <a:sym typeface="+mn-lt"/>
              </a:rPr>
              <a:t>2015</a:t>
            </a:r>
            <a:r>
              <a:rPr lang="zh-CN" altLang="en-US" sz="2000" dirty="0">
                <a:cs typeface="+mn-ea"/>
                <a:sym typeface="+mn-lt"/>
              </a:rPr>
              <a:t>年 韩国</a:t>
            </a:r>
            <a:r>
              <a:rPr lang="en-US" altLang="zh-CN" sz="2000" dirty="0">
                <a:cs typeface="+mn-ea"/>
                <a:sym typeface="+mn-lt"/>
              </a:rPr>
              <a:t>MBC</a:t>
            </a:r>
            <a:r>
              <a:rPr lang="zh-CN" altLang="en-US" sz="2000" dirty="0">
                <a:cs typeface="+mn-ea"/>
                <a:sym typeface="+mn-lt"/>
              </a:rPr>
              <a:t>公司将</a:t>
            </a:r>
            <a:r>
              <a:rPr lang="en-US" altLang="zh-CN" sz="2000" dirty="0">
                <a:cs typeface="+mn-ea"/>
                <a:sym typeface="+mn-lt"/>
              </a:rPr>
              <a:t>《</a:t>
            </a:r>
            <a:r>
              <a:rPr lang="zh-CN" altLang="en-US" sz="2000" dirty="0">
                <a:cs typeface="+mn-ea"/>
                <a:sym typeface="+mn-lt"/>
              </a:rPr>
              <a:t>蒙面唱将</a:t>
            </a:r>
            <a:r>
              <a:rPr lang="en-US" altLang="zh-CN" sz="2000" dirty="0">
                <a:cs typeface="+mn-ea"/>
                <a:sym typeface="+mn-lt"/>
              </a:rPr>
              <a:t>》</a:t>
            </a:r>
            <a:r>
              <a:rPr lang="zh-CN" altLang="en-US" sz="2000" dirty="0">
                <a:cs typeface="+mn-ea"/>
                <a:sym typeface="+mn-lt"/>
              </a:rPr>
              <a:t>的版权授予灿星，双方签订制作咨询合同</a:t>
            </a:r>
            <a:endParaRPr lang="en-US" altLang="zh-CN" sz="2000" dirty="0">
              <a:cs typeface="+mn-ea"/>
              <a:sym typeface="+mn-lt"/>
            </a:endParaRPr>
          </a:p>
          <a:p>
            <a:pPr>
              <a:lnSpc>
                <a:spcPct val="120000"/>
              </a:lnSpc>
              <a:spcBef>
                <a:spcPct val="0"/>
              </a:spcBef>
            </a:pPr>
            <a:endParaRPr lang="en-US" altLang="zh-CN" sz="2000" dirty="0">
              <a:cs typeface="+mn-ea"/>
              <a:sym typeface="+mn-lt"/>
            </a:endParaRPr>
          </a:p>
          <a:p>
            <a:pPr>
              <a:lnSpc>
                <a:spcPct val="120000"/>
              </a:lnSpc>
              <a:spcBef>
                <a:spcPct val="0"/>
              </a:spcBef>
            </a:pPr>
            <a:r>
              <a:rPr lang="en-US" altLang="zh-CN" sz="2000" dirty="0">
                <a:cs typeface="+mn-ea"/>
                <a:sym typeface="+mn-lt"/>
              </a:rPr>
              <a:t>2019</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 韩国</a:t>
            </a:r>
            <a:r>
              <a:rPr lang="en-US" altLang="zh-CN" sz="2000" dirty="0">
                <a:cs typeface="+mn-ea"/>
                <a:sym typeface="+mn-lt"/>
              </a:rPr>
              <a:t>MBC</a:t>
            </a:r>
            <a:r>
              <a:rPr lang="zh-CN" altLang="en-US" sz="2000" dirty="0">
                <a:cs typeface="+mn-ea"/>
                <a:sym typeface="+mn-lt"/>
              </a:rPr>
              <a:t>公司起诉灿星制作未支付有关</a:t>
            </a:r>
            <a:r>
              <a:rPr lang="en-US" altLang="zh-CN" sz="2000" dirty="0">
                <a:cs typeface="+mn-ea"/>
                <a:sym typeface="+mn-lt"/>
              </a:rPr>
              <a:t>《</a:t>
            </a:r>
            <a:r>
              <a:rPr lang="zh-CN" altLang="en-US" sz="2000" dirty="0">
                <a:cs typeface="+mn-ea"/>
                <a:sym typeface="+mn-lt"/>
              </a:rPr>
              <a:t>蒙面唱将</a:t>
            </a:r>
            <a:r>
              <a:rPr lang="en-US" altLang="zh-CN" sz="2000" dirty="0">
                <a:cs typeface="+mn-ea"/>
                <a:sym typeface="+mn-lt"/>
              </a:rPr>
              <a:t>》</a:t>
            </a:r>
            <a:r>
              <a:rPr lang="zh-CN" altLang="en-US" sz="2000" dirty="0">
                <a:cs typeface="+mn-ea"/>
                <a:sym typeface="+mn-lt"/>
              </a:rPr>
              <a:t>约定的后续广告费</a:t>
            </a:r>
            <a:endParaRPr lang="en-US" altLang="zh-CN" sz="2000" dirty="0">
              <a:cs typeface="+mn-ea"/>
              <a:sym typeface="+mn-lt"/>
            </a:endParaRPr>
          </a:p>
          <a:p>
            <a:pPr>
              <a:lnSpc>
                <a:spcPct val="120000"/>
              </a:lnSpc>
              <a:spcBef>
                <a:spcPct val="0"/>
              </a:spcBef>
            </a:pPr>
            <a:r>
              <a:rPr lang="zh-CN" altLang="en-US" sz="2000" dirty="0">
                <a:cs typeface="+mn-ea"/>
                <a:sym typeface="+mn-lt"/>
              </a:rPr>
              <a:t>但</a:t>
            </a:r>
            <a:r>
              <a:rPr lang="en-US" altLang="zh-CN" sz="2000" dirty="0">
                <a:cs typeface="+mn-ea"/>
                <a:sym typeface="+mn-lt"/>
              </a:rPr>
              <a:t>《</a:t>
            </a:r>
            <a:r>
              <a:rPr lang="zh-CN" altLang="en-US" sz="2000" dirty="0">
                <a:cs typeface="+mn-ea"/>
                <a:sym typeface="+mn-lt"/>
              </a:rPr>
              <a:t>蒙面唱将</a:t>
            </a:r>
            <a:r>
              <a:rPr lang="en-US" altLang="zh-CN" sz="2000" dirty="0">
                <a:cs typeface="+mn-ea"/>
                <a:sym typeface="+mn-lt"/>
              </a:rPr>
              <a:t>》</a:t>
            </a:r>
            <a:r>
              <a:rPr lang="zh-CN" altLang="en-US" sz="2000" dirty="0">
                <a:cs typeface="+mn-ea"/>
                <a:sym typeface="+mn-lt"/>
              </a:rPr>
              <a:t>第二季至第四季</a:t>
            </a:r>
            <a:r>
              <a:rPr lang="zh-CN" altLang="en-US" sz="2000" b="1" dirty="0">
                <a:solidFill>
                  <a:schemeClr val="accent5">
                    <a:lumMod val="100000"/>
                  </a:schemeClr>
                </a:solidFill>
                <a:cs typeface="+mn-ea"/>
                <a:sym typeface="+mn-lt"/>
              </a:rPr>
              <a:t>更名</a:t>
            </a:r>
            <a:r>
              <a:rPr lang="zh-CN" altLang="en-US" sz="2000" dirty="0">
                <a:cs typeface="+mn-ea"/>
                <a:sym typeface="+mn-lt"/>
              </a:rPr>
              <a:t>成为</a:t>
            </a:r>
            <a:r>
              <a:rPr lang="en-US" altLang="zh-CN" sz="2000" dirty="0">
                <a:cs typeface="+mn-ea"/>
                <a:sym typeface="+mn-lt"/>
              </a:rPr>
              <a:t>《</a:t>
            </a:r>
            <a:r>
              <a:rPr lang="zh-CN" altLang="en-US" sz="2000" dirty="0">
                <a:cs typeface="+mn-ea"/>
                <a:sym typeface="+mn-lt"/>
              </a:rPr>
              <a:t>蒙面唱将猜猜猜</a:t>
            </a:r>
            <a:r>
              <a:rPr lang="en-US" altLang="zh-CN" sz="2000" dirty="0">
                <a:cs typeface="+mn-ea"/>
                <a:sym typeface="+mn-lt"/>
              </a:rPr>
              <a:t>》</a:t>
            </a:r>
            <a:r>
              <a:rPr lang="zh-CN" altLang="en-US" sz="2000" dirty="0">
                <a:cs typeface="+mn-ea"/>
                <a:sym typeface="+mn-lt"/>
              </a:rPr>
              <a:t>，并对部分构成进行了</a:t>
            </a:r>
            <a:r>
              <a:rPr lang="zh-CN" altLang="en-US" sz="2000" b="1" dirty="0">
                <a:solidFill>
                  <a:schemeClr val="accent5">
                    <a:lumMod val="100000"/>
                  </a:schemeClr>
                </a:solidFill>
                <a:cs typeface="+mn-ea"/>
                <a:sym typeface="+mn-lt"/>
              </a:rPr>
              <a:t>修改</a:t>
            </a:r>
            <a:r>
              <a:rPr lang="zh-CN" altLang="en-US" sz="2000" dirty="0">
                <a:cs typeface="+mn-ea"/>
                <a:sym typeface="+mn-lt"/>
              </a:rPr>
              <a:t>，灿星以</a:t>
            </a:r>
            <a:r>
              <a:rPr lang="zh-CN" altLang="en-US" sz="2000" b="1" dirty="0">
                <a:solidFill>
                  <a:schemeClr val="accent5">
                    <a:lumMod val="100000"/>
                  </a:schemeClr>
                </a:solidFill>
                <a:cs typeface="+mn-ea"/>
                <a:sym typeface="+mn-lt"/>
              </a:rPr>
              <a:t>“创作节目”并拥有百分之百知识产权</a:t>
            </a:r>
            <a:r>
              <a:rPr lang="zh-CN" altLang="en-US" sz="2000" dirty="0">
                <a:cs typeface="+mn-ea"/>
                <a:sym typeface="+mn-lt"/>
              </a:rPr>
              <a:t>为由拒绝支付收益金。</a:t>
            </a:r>
            <a:endParaRPr lang="en-US" altLang="zh-CN" sz="2000" dirty="0">
              <a:cs typeface="+mn-ea"/>
              <a:sym typeface="+mn-lt"/>
            </a:endParaRPr>
          </a:p>
          <a:p>
            <a:pPr>
              <a:lnSpc>
                <a:spcPct val="120000"/>
              </a:lnSpc>
              <a:spcBef>
                <a:spcPct val="0"/>
              </a:spcBef>
            </a:pPr>
            <a:endParaRPr lang="zh-CN" altLang="en-US" sz="2000" dirty="0">
              <a:cs typeface="+mn-ea"/>
              <a:sym typeface="+mn-lt"/>
            </a:endParaRPr>
          </a:p>
          <a:p>
            <a:pPr>
              <a:lnSpc>
                <a:spcPct val="120000"/>
              </a:lnSpc>
              <a:spcBef>
                <a:spcPct val="0"/>
              </a:spcBef>
            </a:pPr>
            <a:r>
              <a:rPr lang="zh-CN" altLang="en-US" sz="2000" dirty="0">
                <a:cs typeface="+mn-ea"/>
                <a:sym typeface="+mn-lt"/>
              </a:rPr>
              <a:t>同期</a:t>
            </a:r>
            <a:r>
              <a:rPr lang="en-US" altLang="zh-CN" sz="2000" dirty="0">
                <a:cs typeface="+mn-ea"/>
                <a:sym typeface="+mn-lt"/>
              </a:rPr>
              <a:t>《</a:t>
            </a:r>
            <a:r>
              <a:rPr lang="zh-CN" altLang="en-US" sz="2000" dirty="0">
                <a:cs typeface="+mn-ea"/>
                <a:sym typeface="+mn-lt"/>
              </a:rPr>
              <a:t>了不起的挑战</a:t>
            </a:r>
            <a:r>
              <a:rPr lang="en-US" altLang="zh-CN" sz="2000" dirty="0">
                <a:cs typeface="+mn-ea"/>
                <a:sym typeface="+mn-lt"/>
              </a:rPr>
              <a:t>》</a:t>
            </a:r>
            <a:r>
              <a:rPr lang="zh-CN" altLang="en-US" sz="2000" dirty="0">
                <a:cs typeface="+mn-ea"/>
                <a:sym typeface="+mn-lt"/>
              </a:rPr>
              <a:t>也被</a:t>
            </a:r>
            <a:r>
              <a:rPr lang="en-US" altLang="zh-CN" sz="2000" dirty="0">
                <a:cs typeface="+mn-ea"/>
                <a:sym typeface="+mn-lt"/>
              </a:rPr>
              <a:t>MBC</a:t>
            </a:r>
            <a:r>
              <a:rPr lang="zh-CN" altLang="en-US" sz="2000" dirty="0">
                <a:cs typeface="+mn-ea"/>
                <a:sym typeface="+mn-lt"/>
              </a:rPr>
              <a:t>起诉。</a:t>
            </a:r>
            <a:endParaRPr lang="en-US" altLang="zh-CN" sz="2000" dirty="0">
              <a:cs typeface="+mn-ea"/>
              <a:sym typeface="+mn-lt"/>
            </a:endParaRPr>
          </a:p>
          <a:p>
            <a:pPr>
              <a:lnSpc>
                <a:spcPct val="120000"/>
              </a:lnSpc>
              <a:spcBef>
                <a:spcPct val="0"/>
              </a:spcBef>
            </a:pPr>
            <a:endParaRPr lang="en-US" altLang="zh-CN" sz="2000" dirty="0">
              <a:cs typeface="+mn-ea"/>
              <a:sym typeface="+mn-lt"/>
            </a:endParaRPr>
          </a:p>
          <a:p>
            <a:pPr>
              <a:lnSpc>
                <a:spcPct val="120000"/>
              </a:lnSpc>
              <a:spcBef>
                <a:spcPct val="0"/>
              </a:spcBef>
            </a:pPr>
            <a:r>
              <a:rPr lang="zh-CN" altLang="en-US" sz="2000" dirty="0">
                <a:cs typeface="+mn-ea"/>
                <a:sym typeface="+mn-lt"/>
              </a:rPr>
              <a:t>据一位</a:t>
            </a:r>
            <a:r>
              <a:rPr lang="en-US" altLang="zh-CN" sz="2000" dirty="0">
                <a:cs typeface="+mn-ea"/>
                <a:sym typeface="+mn-lt"/>
              </a:rPr>
              <a:t>MBC</a:t>
            </a:r>
            <a:r>
              <a:rPr lang="zh-CN" altLang="en-US" sz="2000" dirty="0">
                <a:cs typeface="+mn-ea"/>
                <a:sym typeface="+mn-lt"/>
              </a:rPr>
              <a:t>在华员工透露，目前仲裁的只是第一季的合约问题，后续还将对</a:t>
            </a:r>
            <a:r>
              <a:rPr lang="en-US" altLang="zh-CN" sz="2000" dirty="0">
                <a:cs typeface="+mn-ea"/>
                <a:sym typeface="+mn-lt"/>
              </a:rPr>
              <a:t>1-3</a:t>
            </a:r>
            <a:r>
              <a:rPr lang="zh-CN" altLang="en-US" sz="2000" dirty="0">
                <a:cs typeface="+mn-ea"/>
                <a:sym typeface="+mn-lt"/>
              </a:rPr>
              <a:t>季的侵权问题进行诉讼。</a:t>
            </a:r>
          </a:p>
          <a:p>
            <a:pPr>
              <a:lnSpc>
                <a:spcPct val="120000"/>
              </a:lnSpc>
              <a:spcBef>
                <a:spcPct val="0"/>
              </a:spcBef>
            </a:pPr>
            <a:r>
              <a:rPr lang="zh-CN" altLang="en-US" sz="2000" dirty="0">
                <a:cs typeface="+mn-ea"/>
                <a:sym typeface="+mn-lt"/>
              </a:rPr>
              <a:t>该案件目前尚在审理。</a:t>
            </a:r>
          </a:p>
        </p:txBody>
      </p:sp>
      <p:sp>
        <p:nvSpPr>
          <p:cNvPr id="2"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93"/>
          <p:cNvGrpSpPr/>
          <p:nvPr/>
        </p:nvGrpSpPr>
        <p:grpSpPr>
          <a:xfrm>
            <a:off x="645580" y="2238271"/>
            <a:ext cx="3179591" cy="2531740"/>
            <a:chOff x="-6410907" y="539012"/>
            <a:chExt cx="3274912" cy="2607640"/>
          </a:xfrm>
        </p:grpSpPr>
        <p:sp>
          <p:nvSpPr>
            <p:cNvPr id="62" name="Arrow: Right 4"/>
            <p:cNvSpPr/>
            <p:nvPr/>
          </p:nvSpPr>
          <p:spPr>
            <a:xfrm rot="2908634">
              <a:off x="-4342056" y="1667122"/>
              <a:ext cx="315809" cy="399615"/>
            </a:xfrm>
            <a:prstGeom prst="rightArrow">
              <a:avLst>
                <a:gd name="adj1" fmla="val 60000"/>
                <a:gd name="adj2" fmla="val 50000"/>
              </a:avLst>
            </a:pr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Arrow: Right 10"/>
            <p:cNvSpPr/>
            <p:nvPr/>
          </p:nvSpPr>
          <p:spPr>
            <a:xfrm rot="10800000">
              <a:off x="-4954225" y="2491867"/>
              <a:ext cx="315808" cy="399615"/>
            </a:xfrm>
            <a:prstGeom prst="rightArrow">
              <a:avLst>
                <a:gd name="adj1" fmla="val 60000"/>
                <a:gd name="adj2" fmla="val 50000"/>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4" name="Arrow: Right 16"/>
            <p:cNvSpPr/>
            <p:nvPr/>
          </p:nvSpPr>
          <p:spPr>
            <a:xfrm rot="18587679">
              <a:off x="-5384772" y="1628213"/>
              <a:ext cx="315810" cy="399614"/>
            </a:xfrm>
            <a:prstGeom prst="rightArrow">
              <a:avLst>
                <a:gd name="adj1" fmla="val 60000"/>
                <a:gd name="adj2" fmla="val 5000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Oval 24"/>
            <p:cNvSpPr/>
            <p:nvPr/>
          </p:nvSpPr>
          <p:spPr>
            <a:xfrm>
              <a:off x="-5330264" y="539012"/>
              <a:ext cx="1184043" cy="1184044"/>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灿星</a:t>
              </a:r>
              <a:endParaRPr kumimoji="0"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Oval 27"/>
            <p:cNvSpPr/>
            <p:nvPr/>
          </p:nvSpPr>
          <p:spPr>
            <a:xfrm>
              <a:off x="-4320038" y="1962609"/>
              <a:ext cx="1184043" cy="1184043"/>
            </a:xfrm>
            <a:prstGeom prst="ellipse">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唐德</a:t>
              </a:r>
              <a:endParaRPr kumimoji="0"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0" name="Oval 36"/>
            <p:cNvSpPr/>
            <p:nvPr/>
          </p:nvSpPr>
          <p:spPr>
            <a:xfrm>
              <a:off x="-6410907" y="1962610"/>
              <a:ext cx="1184042" cy="118404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FFFFFF"/>
                  </a:solidFill>
                  <a:latin typeface="微软雅黑" panose="020B0503020204020204" pitchFamily="34" charset="-122"/>
                  <a:ea typeface="微软雅黑" panose="020B0503020204020204" pitchFamily="34" charset="-122"/>
                  <a:cs typeface="+mn-ea"/>
                  <a:sym typeface="+mn-lt"/>
                </a:rPr>
                <a:t>荷兰</a:t>
              </a:r>
              <a:endParaRPr dirty="0">
                <a:solidFill>
                  <a:srgbClr val="FFFFFF"/>
                </a:solidFill>
                <a:latin typeface="微软雅黑" panose="020B0503020204020204" pitchFamily="34" charset="-122"/>
                <a:ea typeface="微软雅黑" panose="020B0503020204020204" pitchFamily="34" charset="-122"/>
                <a:cs typeface="+mn-ea"/>
                <a:sym typeface="+mn-lt"/>
              </a:endParaRPr>
            </a:p>
          </p:txBody>
        </p:sp>
      </p:grpSp>
      <p:sp>
        <p:nvSpPr>
          <p:cNvPr id="64" name="文本框 17"/>
          <p:cNvSpPr txBox="1"/>
          <p:nvPr/>
        </p:nvSpPr>
        <p:spPr>
          <a:xfrm>
            <a:off x="4719320" y="1553845"/>
            <a:ext cx="6725920" cy="4293870"/>
          </a:xfrm>
          <a:prstGeom prst="rect">
            <a:avLst/>
          </a:prstGeom>
        </p:spPr>
        <p:txBody>
          <a:bodyPr vert="horz" wrap="square" lIns="91440" tIns="45720" rIns="91440" bIns="45720">
            <a:noAutofit/>
          </a:bodyPr>
          <a:lstStyle/>
          <a:p>
            <a:pPr>
              <a:lnSpc>
                <a:spcPct val="120000"/>
              </a:lnSpc>
              <a:spcBef>
                <a:spcPct val="0"/>
              </a:spcBef>
            </a:pPr>
            <a:r>
              <a:rPr lang="en-US" altLang="zh-CN" dirty="0">
                <a:cs typeface="+mn-ea"/>
                <a:sym typeface="+mn-lt"/>
              </a:rPr>
              <a:t>《</a:t>
            </a:r>
            <a:r>
              <a:rPr lang="zh-CN" altLang="en-US" dirty="0">
                <a:cs typeface="+mn-ea"/>
                <a:sym typeface="+mn-lt"/>
              </a:rPr>
              <a:t>中国好声音</a:t>
            </a:r>
            <a:r>
              <a:rPr lang="en-US" altLang="zh-CN" dirty="0">
                <a:cs typeface="+mn-ea"/>
                <a:sym typeface="+mn-lt"/>
              </a:rPr>
              <a:t>》</a:t>
            </a:r>
            <a:r>
              <a:rPr lang="zh-CN" altLang="en-US" dirty="0">
                <a:cs typeface="+mn-ea"/>
                <a:sym typeface="+mn-lt"/>
              </a:rPr>
              <a:t>模式最初由灿星从荷兰</a:t>
            </a:r>
            <a:r>
              <a:rPr lang="en-US" altLang="zh-CN" dirty="0" err="1">
                <a:cs typeface="+mn-ea"/>
                <a:sym typeface="+mn-lt"/>
              </a:rPr>
              <a:t>Talpa</a:t>
            </a:r>
            <a:r>
              <a:rPr lang="zh-CN" altLang="en-US" dirty="0">
                <a:cs typeface="+mn-ea"/>
                <a:sym typeface="+mn-lt"/>
              </a:rPr>
              <a:t>公司引进，第一季授权价格为</a:t>
            </a:r>
            <a:r>
              <a:rPr lang="en-US" altLang="zh-CN" dirty="0">
                <a:cs typeface="+mn-ea"/>
                <a:sym typeface="+mn-lt"/>
              </a:rPr>
              <a:t>200</a:t>
            </a:r>
            <a:r>
              <a:rPr lang="zh-CN" altLang="en-US" dirty="0">
                <a:cs typeface="+mn-ea"/>
                <a:sym typeface="+mn-lt"/>
              </a:rPr>
              <a:t>万美元，约为总制作成本的</a:t>
            </a:r>
            <a:r>
              <a:rPr lang="en-US" altLang="zh-CN" dirty="0">
                <a:cs typeface="+mn-ea"/>
                <a:sym typeface="+mn-lt"/>
              </a:rPr>
              <a:t>5%</a:t>
            </a:r>
            <a:r>
              <a:rPr lang="zh-CN" altLang="en-US" dirty="0">
                <a:cs typeface="+mn-ea"/>
                <a:sym typeface="+mn-lt"/>
              </a:rPr>
              <a:t>，符合行业惯例。</a:t>
            </a:r>
            <a:endParaRPr lang="en-US" altLang="zh-CN" dirty="0">
              <a:cs typeface="+mn-ea"/>
              <a:sym typeface="+mn-lt"/>
            </a:endParaRPr>
          </a:p>
          <a:p>
            <a:pPr>
              <a:lnSpc>
                <a:spcPct val="120000"/>
              </a:lnSpc>
              <a:spcBef>
                <a:spcPct val="0"/>
              </a:spcBef>
            </a:pPr>
            <a:endParaRPr lang="en-US" altLang="zh-CN" dirty="0">
              <a:cs typeface="+mn-ea"/>
              <a:sym typeface="+mn-lt"/>
            </a:endParaRPr>
          </a:p>
          <a:p>
            <a:pPr>
              <a:lnSpc>
                <a:spcPct val="120000"/>
              </a:lnSpc>
              <a:spcBef>
                <a:spcPct val="0"/>
              </a:spcBef>
            </a:pPr>
            <a:r>
              <a:rPr lang="zh-CN" altLang="en-US" dirty="0">
                <a:cs typeface="+mn-ea"/>
                <a:sym typeface="+mn-lt"/>
              </a:rPr>
              <a:t>随着</a:t>
            </a:r>
            <a:r>
              <a:rPr lang="en-US" altLang="zh-CN" dirty="0">
                <a:cs typeface="+mn-ea"/>
                <a:sym typeface="+mn-lt"/>
              </a:rPr>
              <a:t>《</a:t>
            </a:r>
            <a:r>
              <a:rPr lang="zh-CN" altLang="en-US" dirty="0">
                <a:cs typeface="+mn-ea"/>
                <a:sym typeface="+mn-lt"/>
              </a:rPr>
              <a:t>好声音</a:t>
            </a:r>
            <a:r>
              <a:rPr lang="en-US" altLang="zh-CN" dirty="0">
                <a:cs typeface="+mn-ea"/>
                <a:sym typeface="+mn-lt"/>
              </a:rPr>
              <a:t>》</a:t>
            </a:r>
            <a:r>
              <a:rPr lang="zh-CN" altLang="en-US" dirty="0">
                <a:cs typeface="+mn-ea"/>
                <a:sym typeface="+mn-lt"/>
              </a:rPr>
              <a:t>在中国的火爆，</a:t>
            </a:r>
            <a:r>
              <a:rPr lang="en-US" altLang="zh-CN" dirty="0" err="1">
                <a:cs typeface="+mn-ea"/>
                <a:sym typeface="+mn-lt"/>
              </a:rPr>
              <a:t>Talpa</a:t>
            </a:r>
            <a:r>
              <a:rPr lang="zh-CN" altLang="en-US" dirty="0">
                <a:cs typeface="+mn-ea"/>
                <a:sym typeface="+mn-lt"/>
              </a:rPr>
              <a:t>也不断提高版权费，甚至要价</a:t>
            </a:r>
            <a:r>
              <a:rPr lang="en-US" altLang="zh-CN" dirty="0">
                <a:cs typeface="+mn-ea"/>
                <a:sym typeface="+mn-lt"/>
              </a:rPr>
              <a:t>1</a:t>
            </a:r>
            <a:r>
              <a:rPr lang="zh-CN" altLang="en-US" dirty="0">
                <a:cs typeface="+mn-ea"/>
                <a:sym typeface="+mn-lt"/>
              </a:rPr>
              <a:t>亿美元。</a:t>
            </a:r>
            <a:endParaRPr lang="en-US" altLang="zh-CN" dirty="0">
              <a:cs typeface="+mn-ea"/>
              <a:sym typeface="+mn-lt"/>
            </a:endParaRPr>
          </a:p>
          <a:p>
            <a:pPr>
              <a:lnSpc>
                <a:spcPct val="120000"/>
              </a:lnSpc>
              <a:spcBef>
                <a:spcPct val="0"/>
              </a:spcBef>
            </a:pPr>
            <a:endParaRPr lang="en-US" altLang="zh-CN" dirty="0">
              <a:cs typeface="+mn-ea"/>
              <a:sym typeface="+mn-lt"/>
            </a:endParaRPr>
          </a:p>
          <a:p>
            <a:pPr>
              <a:lnSpc>
                <a:spcPct val="120000"/>
              </a:lnSpc>
              <a:spcBef>
                <a:spcPct val="0"/>
              </a:spcBef>
            </a:pPr>
            <a:r>
              <a:rPr lang="en-US" altLang="zh-CN" dirty="0">
                <a:cs typeface="+mn-ea"/>
                <a:sym typeface="+mn-lt"/>
              </a:rPr>
              <a:t>2016</a:t>
            </a:r>
            <a:r>
              <a:rPr lang="zh-CN" altLang="en-US" dirty="0">
                <a:cs typeface="+mn-ea"/>
                <a:sym typeface="+mn-lt"/>
              </a:rPr>
              <a:t>年</a:t>
            </a:r>
            <a:r>
              <a:rPr lang="en-US" altLang="zh-CN" dirty="0" err="1">
                <a:cs typeface="+mn-ea"/>
                <a:sym typeface="+mn-lt"/>
              </a:rPr>
              <a:t>Talpa</a:t>
            </a:r>
            <a:r>
              <a:rPr lang="zh-CN" altLang="en-US" dirty="0">
                <a:cs typeface="+mn-ea"/>
                <a:sym typeface="+mn-lt"/>
              </a:rPr>
              <a:t>将</a:t>
            </a:r>
            <a:r>
              <a:rPr lang="en-US" altLang="zh-CN" dirty="0">
                <a:cs typeface="+mn-ea"/>
                <a:sym typeface="+mn-lt"/>
              </a:rPr>
              <a:t>《</a:t>
            </a:r>
            <a:r>
              <a:rPr lang="zh-CN" altLang="en-US" dirty="0">
                <a:cs typeface="+mn-ea"/>
                <a:sym typeface="+mn-lt"/>
              </a:rPr>
              <a:t>好声音</a:t>
            </a:r>
            <a:r>
              <a:rPr lang="en-US" altLang="zh-CN" dirty="0">
                <a:cs typeface="+mn-ea"/>
                <a:sym typeface="+mn-lt"/>
              </a:rPr>
              <a:t>》</a:t>
            </a:r>
            <a:r>
              <a:rPr lang="zh-CN" altLang="en-US" dirty="0">
                <a:cs typeface="+mn-ea"/>
                <a:sym typeface="+mn-lt"/>
              </a:rPr>
              <a:t>版权以</a:t>
            </a:r>
            <a:r>
              <a:rPr lang="en-US" altLang="zh-CN" dirty="0">
                <a:cs typeface="+mn-ea"/>
                <a:sym typeface="+mn-lt"/>
              </a:rPr>
              <a:t>6000</a:t>
            </a:r>
            <a:r>
              <a:rPr lang="zh-CN" altLang="en-US" dirty="0">
                <a:cs typeface="+mn-ea"/>
                <a:sym typeface="+mn-lt"/>
              </a:rPr>
              <a:t>万美元授予唐德影视。</a:t>
            </a:r>
            <a:endParaRPr lang="en-US" altLang="zh-CN" dirty="0">
              <a:cs typeface="+mn-ea"/>
              <a:sym typeface="+mn-lt"/>
            </a:endParaRPr>
          </a:p>
          <a:p>
            <a:pPr>
              <a:lnSpc>
                <a:spcPct val="120000"/>
              </a:lnSpc>
              <a:spcBef>
                <a:spcPct val="0"/>
              </a:spcBef>
            </a:pPr>
            <a:endParaRPr lang="en-US" altLang="zh-CN" dirty="0">
              <a:cs typeface="+mn-ea"/>
              <a:sym typeface="+mn-lt"/>
            </a:endParaRPr>
          </a:p>
          <a:p>
            <a:pPr>
              <a:lnSpc>
                <a:spcPct val="120000"/>
              </a:lnSpc>
              <a:spcBef>
                <a:spcPct val="0"/>
              </a:spcBef>
            </a:pPr>
            <a:r>
              <a:rPr lang="zh-CN" altLang="en-US" dirty="0">
                <a:cs typeface="+mn-ea"/>
                <a:sym typeface="+mn-lt"/>
              </a:rPr>
              <a:t>三方就版权问题，相互提起诉讼。</a:t>
            </a:r>
            <a:endParaRPr lang="en-US" altLang="zh-CN" dirty="0">
              <a:cs typeface="+mn-ea"/>
              <a:sym typeface="+mn-lt"/>
            </a:endParaRPr>
          </a:p>
          <a:p>
            <a:pPr>
              <a:lnSpc>
                <a:spcPct val="120000"/>
              </a:lnSpc>
              <a:spcBef>
                <a:spcPct val="0"/>
              </a:spcBef>
            </a:pPr>
            <a:endParaRPr lang="en-US" altLang="zh-CN" dirty="0">
              <a:cs typeface="+mn-ea"/>
              <a:sym typeface="+mn-lt"/>
            </a:endParaRPr>
          </a:p>
          <a:p>
            <a:pPr>
              <a:lnSpc>
                <a:spcPct val="120000"/>
              </a:lnSpc>
              <a:spcBef>
                <a:spcPct val="0"/>
              </a:spcBef>
            </a:pPr>
            <a:r>
              <a:rPr lang="zh-CN" altLang="en-US" dirty="0">
                <a:cs typeface="+mn-ea"/>
                <a:sym typeface="+mn-lt"/>
              </a:rPr>
              <a:t>灿星制作</a:t>
            </a:r>
            <a:r>
              <a:rPr lang="en-US" altLang="zh-CN" dirty="0">
                <a:cs typeface="+mn-ea"/>
                <a:sym typeface="+mn-lt"/>
              </a:rPr>
              <a:t>《</a:t>
            </a:r>
            <a:r>
              <a:rPr lang="zh-CN" altLang="en-US" dirty="0">
                <a:cs typeface="+mn-ea"/>
                <a:sym typeface="+mn-lt"/>
              </a:rPr>
              <a:t>中国新歌声</a:t>
            </a:r>
            <a:r>
              <a:rPr lang="en-US" altLang="zh-CN" dirty="0">
                <a:cs typeface="+mn-ea"/>
                <a:sym typeface="+mn-lt"/>
              </a:rPr>
              <a:t>》</a:t>
            </a:r>
            <a:r>
              <a:rPr lang="zh-CN" altLang="en-US" dirty="0">
                <a:cs typeface="+mn-ea"/>
                <a:sym typeface="+mn-lt"/>
              </a:rPr>
              <a:t>，唐德无力支付全部价款，</a:t>
            </a:r>
            <a:r>
              <a:rPr lang="en-US" altLang="zh-CN" dirty="0" err="1">
                <a:cs typeface="+mn-ea"/>
                <a:sym typeface="+mn-lt"/>
              </a:rPr>
              <a:t>Talpa</a:t>
            </a:r>
            <a:r>
              <a:rPr lang="zh-CN" altLang="en-US" dirty="0">
                <a:cs typeface="+mn-ea"/>
                <a:sym typeface="+mn-lt"/>
              </a:rPr>
              <a:t>未协助唐德制作节目，最终和解。</a:t>
            </a:r>
          </a:p>
        </p:txBody>
      </p:sp>
      <p:sp>
        <p:nvSpPr>
          <p:cNvPr id="2" name="Title 1"/>
          <p:cNvSpPr txBox="1"/>
          <p:nvPr/>
        </p:nvSpPr>
        <p:spPr>
          <a:xfrm>
            <a:off x="942414" y="361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7"/>
          <p:cNvSpPr txBox="1"/>
          <p:nvPr/>
        </p:nvSpPr>
        <p:spPr>
          <a:xfrm>
            <a:off x="815340" y="1579245"/>
            <a:ext cx="10587990" cy="2045970"/>
          </a:xfrm>
          <a:prstGeom prst="rect">
            <a:avLst/>
          </a:prstGeom>
        </p:spPr>
        <p:txBody>
          <a:bodyPr vert="horz" wrap="square" lIns="91440" tIns="45720" rIns="91440" bIns="45720">
            <a:normAutofit fontScale="92500"/>
          </a:bodyPr>
          <a:lstStyle/>
          <a:p>
            <a:pPr marL="342900" indent="-342900">
              <a:lnSpc>
                <a:spcPct val="120000"/>
              </a:lnSpc>
              <a:spcBef>
                <a:spcPct val="0"/>
              </a:spcBef>
              <a:buFont typeface="Wingdings" panose="05000000000000000000" pitchFamily="2" charset="2"/>
              <a:buChar char="Ø"/>
            </a:pPr>
            <a:r>
              <a:rPr lang="en-US" altLang="zh-CN" sz="2400" dirty="0">
                <a:cs typeface="+mn-ea"/>
                <a:sym typeface="+mn-lt"/>
              </a:rPr>
              <a:t>2018</a:t>
            </a:r>
            <a:r>
              <a:rPr lang="zh-CN" altLang="en-US" sz="2400" dirty="0">
                <a:cs typeface="+mn-ea"/>
                <a:sym typeface="+mn-lt"/>
              </a:rPr>
              <a:t>年</a:t>
            </a:r>
            <a:r>
              <a:rPr lang="en-US" altLang="zh-CN" sz="2400" dirty="0">
                <a:cs typeface="+mn-ea"/>
                <a:sym typeface="+mn-lt"/>
              </a:rPr>
              <a:t>6</a:t>
            </a:r>
            <a:r>
              <a:rPr lang="zh-CN" altLang="en-US" sz="2400" dirty="0">
                <a:cs typeface="+mn-ea"/>
                <a:sym typeface="+mn-lt"/>
              </a:rPr>
              <a:t>月，灿星制作的</a:t>
            </a:r>
            <a:r>
              <a:rPr lang="en-US" altLang="zh-CN" sz="2400" dirty="0">
                <a:cs typeface="+mn-ea"/>
                <a:sym typeface="+mn-lt"/>
              </a:rPr>
              <a:t>《</a:t>
            </a:r>
            <a:r>
              <a:rPr lang="zh-CN" altLang="en-US" sz="2400" dirty="0">
                <a:cs typeface="+mn-ea"/>
                <a:sym typeface="+mn-lt"/>
              </a:rPr>
              <a:t>新舞林大会</a:t>
            </a:r>
            <a:r>
              <a:rPr lang="en-US" altLang="zh-CN" sz="2400" dirty="0">
                <a:cs typeface="+mn-ea"/>
                <a:sym typeface="+mn-lt"/>
              </a:rPr>
              <a:t>》</a:t>
            </a:r>
            <a:r>
              <a:rPr lang="zh-CN" altLang="en-US" sz="2400" dirty="0">
                <a:cs typeface="+mn-ea"/>
                <a:sym typeface="+mn-lt"/>
              </a:rPr>
              <a:t>引发争议，被网友批评抄袭美国</a:t>
            </a:r>
            <a:r>
              <a:rPr lang="en-US" altLang="zh-CN" sz="2400" dirty="0">
                <a:cs typeface="+mn-ea"/>
                <a:sym typeface="+mn-lt"/>
              </a:rPr>
              <a:t>《</a:t>
            </a:r>
            <a:r>
              <a:rPr lang="zh-CN" altLang="en-US" sz="2400" dirty="0">
                <a:cs typeface="+mn-ea"/>
                <a:sym typeface="+mn-lt"/>
              </a:rPr>
              <a:t>舞林争霸</a:t>
            </a:r>
            <a:r>
              <a:rPr lang="en-US" altLang="zh-CN" sz="2400" dirty="0">
                <a:cs typeface="+mn-ea"/>
                <a:sym typeface="+mn-lt"/>
              </a:rPr>
              <a:t>》</a:t>
            </a:r>
            <a:r>
              <a:rPr lang="zh-CN" altLang="en-US" sz="2400" dirty="0">
                <a:cs typeface="+mn-ea"/>
                <a:sym typeface="+mn-lt"/>
              </a:rPr>
              <a:t>，多个选手的舞蹈编排上有较大程度的模仿痕迹。</a:t>
            </a:r>
            <a:endParaRPr lang="en-US" altLang="zh-CN" sz="2400" dirty="0">
              <a:cs typeface="+mn-ea"/>
              <a:sym typeface="+mn-lt"/>
            </a:endParaRPr>
          </a:p>
          <a:p>
            <a:pPr marL="342900" indent="-342900">
              <a:lnSpc>
                <a:spcPct val="120000"/>
              </a:lnSpc>
              <a:spcBef>
                <a:spcPct val="0"/>
              </a:spcBef>
              <a:buFont typeface="Wingdings" panose="05000000000000000000" pitchFamily="2" charset="2"/>
              <a:buChar char="Ø"/>
            </a:pPr>
            <a:endParaRPr lang="en-US" altLang="zh-CN" sz="2400" dirty="0">
              <a:cs typeface="+mn-ea"/>
              <a:sym typeface="+mn-lt"/>
            </a:endParaRPr>
          </a:p>
          <a:p>
            <a:pPr marL="342900" indent="-342900">
              <a:lnSpc>
                <a:spcPct val="120000"/>
              </a:lnSpc>
              <a:spcBef>
                <a:spcPct val="0"/>
              </a:spcBef>
              <a:buFont typeface="Wingdings" panose="05000000000000000000" pitchFamily="2" charset="2"/>
              <a:buChar char="Ø"/>
            </a:pPr>
            <a:r>
              <a:rPr lang="en-US" altLang="zh-CN" sz="2400" dirty="0">
                <a:cs typeface="+mn-ea"/>
                <a:sym typeface="+mn-lt"/>
              </a:rPr>
              <a:t>2019</a:t>
            </a:r>
            <a:r>
              <a:rPr lang="zh-CN" altLang="en-US" sz="2400" dirty="0">
                <a:cs typeface="+mn-ea"/>
                <a:sym typeface="+mn-lt"/>
              </a:rPr>
              <a:t>年夏天新上线的</a:t>
            </a:r>
            <a:r>
              <a:rPr lang="en-US" altLang="zh-CN" sz="2400" dirty="0">
                <a:cs typeface="+mn-ea"/>
                <a:sym typeface="+mn-lt"/>
              </a:rPr>
              <a:t>《</a:t>
            </a:r>
            <a:r>
              <a:rPr lang="zh-CN" altLang="en-US" sz="2400" dirty="0">
                <a:cs typeface="+mn-ea"/>
                <a:sym typeface="+mn-lt"/>
              </a:rPr>
              <a:t>一起乐队吧</a:t>
            </a:r>
            <a:r>
              <a:rPr lang="en-US" altLang="zh-CN" sz="2400" dirty="0">
                <a:cs typeface="+mn-ea"/>
                <a:sym typeface="+mn-lt"/>
              </a:rPr>
              <a:t>》</a:t>
            </a:r>
            <a:r>
              <a:rPr lang="zh-CN" altLang="en-US" sz="2400" dirty="0">
                <a:cs typeface="+mn-ea"/>
                <a:sym typeface="+mn-lt"/>
              </a:rPr>
              <a:t>也被认为和韩国综艺</a:t>
            </a:r>
            <a:r>
              <a:rPr lang="en-US" altLang="zh-CN" sz="2400" dirty="0">
                <a:cs typeface="+mn-ea"/>
                <a:sym typeface="+mn-lt"/>
              </a:rPr>
              <a:t>《</a:t>
            </a:r>
            <a:r>
              <a:rPr lang="zh-CN" altLang="en-US" sz="2400" dirty="0">
                <a:cs typeface="+mn-ea"/>
                <a:sym typeface="+mn-lt"/>
              </a:rPr>
              <a:t>超级乐队</a:t>
            </a:r>
            <a:r>
              <a:rPr lang="en-US" altLang="zh-CN" sz="2400" dirty="0">
                <a:cs typeface="+mn-ea"/>
                <a:sym typeface="+mn-lt"/>
              </a:rPr>
              <a:t>》</a:t>
            </a:r>
            <a:r>
              <a:rPr lang="zh-CN" altLang="en-US" sz="2400" dirty="0">
                <a:cs typeface="+mn-ea"/>
                <a:sym typeface="+mn-lt"/>
              </a:rPr>
              <a:t>太过相似。</a:t>
            </a:r>
          </a:p>
          <a:p>
            <a:pPr>
              <a:lnSpc>
                <a:spcPct val="120000"/>
              </a:lnSpc>
              <a:spcBef>
                <a:spcPct val="0"/>
              </a:spcBef>
            </a:pPr>
            <a:endParaRPr lang="en-US" altLang="zh-CN" sz="2000" dirty="0">
              <a:cs typeface="+mn-ea"/>
              <a:sym typeface="+mn-lt"/>
            </a:endParaRPr>
          </a:p>
          <a:p>
            <a:pPr>
              <a:lnSpc>
                <a:spcPct val="120000"/>
              </a:lnSpc>
              <a:spcBef>
                <a:spcPct val="0"/>
              </a:spcBef>
            </a:pPr>
            <a:endParaRPr lang="zh-CN" altLang="en-US" sz="2000" dirty="0">
              <a:cs typeface="+mn-ea"/>
              <a:sym typeface="+mn-lt"/>
            </a:endParaRPr>
          </a:p>
        </p:txBody>
      </p:sp>
      <p:sp>
        <p:nvSpPr>
          <p:cNvPr id="4" name="矩形 3"/>
          <p:cNvSpPr/>
          <p:nvPr/>
        </p:nvSpPr>
        <p:spPr>
          <a:xfrm>
            <a:off x="2613973" y="4801804"/>
            <a:ext cx="6964052" cy="954107"/>
          </a:xfrm>
          <a:prstGeom prst="rect">
            <a:avLst/>
          </a:prstGeom>
        </p:spPr>
        <p:txBody>
          <a:bodyPr wrap="square">
            <a:spAutoFit/>
          </a:bodyPr>
          <a:lstStyle/>
          <a:p>
            <a:pPr algn="ctr"/>
            <a:r>
              <a:rPr lang="zh-CN" altLang="en-US" sz="28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这</a:t>
            </a:r>
            <a:r>
              <a:rPr lang="zh-CN" altLang="zh-CN" sz="28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类模仿虽然暂时没有引起法律上的争议</a:t>
            </a:r>
            <a:endParaRPr lang="en-US" altLang="zh-CN" sz="28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zh-CN" sz="28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但却影响节目在观众群中的口碑</a:t>
            </a:r>
            <a:endParaRPr lang="zh-CN" altLang="en-US" sz="2800" b="1" dirty="0">
              <a:solidFill>
                <a:srgbClr val="2A465C"/>
              </a:solidFill>
              <a:latin typeface="微软雅黑" panose="020B0503020204020204" pitchFamily="34" charset="-122"/>
              <a:ea typeface="微软雅黑" panose="020B0503020204020204" pitchFamily="34" charset="-122"/>
            </a:endParaRPr>
          </a:p>
        </p:txBody>
      </p:sp>
      <p:sp>
        <p:nvSpPr>
          <p:cNvPr id="14" name="箭头: 下 13"/>
          <p:cNvSpPr/>
          <p:nvPr/>
        </p:nvSpPr>
        <p:spPr>
          <a:xfrm>
            <a:off x="5882603" y="3995092"/>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rgbClr val="595959"/>
                </a:solidFill>
                <a:latin typeface="+mn-lt"/>
                <a:ea typeface="+mn-ea"/>
                <a:cs typeface="+mn-ea"/>
                <a:sym typeface="+mn-lt"/>
              </a:rPr>
              <a:t>版权纠纷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1391478" y="2803769"/>
            <a:ext cx="5885156" cy="615553"/>
          </a:xfrm>
          <a:prstGeom prst="rect">
            <a:avLst/>
          </a:prstGeom>
          <a:noFill/>
        </p:spPr>
        <p:txBody>
          <a:bodyPr wrap="square" lIns="0" tIns="0" rIns="0" bIns="0" rtlCol="0">
            <a:spAutoFit/>
          </a:bodyPr>
          <a:lstStyle/>
          <a:p>
            <a:r>
              <a:rPr lang="en-US" altLang="zh-CN" sz="4000" dirty="0">
                <a:solidFill>
                  <a:schemeClr val="tx1">
                    <a:lumMod val="65000"/>
                    <a:lumOff val="35000"/>
                  </a:schemeClr>
                </a:solidFill>
                <a:cs typeface="+mn-ea"/>
                <a:sym typeface="+mn-lt"/>
              </a:rPr>
              <a:t>01</a:t>
            </a:r>
            <a:r>
              <a:rPr lang="zh-CN" altLang="en-US" sz="4000" dirty="0">
                <a:solidFill>
                  <a:schemeClr val="tx1">
                    <a:lumMod val="65000"/>
                    <a:lumOff val="35000"/>
                  </a:schemeClr>
                </a:solidFill>
                <a:cs typeface="+mn-ea"/>
                <a:sym typeface="+mn-lt"/>
              </a:rPr>
              <a:t>行业及公司基本情况</a:t>
            </a:r>
          </a:p>
        </p:txBody>
      </p:sp>
      <p:sp>
        <p:nvSpPr>
          <p:cNvPr id="6" name="矩形: 圆角 5"/>
          <p:cNvSpPr/>
          <p:nvPr/>
        </p:nvSpPr>
        <p:spPr>
          <a:xfrm>
            <a:off x="6960096" y="1604798"/>
            <a:ext cx="9217024" cy="3648405"/>
          </a:xfrm>
          <a:prstGeom prst="roundRect">
            <a:avLst>
              <a:gd name="adj" fmla="val 50000"/>
            </a:avLst>
          </a:prstGeom>
          <a:blipFill dpi="0" rotWithShape="1">
            <a:blip r:embed="rId3" cstate="screen">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82566" y="1006813"/>
            <a:ext cx="5826868" cy="2159540"/>
            <a:chOff x="4250987" y="3142034"/>
            <a:chExt cx="5826868" cy="2159540"/>
          </a:xfrm>
        </p:grpSpPr>
        <p:sp>
          <p:nvSpPr>
            <p:cNvPr id="3" name="矩形 2"/>
            <p:cNvSpPr/>
            <p:nvPr/>
          </p:nvSpPr>
          <p:spPr>
            <a:xfrm>
              <a:off x="4492836" y="3244334"/>
              <a:ext cx="4908716" cy="461665"/>
            </a:xfrm>
            <a:prstGeom prst="rect">
              <a:avLst/>
            </a:prstGeom>
          </p:spPr>
          <p:txBody>
            <a:bodyPr wrap="none">
              <a:spAutoFit/>
            </a:bodyPr>
            <a:lstStyle/>
            <a:p>
              <a:r>
                <a:rPr lang="zh-CN" altLang="en-US" sz="2400" b="1" dirty="0">
                  <a:solidFill>
                    <a:srgbClr val="2A465C"/>
                  </a:solidFill>
                  <a:latin typeface="微软雅黑" panose="020B0503020204020204" pitchFamily="34" charset="-122"/>
                  <a:ea typeface="微软雅黑" panose="020B0503020204020204" pitchFamily="34" charset="-122"/>
                </a:rPr>
                <a:t>模式一：穷 </a:t>
              </a:r>
              <a:r>
                <a:rPr lang="zh-CN" altLang="en-US" b="1" dirty="0">
                  <a:solidFill>
                    <a:srgbClr val="333333"/>
                  </a:solidFill>
                  <a:latin typeface="微软雅黑" panose="020B0503020204020204" pitchFamily="34" charset="-122"/>
                  <a:ea typeface="微软雅黑" panose="020B0503020204020204" pitchFamily="34" charset="-122"/>
                </a:rPr>
                <a:t>梦比天高，命比纸薄的穷屌丝</a:t>
              </a:r>
              <a:endParaRPr lang="zh-CN" altLang="en-US" b="1" i="0" dirty="0">
                <a:solidFill>
                  <a:srgbClr val="333333"/>
                </a:solidFill>
                <a:effectLst/>
                <a:latin typeface="微软雅黑" panose="020B0503020204020204" pitchFamily="34" charset="-122"/>
                <a:ea typeface="微软雅黑" panose="020B0503020204020204" pitchFamily="34" charset="-122"/>
              </a:endParaRPr>
            </a:p>
          </p:txBody>
        </p:sp>
        <p:sp>
          <p:nvSpPr>
            <p:cNvPr id="8" name="矩形 7"/>
            <p:cNvSpPr/>
            <p:nvPr/>
          </p:nvSpPr>
          <p:spPr>
            <a:xfrm>
              <a:off x="4492836" y="3951211"/>
              <a:ext cx="4017446" cy="461665"/>
            </a:xfrm>
            <a:prstGeom prst="rect">
              <a:avLst/>
            </a:prstGeom>
          </p:spPr>
          <p:txBody>
            <a:bodyPr wrap="none">
              <a:spAutoFit/>
            </a:bodyPr>
            <a:lstStyle/>
            <a:p>
              <a:r>
                <a:rPr lang="zh-CN" altLang="en-US" sz="2400" b="1" dirty="0">
                  <a:solidFill>
                    <a:srgbClr val="2A465C"/>
                  </a:solidFill>
                  <a:latin typeface="微软雅黑" panose="020B0503020204020204" pitchFamily="34" charset="-122"/>
                  <a:ea typeface="微软雅黑" panose="020B0503020204020204" pitchFamily="34" charset="-122"/>
                </a:rPr>
                <a:t>模式二：病 </a:t>
              </a:r>
              <a:r>
                <a:rPr lang="zh-CN" altLang="en-US" b="1" dirty="0">
                  <a:solidFill>
                    <a:srgbClr val="333333"/>
                  </a:solidFill>
                  <a:latin typeface="微软雅黑" panose="020B0503020204020204" pitchFamily="34" charset="-122"/>
                  <a:ea typeface="微软雅黑" panose="020B0503020204020204" pitchFamily="34" charset="-122"/>
                </a:rPr>
                <a:t>家庭残缺 亲人正病重</a:t>
              </a:r>
              <a:endParaRPr lang="zh-CN" altLang="en-US" b="1" i="0" dirty="0">
                <a:solidFill>
                  <a:srgbClr val="333333"/>
                </a:solidFill>
                <a:effectLst/>
                <a:latin typeface="微软雅黑" panose="020B0503020204020204" pitchFamily="34" charset="-122"/>
                <a:ea typeface="微软雅黑" panose="020B0503020204020204" pitchFamily="34" charset="-122"/>
              </a:endParaRPr>
            </a:p>
          </p:txBody>
        </p:sp>
        <p:sp>
          <p:nvSpPr>
            <p:cNvPr id="9" name="矩形 8"/>
            <p:cNvSpPr/>
            <p:nvPr/>
          </p:nvSpPr>
          <p:spPr>
            <a:xfrm>
              <a:off x="4492836" y="4658088"/>
              <a:ext cx="5412059" cy="461665"/>
            </a:xfrm>
            <a:prstGeom prst="rect">
              <a:avLst/>
            </a:prstGeom>
          </p:spPr>
          <p:txBody>
            <a:bodyPr wrap="none">
              <a:spAutoFit/>
            </a:bodyPr>
            <a:lstStyle/>
            <a:p>
              <a:r>
                <a:rPr lang="zh-CN" altLang="en-US" sz="2400" b="1" dirty="0">
                  <a:solidFill>
                    <a:srgbClr val="2A465C"/>
                  </a:solidFill>
                  <a:latin typeface="微软雅黑" panose="020B0503020204020204" pitchFamily="34" charset="-122"/>
                  <a:ea typeface="微软雅黑" panose="020B0503020204020204" pitchFamily="34" charset="-122"/>
                </a:rPr>
                <a:t>模式三：丑 </a:t>
              </a:r>
              <a:r>
                <a:rPr lang="zh-CN" altLang="en-US" b="1" dirty="0">
                  <a:solidFill>
                    <a:srgbClr val="333333"/>
                  </a:solidFill>
                  <a:latin typeface="微软雅黑" panose="020B0503020204020204" pitchFamily="34" charset="-122"/>
                  <a:ea typeface="微软雅黑" panose="020B0503020204020204" pitchFamily="34" charset="-122"/>
                </a:rPr>
                <a:t>自卑自闭自我怀疑 唯有梦想不停息</a:t>
              </a:r>
              <a:endParaRPr lang="zh-CN" altLang="en-US" b="1" i="0" dirty="0">
                <a:solidFill>
                  <a:srgbClr val="333333"/>
                </a:solidFill>
                <a:effectLst/>
                <a:latin typeface="微软雅黑" panose="020B0503020204020204" pitchFamily="34" charset="-122"/>
                <a:ea typeface="微软雅黑" panose="020B0503020204020204" pitchFamily="34" charset="-122"/>
              </a:endParaRPr>
            </a:p>
          </p:txBody>
        </p:sp>
        <p:sp>
          <p:nvSpPr>
            <p:cNvPr id="5" name="矩形: 圆角 4"/>
            <p:cNvSpPr/>
            <p:nvPr/>
          </p:nvSpPr>
          <p:spPr>
            <a:xfrm>
              <a:off x="4250987" y="3142034"/>
              <a:ext cx="5826868" cy="21595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箭头: 下 9"/>
          <p:cNvSpPr/>
          <p:nvPr/>
        </p:nvSpPr>
        <p:spPr>
          <a:xfrm>
            <a:off x="6001966" y="3326860"/>
            <a:ext cx="311285" cy="466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49448" y="5486559"/>
            <a:ext cx="3775393" cy="400110"/>
          </a:xfrm>
          <a:prstGeom prst="rect">
            <a:avLst/>
          </a:prstGeom>
        </p:spPr>
        <p:txBody>
          <a:bodyPr wrap="none">
            <a:spAutoFit/>
          </a:bodyPr>
          <a:lstStyle/>
          <a:p>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被批评过度依赖同样的节目模式</a:t>
            </a:r>
            <a:endParaRPr lang="zh-CN" altLang="en-US" sz="2000" b="1" dirty="0">
              <a:latin typeface="微软雅黑" panose="020B0503020204020204" pitchFamily="34" charset="-122"/>
              <a:ea typeface="微软雅黑" panose="020B0503020204020204" pitchFamily="34" charset="-122"/>
            </a:endParaRPr>
          </a:p>
        </p:txBody>
      </p:sp>
      <p:sp>
        <p:nvSpPr>
          <p:cNvPr id="13" name="矩形 12"/>
          <p:cNvSpPr/>
          <p:nvPr/>
        </p:nvSpPr>
        <p:spPr>
          <a:xfrm>
            <a:off x="5295833" y="3970505"/>
            <a:ext cx="1723549"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成了原创</a:t>
            </a:r>
            <a:r>
              <a:rPr lang="zh-CN" altLang="zh-CN" sz="2000" b="1" dirty="0">
                <a:latin typeface="微软雅黑" panose="020B0503020204020204" pitchFamily="34" charset="-122"/>
                <a:ea typeface="微软雅黑" panose="020B0503020204020204" pitchFamily="34" charset="-122"/>
                <a:cs typeface="Times New Roman" panose="02020603050405020304" pitchFamily="18" charset="0"/>
              </a:rPr>
              <a:t>模式</a:t>
            </a:r>
            <a:endParaRPr lang="zh-CN" altLang="en-US" sz="2000" b="1" dirty="0">
              <a:latin typeface="微软雅黑" panose="020B0503020204020204" pitchFamily="34" charset="-122"/>
              <a:ea typeface="微软雅黑" panose="020B0503020204020204" pitchFamily="34" charset="-122"/>
            </a:endParaRPr>
          </a:p>
        </p:txBody>
      </p:sp>
      <p:sp>
        <p:nvSpPr>
          <p:cNvPr id="15" name="箭头: 下 14"/>
          <p:cNvSpPr/>
          <p:nvPr/>
        </p:nvSpPr>
        <p:spPr>
          <a:xfrm>
            <a:off x="6001966" y="4655215"/>
            <a:ext cx="311285" cy="466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txBox="1"/>
          <p:nvPr/>
        </p:nvSpPr>
        <p:spPr>
          <a:xfrm>
            <a:off x="942340" y="361315"/>
            <a:ext cx="339979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模式老套</a:t>
            </a:r>
            <a:endParaRPr lang="en-GB" altLang="zh-CN" sz="2400" dirty="0">
              <a:solidFill>
                <a:schemeClr val="tx1">
                  <a:lumMod val="65000"/>
                  <a:lumOff val="35000"/>
                </a:schemeClr>
              </a:solidFill>
              <a:latin typeface="+mn-lt"/>
              <a:ea typeface="+mn-ea"/>
              <a:cs typeface="+mn-ea"/>
              <a:sym typeface="+mn-lt"/>
            </a:endParaRPr>
          </a:p>
          <a:p>
            <a:pPr algn="l"/>
            <a:endParaRPr lang="zh-CN" altLang="en-US" sz="2400" b="1" dirty="0">
              <a:solidFill>
                <a:srgbClr val="595959"/>
              </a:solidFill>
              <a:latin typeface="+mn-lt"/>
              <a:ea typeface="+mn-ea"/>
              <a:cs typeface="+mn-ea"/>
              <a:sym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7"/>
          <p:cNvSpPr txBox="1"/>
          <p:nvPr/>
        </p:nvSpPr>
        <p:spPr>
          <a:xfrm>
            <a:off x="7422515" y="1563370"/>
            <a:ext cx="3971925" cy="4410075"/>
          </a:xfrm>
          <a:prstGeom prst="rect">
            <a:avLst/>
          </a:prstGeom>
        </p:spPr>
        <p:txBody>
          <a:bodyPr vert="horz" wrap="square" lIns="91440" tIns="45720" rIns="91440" bIns="45720"/>
          <a:lstStyle/>
          <a:p>
            <a:pPr>
              <a:lnSpc>
                <a:spcPct val="120000"/>
              </a:lnSpc>
              <a:spcBef>
                <a:spcPct val="0"/>
              </a:spcBef>
            </a:pPr>
            <a:r>
              <a:rPr lang="zh-CN" altLang="en-US" sz="2000" dirty="0">
                <a:sym typeface="+mn-ea"/>
              </a:rPr>
              <a:t>支柱性的王牌综艺</a:t>
            </a:r>
            <a:r>
              <a:rPr lang="en-US" altLang="zh-CN" sz="2000" dirty="0">
                <a:sym typeface="+mn-ea"/>
              </a:rPr>
              <a:t>《</a:t>
            </a:r>
            <a:r>
              <a:rPr lang="zh-CN" altLang="en-US" sz="2000" dirty="0">
                <a:sym typeface="+mn-ea"/>
              </a:rPr>
              <a:t>中国好声音</a:t>
            </a:r>
            <a:r>
              <a:rPr lang="en-US" altLang="zh-CN" sz="2000" dirty="0">
                <a:sym typeface="+mn-ea"/>
              </a:rPr>
              <a:t>》</a:t>
            </a:r>
            <a:r>
              <a:rPr lang="zh-CN" altLang="en-US" sz="2000" dirty="0">
                <a:sym typeface="+mn-ea"/>
              </a:rPr>
              <a:t>（</a:t>
            </a:r>
            <a:r>
              <a:rPr lang="en-US" altLang="zh-CN" sz="2000" dirty="0">
                <a:sym typeface="+mn-ea"/>
              </a:rPr>
              <a:t>《</a:t>
            </a:r>
            <a:r>
              <a:rPr lang="zh-CN" altLang="en-US" sz="2000" dirty="0">
                <a:sym typeface="+mn-ea"/>
              </a:rPr>
              <a:t>中国新歌声</a:t>
            </a:r>
            <a:r>
              <a:rPr lang="en-US" altLang="zh-CN" sz="2000" dirty="0">
                <a:sym typeface="+mn-ea"/>
              </a:rPr>
              <a:t>》</a:t>
            </a:r>
            <a:r>
              <a:rPr lang="zh-CN" altLang="en-US" sz="2000" dirty="0">
                <a:sym typeface="+mn-ea"/>
              </a:rPr>
              <a:t>）在近几年声量渐弱。</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0"/>
              </a:spcBef>
            </a:pPr>
            <a:endParaRPr lang="en-US" altLang="zh-CN" sz="2000" dirty="0">
              <a:cs typeface="+mn-ea"/>
              <a:sym typeface="+mn-lt"/>
            </a:endParaRPr>
          </a:p>
          <a:p>
            <a:pPr>
              <a:lnSpc>
                <a:spcPct val="120000"/>
              </a:lnSpc>
              <a:spcBef>
                <a:spcPct val="0"/>
              </a:spcBef>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a:t>
            </a:r>
            <a:r>
              <a:rPr lang="zh-CN" altLang="en-US" sz="2000" dirty="0">
                <a:cs typeface="+mn-ea"/>
                <a:sym typeface="+mn-lt"/>
              </a:rPr>
              <a:t>蒙面唱将猜猜猜</a:t>
            </a:r>
            <a:r>
              <a:rPr lang="en-US" altLang="zh-CN" sz="2000" dirty="0">
                <a:cs typeface="+mn-ea"/>
                <a:sym typeface="+mn-lt"/>
              </a:rPr>
              <a:t>》</a:t>
            </a:r>
            <a:r>
              <a:rPr lang="zh-CN" altLang="en-US" sz="2000" dirty="0">
                <a:cs typeface="+mn-ea"/>
                <a:sym typeface="+mn-lt"/>
              </a:rPr>
              <a:t>第三季收视率不够理想，低于节目制作方预期的情况。</a:t>
            </a:r>
          </a:p>
          <a:p>
            <a:pPr>
              <a:lnSpc>
                <a:spcPct val="120000"/>
              </a:lnSpc>
              <a:spcBef>
                <a:spcPct val="0"/>
              </a:spcBef>
            </a:pPr>
            <a:endParaRPr lang="zh-CN" altLang="en-US" sz="2000" dirty="0">
              <a:cs typeface="+mn-ea"/>
              <a:sym typeface="+mn-lt"/>
            </a:endParaRPr>
          </a:p>
          <a:p>
            <a:pPr>
              <a:lnSpc>
                <a:spcPct val="120000"/>
              </a:lnSpc>
              <a:spcBef>
                <a:spcPct val="0"/>
              </a:spcBef>
            </a:pPr>
            <a:r>
              <a:rPr lang="zh-CN" altLang="en-US" sz="2000" dirty="0">
                <a:cs typeface="+mn-ea"/>
                <a:sym typeface="+mn-lt"/>
              </a:rPr>
              <a:t>视频网站自制网络综艺快速崛起，对电视台综艺的招商及互联网版权授权产生了一定的影响。</a:t>
            </a:r>
          </a:p>
        </p:txBody>
      </p:sp>
      <p:graphicFrame>
        <p:nvGraphicFramePr>
          <p:cNvPr id="4" name="图表 3"/>
          <p:cNvGraphicFramePr/>
          <p:nvPr/>
        </p:nvGraphicFramePr>
        <p:xfrm>
          <a:off x="1048385" y="1025525"/>
          <a:ext cx="5755640" cy="494855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直接连接符 5"/>
          <p:cNvCxnSpPr/>
          <p:nvPr/>
        </p:nvCxnSpPr>
        <p:spPr>
          <a:xfrm>
            <a:off x="7217924" y="2110900"/>
            <a:ext cx="0" cy="2918299"/>
          </a:xfrm>
          <a:prstGeom prst="line">
            <a:avLst/>
          </a:prstGeom>
        </p:spPr>
        <p:style>
          <a:lnRef idx="2">
            <a:schemeClr val="accent3"/>
          </a:lnRef>
          <a:fillRef idx="0">
            <a:schemeClr val="accent3"/>
          </a:fillRef>
          <a:effectRef idx="1">
            <a:schemeClr val="accent3"/>
          </a:effectRef>
          <a:fontRef idx="minor">
            <a:schemeClr val="tx1"/>
          </a:fontRef>
        </p:style>
      </p:cxnSp>
      <p:sp>
        <p:nvSpPr>
          <p:cNvPr id="2" name="Title 1"/>
          <p:cNvSpPr txBox="1"/>
          <p:nvPr/>
        </p:nvSpPr>
        <p:spPr>
          <a:xfrm>
            <a:off x="942340" y="372110"/>
            <a:ext cx="339979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王牌</a:t>
            </a:r>
            <a:r>
              <a:rPr lang="en-US" altLang="zh-CN" sz="2400" b="1" dirty="0">
                <a:solidFill>
                  <a:schemeClr val="tx1">
                    <a:lumMod val="65000"/>
                    <a:lumOff val="35000"/>
                  </a:schemeClr>
                </a:solidFill>
                <a:latin typeface="+mn-lt"/>
                <a:ea typeface="+mn-ea"/>
                <a:cs typeface="+mn-ea"/>
                <a:sym typeface="+mn-lt"/>
              </a:rPr>
              <a:t>IP</a:t>
            </a:r>
            <a:r>
              <a:rPr lang="zh-CN" altLang="en-US" sz="2400" b="1" dirty="0">
                <a:solidFill>
                  <a:schemeClr val="tx1">
                    <a:lumMod val="65000"/>
                    <a:lumOff val="35000"/>
                  </a:schemeClr>
                </a:solidFill>
                <a:latin typeface="+mn-lt"/>
                <a:ea typeface="+mn-ea"/>
                <a:cs typeface="+mn-ea"/>
                <a:sym typeface="+mn-lt"/>
              </a:rPr>
              <a:t>老去</a:t>
            </a:r>
            <a:endParaRPr lang="en-GB" altLang="zh-CN" sz="2400" dirty="0">
              <a:solidFill>
                <a:schemeClr val="tx1">
                  <a:lumMod val="65000"/>
                  <a:lumOff val="35000"/>
                </a:schemeClr>
              </a:solidFill>
              <a:latin typeface="+mn-lt"/>
              <a:ea typeface="+mn-ea"/>
              <a:cs typeface="+mn-ea"/>
              <a:sym typeface="+mn-lt"/>
            </a:endParaRPr>
          </a:p>
          <a:p>
            <a:pPr algn="l"/>
            <a:endParaRPr lang="zh-CN" altLang="en-US" sz="2400" b="1" dirty="0">
              <a:solidFill>
                <a:srgbClr val="595959"/>
              </a:solidFill>
              <a:latin typeface="+mn-lt"/>
              <a:ea typeface="+mn-ea"/>
              <a:cs typeface="+mn-ea"/>
              <a:sym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7"/>
          <p:cNvSpPr txBox="1"/>
          <p:nvPr/>
        </p:nvSpPr>
        <p:spPr>
          <a:xfrm>
            <a:off x="1021715" y="1383030"/>
            <a:ext cx="10147935" cy="1071880"/>
          </a:xfrm>
          <a:prstGeom prst="rect">
            <a:avLst/>
          </a:prstGeom>
        </p:spPr>
        <p:txBody>
          <a:bodyPr vert="horz" wrap="square" lIns="91440" tIns="45720" rIns="91440" bIns="45720">
            <a:normAutofit/>
          </a:bodyPr>
          <a:lstStyle/>
          <a:p>
            <a:pPr fontAlgn="auto">
              <a:lnSpc>
                <a:spcPct val="150000"/>
              </a:lnSpc>
              <a:spcBef>
                <a:spcPct val="0"/>
              </a:spcBef>
            </a:pPr>
            <a:r>
              <a:rPr lang="zh-CN" altLang="en-US" sz="2000" dirty="0">
                <a:cs typeface="+mn-ea"/>
                <a:sym typeface="+mn-lt"/>
              </a:rPr>
              <a:t>灿星擅长制作歌唱类综艺节目，</a:t>
            </a:r>
            <a:r>
              <a:rPr lang="en-US" altLang="zh-CN" sz="2000" dirty="0">
                <a:cs typeface="+mn-ea"/>
                <a:sym typeface="+mn-lt"/>
              </a:rPr>
              <a:t>《</a:t>
            </a:r>
            <a:r>
              <a:rPr lang="zh-CN" altLang="en-US" sz="2000" dirty="0">
                <a:cs typeface="+mn-ea"/>
                <a:sym typeface="+mn-lt"/>
              </a:rPr>
              <a:t>中国好声音</a:t>
            </a:r>
            <a:r>
              <a:rPr lang="en-US" altLang="zh-CN" sz="2000" dirty="0">
                <a:cs typeface="+mn-ea"/>
                <a:sym typeface="+mn-lt"/>
              </a:rPr>
              <a:t>》</a:t>
            </a:r>
            <a:r>
              <a:rPr lang="zh-CN" altLang="en-US" sz="2000" dirty="0">
                <a:cs typeface="+mn-ea"/>
                <a:sym typeface="+mn-lt"/>
              </a:rPr>
              <a:t>、 </a:t>
            </a:r>
            <a:r>
              <a:rPr lang="en-US" altLang="zh-CN" sz="2000" dirty="0">
                <a:cs typeface="+mn-ea"/>
                <a:sym typeface="+mn-lt"/>
              </a:rPr>
              <a:t>《</a:t>
            </a:r>
            <a:r>
              <a:rPr lang="zh-CN" altLang="en-US" sz="2000" dirty="0">
                <a:cs typeface="+mn-ea"/>
                <a:sym typeface="+mn-lt"/>
              </a:rPr>
              <a:t>中国新歌声</a:t>
            </a:r>
            <a:r>
              <a:rPr lang="en-US" altLang="zh-CN" sz="2000" dirty="0">
                <a:cs typeface="+mn-ea"/>
                <a:sym typeface="+mn-lt"/>
              </a:rPr>
              <a:t>》</a:t>
            </a:r>
            <a:r>
              <a:rPr lang="zh-CN" altLang="en-US" sz="2000" dirty="0">
                <a:cs typeface="+mn-ea"/>
                <a:sym typeface="+mn-lt"/>
              </a:rPr>
              <a:t>系列作品作为公司的王牌节目，具备很强的商业价值，为公司的收入和利润作出了比较重要的贡献。</a:t>
            </a:r>
          </a:p>
        </p:txBody>
      </p:sp>
      <p:graphicFrame>
        <p:nvGraphicFramePr>
          <p:cNvPr id="8" name="图表 7"/>
          <p:cNvGraphicFramePr/>
          <p:nvPr/>
        </p:nvGraphicFramePr>
        <p:xfrm>
          <a:off x="815414" y="3347526"/>
          <a:ext cx="1949654" cy="18797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图表 11"/>
          <p:cNvGraphicFramePr/>
          <p:nvPr/>
        </p:nvGraphicFramePr>
        <p:xfrm>
          <a:off x="2198603" y="3329121"/>
          <a:ext cx="1949654" cy="18797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p:cNvGraphicFramePr/>
          <p:nvPr/>
        </p:nvGraphicFramePr>
        <p:xfrm>
          <a:off x="3581792" y="3347526"/>
          <a:ext cx="1949654" cy="1879790"/>
        </p:xfrm>
        <a:graphic>
          <a:graphicData uri="http://schemas.openxmlformats.org/drawingml/2006/chart">
            <c:chart xmlns:c="http://schemas.openxmlformats.org/drawingml/2006/chart" xmlns:r="http://schemas.openxmlformats.org/officeDocument/2006/relationships" r:id="rId4"/>
          </a:graphicData>
        </a:graphic>
      </p:graphicFrame>
      <p:sp>
        <p:nvSpPr>
          <p:cNvPr id="15" name="箭头: 下 14"/>
          <p:cNvSpPr/>
          <p:nvPr/>
        </p:nvSpPr>
        <p:spPr>
          <a:xfrm rot="16200000">
            <a:off x="5644265" y="4351528"/>
            <a:ext cx="426793" cy="2985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7"/>
          <p:cNvSpPr txBox="1"/>
          <p:nvPr/>
        </p:nvSpPr>
        <p:spPr>
          <a:xfrm>
            <a:off x="6992423" y="3560922"/>
            <a:ext cx="4855865" cy="1879790"/>
          </a:xfrm>
          <a:prstGeom prst="rect">
            <a:avLst/>
          </a:prstGeom>
        </p:spPr>
        <p:txBody>
          <a:bodyPr vert="horz" wrap="square" lIns="91440" tIns="45720" rIns="91440" bIns="45720">
            <a:normAutofit lnSpcReduction="10000"/>
          </a:bodyPr>
          <a:lstStyle/>
          <a:p>
            <a:pPr>
              <a:lnSpc>
                <a:spcPct val="120000"/>
              </a:lnSpc>
              <a:spcBef>
                <a:spcPct val="0"/>
              </a:spcBef>
            </a:pPr>
            <a:r>
              <a:rPr lang="zh-CN" altLang="en-US" sz="2000" b="1" dirty="0">
                <a:solidFill>
                  <a:schemeClr val="accent5">
                    <a:lumMod val="100000"/>
                  </a:schemeClr>
                </a:solidFill>
                <a:cs typeface="+mn-ea"/>
                <a:sym typeface="+mn-lt"/>
              </a:rPr>
              <a:t>灿星官网显示，其旗下共有</a:t>
            </a:r>
            <a:r>
              <a:rPr lang="en-US" altLang="zh-CN" sz="2000" b="1" dirty="0">
                <a:solidFill>
                  <a:schemeClr val="accent5">
                    <a:lumMod val="100000"/>
                  </a:schemeClr>
                </a:solidFill>
                <a:cs typeface="+mn-ea"/>
                <a:sym typeface="+mn-lt"/>
              </a:rPr>
              <a:t>20</a:t>
            </a:r>
            <a:r>
              <a:rPr lang="zh-CN" altLang="en-US" sz="2000" b="1" dirty="0">
                <a:solidFill>
                  <a:schemeClr val="accent5">
                    <a:lumMod val="100000"/>
                  </a:schemeClr>
                </a:solidFill>
                <a:cs typeface="+mn-ea"/>
                <a:sym typeface="+mn-lt"/>
              </a:rPr>
              <a:t>款综艺节目</a:t>
            </a:r>
            <a:endParaRPr lang="en-US" altLang="zh-CN" sz="2000" b="1" dirty="0">
              <a:solidFill>
                <a:schemeClr val="accent5">
                  <a:lumMod val="100000"/>
                </a:schemeClr>
              </a:solidFill>
              <a:cs typeface="+mn-ea"/>
              <a:sym typeface="+mn-lt"/>
            </a:endParaRPr>
          </a:p>
          <a:p>
            <a:pPr>
              <a:lnSpc>
                <a:spcPct val="120000"/>
              </a:lnSpc>
              <a:spcBef>
                <a:spcPct val="0"/>
              </a:spcBef>
            </a:pPr>
            <a:r>
              <a:rPr lang="zh-CN" altLang="en-US" sz="2000" dirty="0">
                <a:cs typeface="+mn-ea"/>
                <a:sym typeface="+mn-lt"/>
              </a:rPr>
              <a:t>但</a:t>
            </a:r>
            <a:r>
              <a:rPr lang="en-US" altLang="zh-CN" sz="2000" dirty="0">
                <a:cs typeface="+mn-ea"/>
                <a:sym typeface="+mn-lt"/>
              </a:rPr>
              <a:t>2018</a:t>
            </a:r>
            <a:r>
              <a:rPr lang="zh-CN" altLang="en-US" sz="2000" dirty="0">
                <a:cs typeface="+mn-ea"/>
                <a:sym typeface="+mn-lt"/>
              </a:rPr>
              <a:t>年上半年，</a:t>
            </a:r>
            <a:r>
              <a:rPr lang="en-US" altLang="zh-CN" sz="2000" dirty="0">
                <a:cs typeface="+mn-ea"/>
                <a:sym typeface="+mn-lt"/>
              </a:rPr>
              <a:t>《</a:t>
            </a:r>
            <a:r>
              <a:rPr lang="zh-CN" altLang="en-US" sz="2000" dirty="0">
                <a:cs typeface="+mn-ea"/>
                <a:sym typeface="+mn-lt"/>
              </a:rPr>
              <a:t>中国好声音</a:t>
            </a:r>
            <a:r>
              <a:rPr lang="en-US" altLang="zh-CN" sz="2000" dirty="0">
                <a:cs typeface="+mn-ea"/>
                <a:sym typeface="+mn-lt"/>
              </a:rPr>
              <a:t>》</a:t>
            </a:r>
            <a:r>
              <a:rPr lang="zh-CN" altLang="en-US" sz="2000" dirty="0">
                <a:cs typeface="+mn-ea"/>
                <a:sym typeface="+mn-lt"/>
              </a:rPr>
              <a:t>与</a:t>
            </a:r>
            <a:r>
              <a:rPr lang="en-US" altLang="zh-CN" sz="2000" dirty="0">
                <a:cs typeface="+mn-ea"/>
                <a:sym typeface="+mn-lt"/>
              </a:rPr>
              <a:t>《</a:t>
            </a:r>
            <a:r>
              <a:rPr lang="zh-CN" altLang="en-US" sz="2000" dirty="0">
                <a:cs typeface="+mn-ea"/>
                <a:sym typeface="+mn-lt"/>
              </a:rPr>
              <a:t>蒙面唱将</a:t>
            </a:r>
            <a:r>
              <a:rPr lang="en-US" altLang="zh-CN" sz="2000" dirty="0">
                <a:cs typeface="+mn-ea"/>
                <a:sym typeface="+mn-lt"/>
              </a:rPr>
              <a:t>》</a:t>
            </a:r>
            <a:r>
              <a:rPr lang="zh-CN" altLang="en-US" sz="2000" dirty="0">
                <a:cs typeface="+mn-ea"/>
                <a:sym typeface="+mn-lt"/>
              </a:rPr>
              <a:t>等王牌</a:t>
            </a:r>
            <a:r>
              <a:rPr lang="en-US" altLang="zh-CN" sz="2000" dirty="0">
                <a:cs typeface="+mn-ea"/>
                <a:sym typeface="+mn-lt"/>
              </a:rPr>
              <a:t>IP</a:t>
            </a:r>
            <a:r>
              <a:rPr lang="zh-CN" altLang="en-US" sz="2000" dirty="0">
                <a:cs typeface="+mn-ea"/>
                <a:sym typeface="+mn-lt"/>
              </a:rPr>
              <a:t>还未播出。</a:t>
            </a:r>
            <a:endParaRPr lang="en-US" altLang="zh-CN" sz="2000" dirty="0">
              <a:cs typeface="+mn-ea"/>
              <a:sym typeface="+mn-lt"/>
            </a:endParaRPr>
          </a:p>
          <a:p>
            <a:pPr>
              <a:lnSpc>
                <a:spcPct val="120000"/>
              </a:lnSpc>
              <a:spcBef>
                <a:spcPct val="0"/>
              </a:spcBef>
            </a:pPr>
            <a:r>
              <a:rPr lang="zh-CN" altLang="en-US" sz="2000" dirty="0">
                <a:cs typeface="+mn-ea"/>
                <a:sym typeface="+mn-lt"/>
              </a:rPr>
              <a:t>公司的半年营收仅有前年的七分之一，净利润更是不足前年</a:t>
            </a:r>
            <a:r>
              <a:rPr lang="en-US" altLang="zh-CN" sz="2000" dirty="0">
                <a:cs typeface="+mn-ea"/>
                <a:sym typeface="+mn-lt"/>
              </a:rPr>
              <a:t>1/50</a:t>
            </a:r>
            <a:r>
              <a:rPr lang="zh-CN" altLang="en-US" sz="2000" dirty="0">
                <a:cs typeface="+mn-ea"/>
                <a:sym typeface="+mn-lt"/>
              </a:rPr>
              <a:t>。</a:t>
            </a:r>
          </a:p>
        </p:txBody>
      </p:sp>
      <p:sp>
        <p:nvSpPr>
          <p:cNvPr id="2" name="Title 1"/>
          <p:cNvSpPr txBox="1"/>
          <p:nvPr/>
        </p:nvSpPr>
        <p:spPr>
          <a:xfrm>
            <a:off x="942340" y="361315"/>
            <a:ext cx="458851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其他综艺盈利能力欠佳</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5280734" y="23736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65000"/>
                    <a:lumOff val="35000"/>
                  </a:schemeClr>
                </a:solidFill>
                <a:latin typeface="+mn-lt"/>
                <a:ea typeface="+mn-ea"/>
                <a:cs typeface="+mn-ea"/>
                <a:sym typeface="+mn-lt"/>
              </a:rPr>
              <a:t>牌</a:t>
            </a:r>
            <a:r>
              <a:rPr lang="en-US" altLang="zh-CN" sz="2400" b="1" dirty="0">
                <a:solidFill>
                  <a:schemeClr val="tx1">
                    <a:lumMod val="65000"/>
                    <a:lumOff val="35000"/>
                  </a:schemeClr>
                </a:solidFill>
                <a:latin typeface="+mn-lt"/>
                <a:ea typeface="+mn-ea"/>
                <a:cs typeface="+mn-ea"/>
                <a:sym typeface="+mn-lt"/>
              </a:rPr>
              <a:t>IP</a:t>
            </a:r>
            <a:r>
              <a:rPr lang="zh-CN" altLang="en-US" sz="2400" b="1" dirty="0">
                <a:solidFill>
                  <a:schemeClr val="tx1">
                    <a:lumMod val="65000"/>
                    <a:lumOff val="35000"/>
                  </a:schemeClr>
                </a:solidFill>
                <a:latin typeface="+mn-lt"/>
                <a:ea typeface="+mn-ea"/>
                <a:cs typeface="+mn-ea"/>
                <a:sym typeface="+mn-lt"/>
              </a:rPr>
              <a:t>老</a:t>
            </a:r>
            <a:endParaRPr lang="en-GB" altLang="zh-CN" sz="2400" dirty="0">
              <a:solidFill>
                <a:schemeClr val="tx1">
                  <a:lumMod val="65000"/>
                  <a:lumOff val="35000"/>
                </a:schemeClr>
              </a:solidFill>
              <a:latin typeface="+mn-lt"/>
              <a:ea typeface="+mn-ea"/>
              <a:cs typeface="+mn-ea"/>
              <a:sym typeface="+mn-lt"/>
            </a:endParaRPr>
          </a:p>
        </p:txBody>
      </p:sp>
      <p:pic>
        <p:nvPicPr>
          <p:cNvPr id="7170" name="Picture 2" descr="这就是街舞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87" y="825233"/>
            <a:ext cx="3902501" cy="242622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280586" y="704279"/>
            <a:ext cx="6096000" cy="2739211"/>
          </a:xfrm>
          <a:prstGeom prst="rect">
            <a:avLst/>
          </a:prstGeom>
        </p:spPr>
        <p:txBody>
          <a:bodyPr>
            <a:spAutoFit/>
          </a:bodyPr>
          <a:lstStyle/>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灿星文化主动求变过程中，与优酷视频合作推出热播网络综艺</a:t>
            </a:r>
            <a:r>
              <a:rPr lang="zh-CN"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《这！就是街舞》</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与同类节目相比，《这！就是街舞》</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播放量和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口碑双丰收，然而并没有给公司带来相应的利润。</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年</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该节目为公司贡献</a:t>
            </a:r>
            <a:r>
              <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1.04</a:t>
            </a:r>
            <a:r>
              <a:rPr lang="zh-CN"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亿元</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营收</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2017</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年</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《中国好声音》的贡献</a:t>
            </a:r>
            <a:r>
              <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6.65</a:t>
            </a:r>
            <a:r>
              <a:rPr lang="zh-CN" altLang="en-US"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亿元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营收</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奇葩说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第五季广告</a:t>
            </a:r>
            <a:r>
              <a:rPr lang="zh-CN" altLang="en-US"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收入 </a:t>
            </a:r>
            <a:r>
              <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亿</a:t>
            </a:r>
            <a:endPar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2017</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明日之子</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营收超</a:t>
            </a:r>
            <a:r>
              <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亿</a:t>
            </a:r>
          </a:p>
        </p:txBody>
      </p:sp>
      <p:pic>
        <p:nvPicPr>
          <p:cNvPr id="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082" y="3785998"/>
            <a:ext cx="3960374" cy="247127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5089" y="3904743"/>
            <a:ext cx="5619345" cy="2030095"/>
          </a:xfrm>
          <a:prstGeom prst="rect">
            <a:avLst/>
          </a:prstGeom>
        </p:spPr>
        <p:txBody>
          <a:bodyPr wrap="square">
            <a:spAutoFit/>
          </a:bodyPr>
          <a:lstStyle/>
          <a:p>
            <a:pPr algn="just">
              <a:spcAft>
                <a:spcPts val="0"/>
              </a:spcAft>
            </a:pP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2018</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日成立的灿星影视主营业务为影视制作与发行，重点是电影制作。</a:t>
            </a:r>
            <a:endPar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endPar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但是其投资的前作</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中国好声音之为你转身</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已经证明</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失败</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投资在</a:t>
            </a: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3000</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万元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左右，但在上线前两天，仅有</a:t>
            </a: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150</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万元</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进账；上线不到四天，排片率就</a:t>
            </a:r>
            <a:r>
              <a:rPr lang="zh-CN" altLang="en-US"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低于</a:t>
            </a:r>
            <a:r>
              <a:rPr lang="en-US" altLang="zh-CN"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3" name="Title 1"/>
          <p:cNvSpPr txBox="1"/>
          <p:nvPr/>
        </p:nvSpPr>
        <p:spPr>
          <a:xfrm>
            <a:off x="942340" y="102870"/>
            <a:ext cx="3399790" cy="7753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rgbClr val="595959"/>
                </a:solidFill>
                <a:latin typeface="+mn-lt"/>
                <a:ea typeface="+mn-ea"/>
                <a:cs typeface="+mn-ea"/>
                <a:sym typeface="+mn-lt"/>
              </a:rPr>
              <a:t>/</a:t>
            </a:r>
            <a:r>
              <a:rPr lang="zh-CN" altLang="en-US" sz="2400" b="1" dirty="0">
                <a:solidFill>
                  <a:srgbClr val="595959"/>
                </a:solidFill>
                <a:latin typeface="+mn-lt"/>
                <a:ea typeface="+mn-ea"/>
                <a:cs typeface="+mn-ea"/>
                <a:sym typeface="+mn-lt"/>
              </a:rPr>
              <a:t>新</a:t>
            </a:r>
            <a:r>
              <a:rPr lang="en-US" altLang="zh-CN" sz="2400" b="1" dirty="0">
                <a:solidFill>
                  <a:srgbClr val="595959"/>
                </a:solidFill>
                <a:latin typeface="+mn-lt"/>
                <a:ea typeface="+mn-ea"/>
                <a:cs typeface="+mn-ea"/>
                <a:sym typeface="+mn-lt"/>
              </a:rPr>
              <a:t>IP</a:t>
            </a:r>
            <a:r>
              <a:rPr lang="zh-CN" altLang="en-US" sz="2400" b="1" dirty="0">
                <a:solidFill>
                  <a:srgbClr val="595959"/>
                </a:solidFill>
                <a:latin typeface="+mn-lt"/>
                <a:ea typeface="+mn-ea"/>
                <a:cs typeface="+mn-ea"/>
                <a:sym typeface="+mn-lt"/>
              </a:rPr>
              <a:t>效果未知</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5280734" y="237367"/>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2400" dirty="0">
              <a:solidFill>
                <a:schemeClr val="tx1">
                  <a:lumMod val="65000"/>
                  <a:lumOff val="35000"/>
                </a:schemeClr>
              </a:solidFill>
              <a:latin typeface="+mn-lt"/>
              <a:ea typeface="+mn-ea"/>
              <a:cs typeface="+mn-ea"/>
              <a:sym typeface="+mn-lt"/>
            </a:endParaRPr>
          </a:p>
        </p:txBody>
      </p:sp>
      <p:sp>
        <p:nvSpPr>
          <p:cNvPr id="3" name="Title 1"/>
          <p:cNvSpPr txBox="1"/>
          <p:nvPr/>
        </p:nvSpPr>
        <p:spPr>
          <a:xfrm>
            <a:off x="942340" y="102870"/>
            <a:ext cx="3399790" cy="7753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rgbClr val="595959"/>
                </a:solidFill>
                <a:latin typeface="+mn-lt"/>
                <a:ea typeface="+mn-ea"/>
                <a:cs typeface="+mn-ea"/>
                <a:sym typeface="+mn-lt"/>
              </a:rPr>
              <a:t>/商业模式</a:t>
            </a:r>
          </a:p>
        </p:txBody>
      </p:sp>
      <p:graphicFrame>
        <p:nvGraphicFramePr>
          <p:cNvPr id="9" name="表格 8"/>
          <p:cNvGraphicFramePr>
            <a:graphicFrameLocks noGrp="1"/>
          </p:cNvGraphicFramePr>
          <p:nvPr>
            <p:custDataLst>
              <p:tags r:id="rId1"/>
            </p:custDataLst>
          </p:nvPr>
        </p:nvGraphicFramePr>
        <p:xfrm>
          <a:off x="784860" y="1097915"/>
          <a:ext cx="10985500" cy="2075180"/>
        </p:xfrm>
        <a:graphic>
          <a:graphicData uri="http://schemas.openxmlformats.org/drawingml/2006/table">
            <a:tbl>
              <a:tblPr firstRow="1" firstCol="1" bandRow="1">
                <a:tableStyleId>{5C22544A-7EE6-4342-B048-85BDC9FD1C3A}</a:tableStyleId>
              </a:tblPr>
              <a:tblGrid>
                <a:gridCol w="3082925">
                  <a:extLst>
                    <a:ext uri="{9D8B030D-6E8A-4147-A177-3AD203B41FA5}">
                      <a16:colId xmlns:a16="http://schemas.microsoft.com/office/drawing/2014/main" val="20000"/>
                    </a:ext>
                  </a:extLst>
                </a:gridCol>
                <a:gridCol w="2165985">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2025015">
                  <a:extLst>
                    <a:ext uri="{9D8B030D-6E8A-4147-A177-3AD203B41FA5}">
                      <a16:colId xmlns:a16="http://schemas.microsoft.com/office/drawing/2014/main" val="20003"/>
                    </a:ext>
                  </a:extLst>
                </a:gridCol>
                <a:gridCol w="2021840">
                  <a:extLst>
                    <a:ext uri="{9D8B030D-6E8A-4147-A177-3AD203B41FA5}">
                      <a16:colId xmlns:a16="http://schemas.microsoft.com/office/drawing/2014/main" val="20004"/>
                    </a:ext>
                  </a:extLst>
                </a:gridCol>
              </a:tblGrid>
              <a:tr h="518795">
                <a:tc>
                  <a:txBody>
                    <a:bodyPr/>
                    <a:lstStyle/>
                    <a:p>
                      <a:pPr algn="ctr">
                        <a:spcAft>
                          <a:spcPts val="0"/>
                        </a:spcAft>
                      </a:pPr>
                      <a:r>
                        <a:rPr lang="zh-CN" sz="1600" kern="100">
                          <a:effectLst/>
                        </a:rPr>
                        <a:t>项目</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dirty="0">
                          <a:effectLst/>
                        </a:rPr>
                        <a:t>2018</a:t>
                      </a:r>
                      <a:r>
                        <a:rPr lang="zh-CN" sz="1600" kern="100" dirty="0">
                          <a:effectLst/>
                        </a:rPr>
                        <a:t>年</a:t>
                      </a:r>
                      <a:r>
                        <a:rPr lang="en-US" sz="1600" kern="100" dirty="0">
                          <a:effectLst/>
                        </a:rPr>
                        <a:t>1-6</a:t>
                      </a:r>
                      <a:r>
                        <a:rPr lang="zh-CN" sz="1600" kern="100" dirty="0">
                          <a:effectLst/>
                        </a:rPr>
                        <a:t>月</a:t>
                      </a:r>
                      <a:endParaRPr lang="zh-CN" sz="1600" kern="100" dirty="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2017</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2016</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2015</a:t>
                      </a:r>
                      <a:r>
                        <a:rPr lang="zh-CN" sz="1600" kern="100">
                          <a:effectLst/>
                        </a:rPr>
                        <a:t>年</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0"/>
                  </a:ext>
                </a:extLst>
              </a:tr>
              <a:tr h="518795">
                <a:tc>
                  <a:txBody>
                    <a:bodyPr/>
                    <a:lstStyle/>
                    <a:p>
                      <a:pPr algn="ctr">
                        <a:spcAft>
                          <a:spcPts val="0"/>
                        </a:spcAft>
                      </a:pPr>
                      <a:r>
                        <a:rPr lang="zh-CN" sz="1600" kern="100">
                          <a:effectLst/>
                        </a:rPr>
                        <a:t>内容制作及运营</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23.24%</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28.94%</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41.27%</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46.64%</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1"/>
                  </a:ext>
                </a:extLst>
              </a:tr>
              <a:tr h="518795">
                <a:tc>
                  <a:txBody>
                    <a:bodyPr/>
                    <a:lstStyle/>
                    <a:p>
                      <a:pPr algn="ctr">
                        <a:spcAft>
                          <a:spcPts val="0"/>
                        </a:spcAft>
                      </a:pPr>
                      <a:r>
                        <a:rPr lang="zh-CN" sz="1600" kern="100">
                          <a:effectLst/>
                        </a:rPr>
                        <a:t>音乐制作授权及其他衍生</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58.81%</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71.73%</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58.57%</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57.19%</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2"/>
                  </a:ext>
                </a:extLst>
              </a:tr>
              <a:tr h="518795">
                <a:tc>
                  <a:txBody>
                    <a:bodyPr/>
                    <a:lstStyle/>
                    <a:p>
                      <a:pPr algn="ctr">
                        <a:spcAft>
                          <a:spcPts val="0"/>
                        </a:spcAft>
                      </a:pPr>
                      <a:r>
                        <a:rPr lang="zh-CN" sz="1600" kern="100">
                          <a:effectLst/>
                        </a:rPr>
                        <a:t>综合毛利率</a:t>
                      </a:r>
                      <a:endParaRPr lang="zh-CN"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37.58%</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36.86%</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a:effectLst/>
                        </a:rPr>
                        <a:t>43.65%</a:t>
                      </a:r>
                      <a:endParaRPr lang="en-US" sz="1600" kern="100">
                        <a:effectLst/>
                        <a:latin typeface="等线" panose="02010600030101010101" charset="-122"/>
                        <a:ea typeface="等线" panose="02010600030101010101" charset="-122"/>
                        <a:cs typeface="Times New Roman" panose="02020603050405020304" pitchFamily="18" charset="0"/>
                      </a:endParaRPr>
                    </a:p>
                  </a:txBody>
                  <a:tcPr marT="0" marB="0" anchor="ctr"/>
                </a:tc>
                <a:tc>
                  <a:txBody>
                    <a:bodyPr/>
                    <a:lstStyle/>
                    <a:p>
                      <a:pPr algn="ctr">
                        <a:spcAft>
                          <a:spcPts val="0"/>
                        </a:spcAft>
                      </a:pPr>
                      <a:r>
                        <a:rPr lang="en-US" sz="1600" kern="100" dirty="0">
                          <a:effectLst/>
                        </a:rPr>
                        <a:t>46.77%</a:t>
                      </a:r>
                      <a:endParaRPr lang="en-US" sz="1600" kern="100" dirty="0">
                        <a:effectLst/>
                        <a:latin typeface="等线" panose="02010600030101010101" charset="-122"/>
                        <a:ea typeface="等线" panose="02010600030101010101" charset="-122"/>
                        <a:cs typeface="Times New Roman" panose="02020603050405020304" pitchFamily="18" charset="0"/>
                      </a:endParaRPr>
                    </a:p>
                  </a:txBody>
                  <a:tcPr marT="0" marB="0" anchor="ctr"/>
                </a:tc>
                <a:extLst>
                  <a:ext uri="{0D108BD9-81ED-4DB2-BD59-A6C34878D82A}">
                    <a16:rowId xmlns:a16="http://schemas.microsoft.com/office/drawing/2014/main" val="10003"/>
                  </a:ext>
                </a:extLst>
              </a:tr>
            </a:tbl>
          </a:graphicData>
        </a:graphic>
      </p:graphicFrame>
      <p:sp>
        <p:nvSpPr>
          <p:cNvPr id="11" name="文本框 10"/>
          <p:cNvSpPr txBox="1"/>
          <p:nvPr/>
        </p:nvSpPr>
        <p:spPr>
          <a:xfrm>
            <a:off x="4123690" y="729615"/>
            <a:ext cx="3383280" cy="368300"/>
          </a:xfrm>
          <a:prstGeom prst="rect">
            <a:avLst/>
          </a:prstGeom>
          <a:noFill/>
        </p:spPr>
        <p:txBody>
          <a:bodyPr wrap="none" rtlCol="0" anchor="t">
            <a:spAutoFit/>
          </a:bodyPr>
          <a:lstStyle/>
          <a:p>
            <a:pPr algn="just">
              <a:spcAft>
                <a:spcPts val="0"/>
              </a:spcAft>
            </a:pPr>
            <a:r>
              <a:rPr lang="zh-CN" altLang="en-US" b="1" dirty="0">
                <a:sym typeface="+mn-lt"/>
              </a:rPr>
              <a:t>内容制作及运营毛利率逐年下降</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13" name="文本框 12"/>
          <p:cNvSpPr txBox="1"/>
          <p:nvPr/>
        </p:nvSpPr>
        <p:spPr>
          <a:xfrm>
            <a:off x="784860" y="3578860"/>
            <a:ext cx="10826750" cy="2999740"/>
          </a:xfrm>
          <a:prstGeom prst="rect">
            <a:avLst/>
          </a:prstGeom>
          <a:noFill/>
        </p:spPr>
        <p:txBody>
          <a:bodyPr wrap="square" rtlCol="0" anchor="t">
            <a:spAutoFit/>
          </a:bodyPr>
          <a:lstStyle/>
          <a:p>
            <a:pPr marL="285750" indent="-285750" algn="just" defTabSz="457200">
              <a:lnSpc>
                <a:spcPct val="150000"/>
              </a:lnSpc>
              <a:buFont typeface="Arial" panose="020B0604020202020204" pitchFamily="34" charset="0"/>
              <a:buChar char="•"/>
              <a:defRPr/>
            </a:pPr>
            <a:r>
              <a:rPr lang="zh-CN" altLang="en-US" dirty="0">
                <a:solidFill>
                  <a:schemeClr val="tx1"/>
                </a:solidFill>
                <a:latin typeface="微软雅黑" panose="020B0503020204020204" pitchFamily="34" charset="-122"/>
                <a:ea typeface="微软雅黑" panose="020B0503020204020204" pitchFamily="34" charset="-122"/>
                <a:sym typeface="+mn-ea"/>
              </a:rPr>
              <a:t>灿星在2018年开始与视频平台合作，与以往的合作分成不同，灿星多为节目的承制方，即灿星只享有制作节目的固定收入，这与此前的广告分成收入相比大大受限。</a:t>
            </a:r>
          </a:p>
          <a:p>
            <a:pPr marL="285750" indent="-285750" algn="just" defTabSz="457200">
              <a:lnSpc>
                <a:spcPct val="150000"/>
              </a:lnSpc>
              <a:buFont typeface="Arial" panose="020B0604020202020204" pitchFamily="34" charset="0"/>
              <a:buChar char="•"/>
              <a:defRPr/>
            </a:pPr>
            <a:r>
              <a:rPr lang="zh-CN" altLang="en-US" dirty="0">
                <a:solidFill>
                  <a:schemeClr val="tx1"/>
                </a:solidFill>
                <a:latin typeface="微软雅黑" panose="020B0503020204020204" pitchFamily="34" charset="-122"/>
                <a:ea typeface="微软雅黑" panose="020B0503020204020204" pitchFamily="34" charset="-122"/>
                <a:sym typeface="+mn-ea"/>
              </a:rPr>
              <a:t>以灿星与优酷合作的《这！就是街舞》为例，《这！就是街舞》仅为灿星带来了1.04亿元的收入，而节目的招商额高达6亿元。2017年仅《中国新歌声》一档节目给灿星带来的总收入就超过6亿元。</a:t>
            </a:r>
          </a:p>
          <a:p>
            <a:pPr indent="0" algn="just" defTabSz="457200">
              <a:lnSpc>
                <a:spcPct val="150000"/>
              </a:lnSpc>
              <a:buFont typeface="Arial" panose="020B0604020202020204" pitchFamily="34" charset="0"/>
              <a:buNone/>
              <a:defRPr/>
            </a:pP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285750" indent="-285750" algn="just" defTabSz="457200">
              <a:lnSpc>
                <a:spcPct val="150000"/>
              </a:lnSpc>
              <a:buFont typeface="Arial" panose="020B0604020202020204" pitchFamily="34" charset="0"/>
              <a:buChar char="•"/>
              <a:defRPr/>
            </a:pPr>
            <a:r>
              <a:rPr lang="zh-CN" altLang="en-US" dirty="0">
                <a:solidFill>
                  <a:schemeClr val="tx1"/>
                </a:solidFill>
                <a:latin typeface="微软雅黑" panose="020B0503020204020204" pitchFamily="34" charset="-122"/>
                <a:ea typeface="微软雅黑" panose="020B0503020204020204" pitchFamily="34" charset="-122"/>
                <a:sym typeface="+mn-ea"/>
              </a:rPr>
              <a:t>灿星与播出方合作模式的转变直接</a:t>
            </a:r>
            <a:r>
              <a:rPr lang="zh-CN" altLang="en-US" b="1" dirty="0">
                <a:solidFill>
                  <a:schemeClr val="tx1"/>
                </a:solidFill>
                <a:latin typeface="微软雅黑" panose="020B0503020204020204" pitchFamily="34" charset="-122"/>
                <a:ea typeface="微软雅黑" panose="020B0503020204020204" pitchFamily="34" charset="-122"/>
                <a:sym typeface="+mn-ea"/>
              </a:rPr>
              <a:t>缩窄了公司的业绩入口</a:t>
            </a:r>
            <a:r>
              <a:rPr lang="zh-CN" altLang="en-US" dirty="0">
                <a:solidFill>
                  <a:schemeClr val="tx1"/>
                </a:solidFill>
                <a:latin typeface="微软雅黑" panose="020B0503020204020204" pitchFamily="34" charset="-122"/>
                <a:ea typeface="微软雅黑" panose="020B0503020204020204" pitchFamily="34" charset="-122"/>
                <a:sym typeface="+mn-ea"/>
              </a:rPr>
              <a:t>。《即刻电音》和企鹅影视仍是以受托承制的模式合作。随着灿星与视频平台的合作比例走高，若商业模式不及时调整，灿星的业绩也很难得到保障。</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custDataLst>
              <p:tags r:id="rId1"/>
            </p:custDataLst>
          </p:nvPr>
        </p:nvGraphicFramePr>
        <p:xfrm>
          <a:off x="435146" y="1231575"/>
          <a:ext cx="6421335" cy="1699870"/>
        </p:xfrm>
        <a:graphic>
          <a:graphicData uri="http://schemas.openxmlformats.org/drawingml/2006/table">
            <a:tbl>
              <a:tblPr firstRow="1" bandRow="1">
                <a:tableStyleId>{5C22544A-7EE6-4342-B048-85BDC9FD1C3A}</a:tableStyleId>
              </a:tblPr>
              <a:tblGrid>
                <a:gridCol w="1284267">
                  <a:extLst>
                    <a:ext uri="{9D8B030D-6E8A-4147-A177-3AD203B41FA5}">
                      <a16:colId xmlns:a16="http://schemas.microsoft.com/office/drawing/2014/main" val="20000"/>
                    </a:ext>
                  </a:extLst>
                </a:gridCol>
                <a:gridCol w="1284267">
                  <a:extLst>
                    <a:ext uri="{9D8B030D-6E8A-4147-A177-3AD203B41FA5}">
                      <a16:colId xmlns:a16="http://schemas.microsoft.com/office/drawing/2014/main" val="20001"/>
                    </a:ext>
                  </a:extLst>
                </a:gridCol>
                <a:gridCol w="1284267">
                  <a:extLst>
                    <a:ext uri="{9D8B030D-6E8A-4147-A177-3AD203B41FA5}">
                      <a16:colId xmlns:a16="http://schemas.microsoft.com/office/drawing/2014/main" val="20002"/>
                    </a:ext>
                  </a:extLst>
                </a:gridCol>
                <a:gridCol w="1284605">
                  <a:extLst>
                    <a:ext uri="{9D8B030D-6E8A-4147-A177-3AD203B41FA5}">
                      <a16:colId xmlns:a16="http://schemas.microsoft.com/office/drawing/2014/main" val="20003"/>
                    </a:ext>
                  </a:extLst>
                </a:gridCol>
                <a:gridCol w="1283929">
                  <a:extLst>
                    <a:ext uri="{9D8B030D-6E8A-4147-A177-3AD203B41FA5}">
                      <a16:colId xmlns:a16="http://schemas.microsoft.com/office/drawing/2014/main" val="20004"/>
                    </a:ext>
                  </a:extLst>
                </a:gridCol>
              </a:tblGrid>
              <a:tr h="541630">
                <a:tc>
                  <a:txBody>
                    <a:bodyPr/>
                    <a:lstStyle/>
                    <a:p>
                      <a:pPr algn="ctr"/>
                      <a:endParaRPr lang="zh-CN" altLang="en-US" dirty="0"/>
                    </a:p>
                  </a:txBody>
                  <a:tcPr/>
                </a:tc>
                <a:tc>
                  <a:txBody>
                    <a:bodyPr/>
                    <a:lstStyle/>
                    <a:p>
                      <a:pPr algn="ctr"/>
                      <a:r>
                        <a:rPr lang="en-US" altLang="zh-CN" sz="1600" dirty="0"/>
                        <a:t>2018</a:t>
                      </a:r>
                      <a:r>
                        <a:rPr lang="zh-CN" altLang="en-US" sz="1600" dirty="0"/>
                        <a:t>年 </a:t>
                      </a:r>
                    </a:p>
                    <a:p>
                      <a:pPr algn="ctr"/>
                      <a:r>
                        <a:rPr lang="zh-CN" altLang="en-US" sz="1600" dirty="0"/>
                        <a:t>上半年</a:t>
                      </a:r>
                    </a:p>
                  </a:txBody>
                  <a:tcPr/>
                </a:tc>
                <a:tc>
                  <a:txBody>
                    <a:bodyPr/>
                    <a:lstStyle/>
                    <a:p>
                      <a:pPr algn="ctr"/>
                      <a:r>
                        <a:rPr lang="en-US" altLang="zh-CN" sz="1600" dirty="0"/>
                        <a:t>2017</a:t>
                      </a:r>
                      <a:r>
                        <a:rPr lang="zh-CN" altLang="en-US" sz="1600" dirty="0"/>
                        <a:t>年</a:t>
                      </a:r>
                    </a:p>
                  </a:txBody>
                  <a:tcPr/>
                </a:tc>
                <a:tc>
                  <a:txBody>
                    <a:bodyPr/>
                    <a:lstStyle/>
                    <a:p>
                      <a:pPr algn="ctr"/>
                      <a:r>
                        <a:rPr lang="en-US" altLang="zh-CN" sz="1600" dirty="0"/>
                        <a:t>2016</a:t>
                      </a:r>
                      <a:r>
                        <a:rPr lang="zh-CN" altLang="en-US" sz="1600" dirty="0"/>
                        <a:t>年</a:t>
                      </a:r>
                    </a:p>
                  </a:txBody>
                  <a:tcPr/>
                </a:tc>
                <a:tc>
                  <a:txBody>
                    <a:bodyPr/>
                    <a:lstStyle/>
                    <a:p>
                      <a:pPr algn="ctr"/>
                      <a:r>
                        <a:rPr lang="en-US" altLang="zh-CN" sz="1600" dirty="0"/>
                        <a:t>2015</a:t>
                      </a:r>
                      <a:r>
                        <a:rPr lang="zh-CN" altLang="en-US" sz="1600" dirty="0"/>
                        <a:t>年</a:t>
                      </a:r>
                    </a:p>
                  </a:txBody>
                  <a:tcPr/>
                </a:tc>
                <a:extLst>
                  <a:ext uri="{0D108BD9-81ED-4DB2-BD59-A6C34878D82A}">
                    <a16:rowId xmlns:a16="http://schemas.microsoft.com/office/drawing/2014/main" val="10000"/>
                  </a:ext>
                </a:extLst>
              </a:tr>
              <a:tr h="541630">
                <a:tc>
                  <a:txBody>
                    <a:bodyPr/>
                    <a:lstStyle/>
                    <a:p>
                      <a:pPr algn="ctr">
                        <a:lnSpc>
                          <a:spcPct val="100000"/>
                        </a:lnSpc>
                      </a:pPr>
                      <a:r>
                        <a:rPr lang="zh-CN" altLang="en-US" sz="1600" dirty="0"/>
                        <a:t>金额</a:t>
                      </a:r>
                    </a:p>
                  </a:txBody>
                  <a:tcPr anchor="ctr"/>
                </a:tc>
                <a:tc>
                  <a:txBody>
                    <a:bodyPr/>
                    <a:lstStyle/>
                    <a:p>
                      <a:pPr algn="ctr">
                        <a:lnSpc>
                          <a:spcPct val="100000"/>
                        </a:lnSpc>
                      </a:pPr>
                      <a:r>
                        <a:rPr lang="en-US" altLang="zh-CN" sz="1600" dirty="0">
                          <a:solidFill>
                            <a:srgbClr val="000000"/>
                          </a:solidFill>
                          <a:cs typeface="+mn-ea"/>
                          <a:sym typeface="+mn-lt"/>
                        </a:rPr>
                        <a:t>3,895.10</a:t>
                      </a:r>
                    </a:p>
                  </a:txBody>
                  <a:tcPr anchor="ctr"/>
                </a:tc>
                <a:tc>
                  <a:txBody>
                    <a:bodyPr/>
                    <a:lstStyle/>
                    <a:p>
                      <a:pPr algn="ctr">
                        <a:lnSpc>
                          <a:spcPct val="100000"/>
                        </a:lnSpc>
                      </a:pPr>
                      <a:r>
                        <a:rPr lang="en-US" altLang="zh-CN" sz="1600" dirty="0">
                          <a:solidFill>
                            <a:srgbClr val="000000"/>
                          </a:solidFill>
                          <a:cs typeface="+mn-ea"/>
                          <a:sym typeface="+mn-lt"/>
                        </a:rPr>
                        <a:t>8285.04</a:t>
                      </a:r>
                    </a:p>
                  </a:txBody>
                  <a:tcPr anchor="ctr"/>
                </a:tc>
                <a:tc>
                  <a:txBody>
                    <a:bodyPr/>
                    <a:lstStyle/>
                    <a:p>
                      <a:pPr algn="ctr">
                        <a:lnSpc>
                          <a:spcPct val="100000"/>
                        </a:lnSpc>
                      </a:pPr>
                      <a:r>
                        <a:rPr lang="en-US" altLang="zh-CN" sz="1600" dirty="0">
                          <a:solidFill>
                            <a:srgbClr val="000000"/>
                          </a:solidFill>
                          <a:cs typeface="+mn-ea"/>
                          <a:sym typeface="+mn-lt"/>
                        </a:rPr>
                        <a:t>18,042.11</a:t>
                      </a:r>
                    </a:p>
                  </a:txBody>
                  <a:tcPr anchor="ctr"/>
                </a:tc>
                <a:tc>
                  <a:txBody>
                    <a:bodyPr/>
                    <a:lstStyle/>
                    <a:p>
                      <a:pPr algn="ctr">
                        <a:lnSpc>
                          <a:spcPct val="100000"/>
                        </a:lnSpc>
                      </a:pPr>
                      <a:r>
                        <a:rPr lang="en-US" altLang="zh-CN" sz="1600" dirty="0">
                          <a:solidFill>
                            <a:srgbClr val="000000"/>
                          </a:solidFill>
                          <a:cs typeface="+mn-ea"/>
                          <a:sym typeface="+mn-lt"/>
                        </a:rPr>
                        <a:t>3368.04</a:t>
                      </a:r>
                    </a:p>
                  </a:txBody>
                  <a:tcPr anchor="ctr"/>
                </a:tc>
                <a:extLst>
                  <a:ext uri="{0D108BD9-81ED-4DB2-BD59-A6C34878D82A}">
                    <a16:rowId xmlns:a16="http://schemas.microsoft.com/office/drawing/2014/main" val="10001"/>
                  </a:ext>
                </a:extLst>
              </a:tr>
              <a:tr h="541630">
                <a:tc>
                  <a:txBody>
                    <a:bodyPr/>
                    <a:lstStyle/>
                    <a:p>
                      <a:pPr algn="ctr">
                        <a:lnSpc>
                          <a:spcPct val="100000"/>
                        </a:lnSpc>
                      </a:pPr>
                      <a:r>
                        <a:rPr lang="zh-CN" altLang="en-US" sz="1600" dirty="0"/>
                        <a:t>占利润总额比例</a:t>
                      </a:r>
                    </a:p>
                  </a:txBody>
                  <a:tcPr anchor="ctr"/>
                </a:tc>
                <a:tc>
                  <a:txBody>
                    <a:bodyPr/>
                    <a:lstStyle/>
                    <a:p>
                      <a:pPr algn="ctr">
                        <a:lnSpc>
                          <a:spcPct val="100000"/>
                        </a:lnSpc>
                      </a:pPr>
                      <a:r>
                        <a:rPr lang="en-US" altLang="zh-CN" sz="1600" dirty="0">
                          <a:solidFill>
                            <a:srgbClr val="000000"/>
                          </a:solidFill>
                          <a:cs typeface="+mn-ea"/>
                          <a:sym typeface="+mn-lt"/>
                        </a:rPr>
                        <a:t>341.67%</a:t>
                      </a:r>
                    </a:p>
                  </a:txBody>
                  <a:tcPr anchor="ctr"/>
                </a:tc>
                <a:tc>
                  <a:txBody>
                    <a:bodyPr/>
                    <a:lstStyle/>
                    <a:p>
                      <a:pPr algn="ctr">
                        <a:lnSpc>
                          <a:spcPct val="100000"/>
                        </a:lnSpc>
                      </a:pPr>
                      <a:r>
                        <a:rPr lang="en-US" altLang="zh-CN" sz="1600" dirty="0">
                          <a:solidFill>
                            <a:srgbClr val="000000"/>
                          </a:solidFill>
                          <a:cs typeface="+mn-ea"/>
                          <a:sym typeface="+mn-lt"/>
                        </a:rPr>
                        <a:t>15.39%</a:t>
                      </a:r>
                    </a:p>
                  </a:txBody>
                  <a:tcPr anchor="ctr"/>
                </a:tc>
                <a:tc>
                  <a:txBody>
                    <a:bodyPr/>
                    <a:lstStyle/>
                    <a:p>
                      <a:pPr algn="ctr">
                        <a:lnSpc>
                          <a:spcPct val="100000"/>
                        </a:lnSpc>
                      </a:pPr>
                      <a:r>
                        <a:rPr lang="en-US" altLang="zh-CN" sz="1600" dirty="0">
                          <a:solidFill>
                            <a:srgbClr val="000000"/>
                          </a:solidFill>
                          <a:cs typeface="+mn-ea"/>
                          <a:sym typeface="+mn-lt"/>
                        </a:rPr>
                        <a:t>20.56%</a:t>
                      </a:r>
                    </a:p>
                  </a:txBody>
                  <a:tcPr anchor="ctr"/>
                </a:tc>
                <a:tc>
                  <a:txBody>
                    <a:bodyPr/>
                    <a:lstStyle/>
                    <a:p>
                      <a:pPr algn="ctr">
                        <a:lnSpc>
                          <a:spcPct val="100000"/>
                        </a:lnSpc>
                      </a:pPr>
                      <a:r>
                        <a:rPr lang="en-US" altLang="zh-CN" sz="1600" dirty="0">
                          <a:solidFill>
                            <a:srgbClr val="000000"/>
                          </a:solidFill>
                          <a:cs typeface="+mn-ea"/>
                          <a:sym typeface="+mn-lt"/>
                        </a:rPr>
                        <a:t>3.54%</a:t>
                      </a:r>
                    </a:p>
                  </a:txBody>
                  <a:tcPr anchor="ctr"/>
                </a:tc>
                <a:extLst>
                  <a:ext uri="{0D108BD9-81ED-4DB2-BD59-A6C34878D82A}">
                    <a16:rowId xmlns:a16="http://schemas.microsoft.com/office/drawing/2014/main" val="10002"/>
                  </a:ext>
                </a:extLst>
              </a:tr>
            </a:tbl>
          </a:graphicData>
        </a:graphic>
      </p:graphicFrame>
      <p:sp>
        <p:nvSpPr>
          <p:cNvPr id="4" name="矩形 3"/>
          <p:cNvSpPr/>
          <p:nvPr/>
        </p:nvSpPr>
        <p:spPr>
          <a:xfrm>
            <a:off x="7164246" y="1080121"/>
            <a:ext cx="4845455" cy="1753235"/>
          </a:xfrm>
          <a:prstGeom prst="rect">
            <a:avLst/>
          </a:prstGeom>
        </p:spPr>
        <p:txBody>
          <a:bodyPr wrap="square">
            <a:spAutoFit/>
          </a:bodyPr>
          <a:lstStyle/>
          <a:p>
            <a:pPr lvl="0">
              <a:lnSpc>
                <a:spcPct val="150000"/>
              </a:lnSpc>
              <a:defRPr/>
            </a:pPr>
            <a:r>
              <a:rPr lang="en-US" altLang="zh-CN" dirty="0">
                <a:sym typeface="+mn-lt"/>
              </a:rPr>
              <a:t>2018</a:t>
            </a:r>
            <a:r>
              <a:rPr lang="zh-CN" altLang="en-US" dirty="0">
                <a:sym typeface="+mn-lt"/>
              </a:rPr>
              <a:t>年上半年，灿星的净利润依靠政府补助才得以扭亏为盈。</a:t>
            </a:r>
          </a:p>
          <a:p>
            <a:pPr lvl="0">
              <a:lnSpc>
                <a:spcPct val="150000"/>
              </a:lnSpc>
              <a:defRPr/>
            </a:pPr>
            <a:r>
              <a:rPr lang="zh-CN" altLang="en-US" dirty="0">
                <a:solidFill>
                  <a:srgbClr val="000000"/>
                </a:solidFill>
                <a:cs typeface="+mn-ea"/>
                <a:sym typeface="+mn-lt"/>
              </a:rPr>
              <a:t>一旦政府补贴政策进行调整，将会在短期内对公司的经营状况造成</a:t>
            </a:r>
            <a:r>
              <a:rPr lang="zh-CN" altLang="en-US" b="1" dirty="0">
                <a:solidFill>
                  <a:srgbClr val="000000"/>
                </a:solidFill>
                <a:cs typeface="+mn-ea"/>
                <a:sym typeface="+mn-lt"/>
              </a:rPr>
              <a:t>不利影响</a:t>
            </a:r>
            <a:r>
              <a:rPr lang="zh-CN" altLang="en-US" dirty="0">
                <a:solidFill>
                  <a:srgbClr val="000000"/>
                </a:solidFill>
                <a:cs typeface="+mn-ea"/>
                <a:sym typeface="+mn-lt"/>
              </a:rPr>
              <a:t>，甚至出现亏损。</a:t>
            </a:r>
            <a:endParaRPr lang="en-US" altLang="zh-CN" dirty="0">
              <a:solidFill>
                <a:srgbClr val="000000"/>
              </a:solidFill>
              <a:cs typeface="+mn-ea"/>
              <a:sym typeface="+mn-lt"/>
            </a:endParaRPr>
          </a:p>
        </p:txBody>
      </p:sp>
      <p:graphicFrame>
        <p:nvGraphicFramePr>
          <p:cNvPr id="6" name="表格 5"/>
          <p:cNvGraphicFramePr>
            <a:graphicFrameLocks noGrp="1"/>
          </p:cNvGraphicFramePr>
          <p:nvPr>
            <p:custDataLst>
              <p:tags r:id="rId2"/>
            </p:custDataLst>
          </p:nvPr>
        </p:nvGraphicFramePr>
        <p:xfrm>
          <a:off x="437311" y="3619792"/>
          <a:ext cx="6418535" cy="2296160"/>
        </p:xfrm>
        <a:graphic>
          <a:graphicData uri="http://schemas.openxmlformats.org/drawingml/2006/table">
            <a:tbl>
              <a:tblPr firstRow="1" bandRow="1">
                <a:tableStyleId>{5C22544A-7EE6-4342-B048-85BDC9FD1C3A}</a:tableStyleId>
              </a:tblPr>
              <a:tblGrid>
                <a:gridCol w="2830749">
                  <a:extLst>
                    <a:ext uri="{9D8B030D-6E8A-4147-A177-3AD203B41FA5}">
                      <a16:colId xmlns:a16="http://schemas.microsoft.com/office/drawing/2014/main" val="20000"/>
                    </a:ext>
                  </a:extLst>
                </a:gridCol>
                <a:gridCol w="3587786">
                  <a:extLst>
                    <a:ext uri="{9D8B030D-6E8A-4147-A177-3AD203B41FA5}">
                      <a16:colId xmlns:a16="http://schemas.microsoft.com/office/drawing/2014/main" val="20001"/>
                    </a:ext>
                  </a:extLst>
                </a:gridCol>
              </a:tblGrid>
              <a:tr h="370840">
                <a:tc>
                  <a:txBody>
                    <a:bodyPr/>
                    <a:lstStyle/>
                    <a:p>
                      <a:pPr algn="ctr"/>
                      <a:r>
                        <a:rPr lang="zh-CN" altLang="en-US" sz="1800" dirty="0"/>
                        <a:t>与资产有关的政府补助</a:t>
                      </a:r>
                    </a:p>
                  </a:txBody>
                  <a:tcPr anchor="ctr"/>
                </a:tc>
                <a:tc>
                  <a:txBody>
                    <a:bodyPr/>
                    <a:lstStyle/>
                    <a:p>
                      <a:pPr marL="0" algn="ctr" defTabSz="1219200" rtl="0" eaLnBrk="1" latinLnBrk="0" hangingPunct="1"/>
                      <a:r>
                        <a:rPr lang="zh-CN" altLang="en-US" sz="1800" b="1" kern="1200" dirty="0">
                          <a:solidFill>
                            <a:schemeClr val="lt1"/>
                          </a:solidFill>
                          <a:latin typeface="+mn-lt"/>
                          <a:ea typeface="+mn-ea"/>
                          <a:cs typeface="+mn-cs"/>
                        </a:rPr>
                        <a:t>政策文件</a:t>
                      </a:r>
                    </a:p>
                  </a:txBody>
                  <a:tcPr anchor="ctr"/>
                </a:tc>
                <a:extLst>
                  <a:ext uri="{0D108BD9-81ED-4DB2-BD59-A6C34878D82A}">
                    <a16:rowId xmlns:a16="http://schemas.microsoft.com/office/drawing/2014/main" val="10000"/>
                  </a:ext>
                </a:extLst>
              </a:tr>
              <a:tr h="307975">
                <a:tc>
                  <a:txBody>
                    <a:bodyPr/>
                    <a:lstStyle/>
                    <a:p>
                      <a:pPr algn="ctr"/>
                      <a:r>
                        <a:rPr lang="zh-CN" altLang="en-US" sz="1600" dirty="0"/>
                        <a:t>上海星娱乐传媒技术与创意研发基地</a:t>
                      </a:r>
                    </a:p>
                  </a:txBody>
                  <a:tcPr anchor="ctr"/>
                </a:tc>
                <a:tc>
                  <a:txBody>
                    <a:bodyPr/>
                    <a:lstStyle/>
                    <a:p>
                      <a:pPr marL="0" algn="ctr" defTabSz="1219200" rtl="0" eaLnBrk="1" fontAlgn="b" latinLnBrk="0" hangingPunct="1"/>
                      <a:r>
                        <a:rPr lang="en-US" altLang="zh-CN"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上海市促进文化创意产业发展财政扶持资金实施办法</a:t>
                      </a:r>
                      <a:r>
                        <a:rPr lang="en-US" altLang="zh-CN" sz="1600" kern="1200" dirty="0">
                          <a:solidFill>
                            <a:schemeClr val="dk1"/>
                          </a:solidFill>
                          <a:latin typeface="+mn-lt"/>
                          <a:ea typeface="+mn-ea"/>
                          <a:cs typeface="+mn-cs"/>
                        </a:rPr>
                        <a:t>》</a:t>
                      </a:r>
                    </a:p>
                  </a:txBody>
                  <a:tcPr marL="7620" marR="7620" marT="7620" marB="0" anchor="ctr"/>
                </a:tc>
                <a:extLst>
                  <a:ext uri="{0D108BD9-81ED-4DB2-BD59-A6C34878D82A}">
                    <a16:rowId xmlns:a16="http://schemas.microsoft.com/office/drawing/2014/main" val="10001"/>
                  </a:ext>
                </a:extLst>
              </a:tr>
              <a:tr h="370840">
                <a:tc>
                  <a:txBody>
                    <a:bodyPr/>
                    <a:lstStyle/>
                    <a:p>
                      <a:pPr algn="ctr"/>
                      <a:r>
                        <a:rPr lang="zh-CN" altLang="en-US" sz="1600"/>
                        <a:t>上海星空传媒音视频特效基地项目 </a:t>
                      </a:r>
                      <a:endParaRPr lang="zh-CN" altLang="en-US" sz="1600" dirty="0"/>
                    </a:p>
                  </a:txBody>
                  <a:tcPr anchor="ctr"/>
                </a:tc>
                <a:tc>
                  <a:txBody>
                    <a:bodyPr/>
                    <a:lstStyle/>
                    <a:p>
                      <a:pPr marL="0" algn="ctr" defTabSz="1219200" rtl="0" eaLnBrk="1" fontAlgn="ctr" latinLnBrk="0" hangingPunct="1"/>
                      <a:r>
                        <a:rPr lang="en-US" altLang="zh-CN"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中央文化产业发展专项资金项目</a:t>
                      </a:r>
                      <a:r>
                        <a:rPr lang="en-US" altLang="zh-CN" sz="1600" kern="1200" dirty="0">
                          <a:solidFill>
                            <a:schemeClr val="dk1"/>
                          </a:solidFill>
                          <a:latin typeface="+mn-lt"/>
                          <a:ea typeface="+mn-ea"/>
                          <a:cs typeface="+mn-cs"/>
                        </a:rPr>
                        <a:t>》</a:t>
                      </a:r>
                    </a:p>
                  </a:txBody>
                  <a:tcPr marL="7620" marR="7620" marT="7620" marB="0" anchor="ctr"/>
                </a:tc>
                <a:extLst>
                  <a:ext uri="{0D108BD9-81ED-4DB2-BD59-A6C34878D82A}">
                    <a16:rowId xmlns:a16="http://schemas.microsoft.com/office/drawing/2014/main" val="10002"/>
                  </a:ext>
                </a:extLst>
              </a:tr>
              <a:tr h="396240">
                <a:tc>
                  <a:txBody>
                    <a:bodyPr/>
                    <a:lstStyle/>
                    <a:p>
                      <a:pPr marL="0" algn="ctr" defTabSz="1219200" rtl="0" eaLnBrk="1" latinLnBrk="0" hangingPunct="1"/>
                      <a:r>
                        <a:rPr lang="zh-CN" altLang="en-US" sz="1800" b="1" kern="1200" dirty="0">
                          <a:solidFill>
                            <a:schemeClr val="lt1"/>
                          </a:solidFill>
                          <a:latin typeface="+mn-lt"/>
                          <a:ea typeface="+mn-ea"/>
                          <a:cs typeface="+mn-cs"/>
                        </a:rPr>
                        <a:t>与收益有关的政府补助</a:t>
                      </a:r>
                    </a:p>
                  </a:txBody>
                  <a:tcPr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defRPr/>
                      </a:pPr>
                      <a:r>
                        <a:rPr lang="zh-CN" altLang="en-US" sz="1800" b="1" kern="1200" dirty="0">
                          <a:solidFill>
                            <a:schemeClr val="lt1"/>
                          </a:solidFill>
                          <a:latin typeface="+mn-lt"/>
                          <a:ea typeface="+mn-ea"/>
                          <a:cs typeface="+mn-cs"/>
                        </a:rPr>
                        <a:t>政策文件</a:t>
                      </a:r>
                    </a:p>
                  </a:txBody>
                  <a:tcPr anchor="ctr"/>
                </a:tc>
                <a:extLst>
                  <a:ext uri="{0D108BD9-81ED-4DB2-BD59-A6C34878D82A}">
                    <a16:rowId xmlns:a16="http://schemas.microsoft.com/office/drawing/2014/main" val="10003"/>
                  </a:ext>
                </a:extLst>
              </a:tr>
              <a:tr h="370840">
                <a:tc>
                  <a:txBody>
                    <a:bodyPr/>
                    <a:lstStyle/>
                    <a:p>
                      <a:pPr marL="0" algn="ctr" defTabSz="1219200" rtl="0" eaLnBrk="1" latinLnBrk="0" hangingPunct="1"/>
                      <a:r>
                        <a:rPr lang="zh-CN" altLang="en-US" sz="1600" kern="1200" dirty="0">
                          <a:solidFill>
                            <a:schemeClr val="dk1"/>
                          </a:solidFill>
                          <a:latin typeface="+mn-lt"/>
                          <a:ea typeface="+mn-ea"/>
                          <a:cs typeface="+mn-cs"/>
                        </a:rPr>
                        <a:t>企业发展专项扶持资金 </a:t>
                      </a:r>
                    </a:p>
                  </a:txBody>
                  <a:tcPr anchor="ctr"/>
                </a:tc>
                <a:tc>
                  <a:txBody>
                    <a:bodyPr/>
                    <a:lstStyle/>
                    <a:p>
                      <a:pPr marL="0" algn="ctr" defTabSz="1219200" rtl="0" eaLnBrk="1" latinLnBrk="0" hangingPunct="1"/>
                      <a:r>
                        <a:rPr lang="en-US" altLang="zh-CN"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中小企业发展专项资金管理办法</a:t>
                      </a:r>
                      <a:r>
                        <a:rPr lang="en-US" altLang="zh-CN" sz="1600" kern="1200" dirty="0">
                          <a:solidFill>
                            <a:schemeClr val="dk1"/>
                          </a:solidFill>
                          <a:latin typeface="+mn-lt"/>
                          <a:ea typeface="+mn-ea"/>
                          <a:cs typeface="+mn-cs"/>
                        </a:rPr>
                        <a:t>》</a:t>
                      </a:r>
                    </a:p>
                  </a:txBody>
                  <a:tcPr anchor="ctr"/>
                </a:tc>
                <a:extLst>
                  <a:ext uri="{0D108BD9-81ED-4DB2-BD59-A6C34878D82A}">
                    <a16:rowId xmlns:a16="http://schemas.microsoft.com/office/drawing/2014/main" val="10004"/>
                  </a:ext>
                </a:extLst>
              </a:tr>
            </a:tbl>
          </a:graphicData>
        </a:graphic>
      </p:graphicFrame>
      <p:sp>
        <p:nvSpPr>
          <p:cNvPr id="12" name="矩形 11"/>
          <p:cNvSpPr/>
          <p:nvPr/>
        </p:nvSpPr>
        <p:spPr>
          <a:xfrm>
            <a:off x="7163880" y="3683868"/>
            <a:ext cx="4845455" cy="2168525"/>
          </a:xfrm>
          <a:prstGeom prst="rect">
            <a:avLst/>
          </a:prstGeom>
        </p:spPr>
        <p:txBody>
          <a:bodyPr wrap="square">
            <a:spAutoFit/>
          </a:bodyPr>
          <a:lstStyle/>
          <a:p>
            <a:pPr lvl="0">
              <a:lnSpc>
                <a:spcPct val="150000"/>
              </a:lnSpc>
              <a:defRPr/>
            </a:pPr>
            <a:r>
              <a:rPr lang="zh-CN" altLang="en-US" dirty="0">
                <a:solidFill>
                  <a:srgbClr val="000000"/>
                </a:solidFill>
                <a:cs typeface="+mn-ea"/>
                <a:sym typeface="+mn-lt"/>
              </a:rPr>
              <a:t>灿星获得政府补助的原因在于国家及地方对文化企业的扶持。如果灿星不能持续制作出符合社会主义核心价值观的节目，并严格遵守法律规定，或者国家管控对娱乐产业的扶持，灿星就有可能</a:t>
            </a:r>
            <a:r>
              <a:rPr lang="zh-CN" altLang="en-US" b="1" dirty="0">
                <a:solidFill>
                  <a:srgbClr val="000000"/>
                </a:solidFill>
                <a:cs typeface="+mn-ea"/>
                <a:sym typeface="+mn-lt"/>
              </a:rPr>
              <a:t>失去</a:t>
            </a:r>
            <a:r>
              <a:rPr lang="zh-CN" altLang="en-US" dirty="0">
                <a:solidFill>
                  <a:srgbClr val="000000"/>
                </a:solidFill>
                <a:cs typeface="+mn-ea"/>
                <a:sym typeface="+mn-lt"/>
              </a:rPr>
              <a:t>政府补助。</a:t>
            </a:r>
            <a:endParaRPr lang="en-US" altLang="zh-CN" dirty="0">
              <a:solidFill>
                <a:srgbClr val="000000"/>
              </a:solidFill>
              <a:cs typeface="+mn-ea"/>
              <a:sym typeface="+mn-lt"/>
            </a:endParaRPr>
          </a:p>
        </p:txBody>
      </p:sp>
      <p:cxnSp>
        <p:nvCxnSpPr>
          <p:cNvPr id="11" name="直接连接符 10"/>
          <p:cNvCxnSpPr/>
          <p:nvPr/>
        </p:nvCxnSpPr>
        <p:spPr>
          <a:xfrm>
            <a:off x="8618706" y="3046405"/>
            <a:ext cx="193580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txBox="1"/>
          <p:nvPr/>
        </p:nvSpPr>
        <p:spPr>
          <a:xfrm>
            <a:off x="942340" y="102870"/>
            <a:ext cx="3432175"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依赖政府补助</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200694" y="4135825"/>
            <a:ext cx="473737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55583" y="4631770"/>
            <a:ext cx="1556428" cy="430887"/>
          </a:xfrm>
          <a:prstGeom prst="rect">
            <a:avLst/>
          </a:prstGeom>
        </p:spPr>
        <p:txBody>
          <a:bodyPr wrap="square">
            <a:spAutoFit/>
          </a:bodyPr>
          <a:lstStyle/>
          <a:p>
            <a:r>
              <a:rPr lang="zh-CN" altLang="en-US" sz="2200" b="1" dirty="0">
                <a:solidFill>
                  <a:srgbClr val="2A465C"/>
                </a:solidFill>
                <a:ea typeface="等线" panose="02010600030101010101" charset="-122"/>
                <a:cs typeface="Times New Roman" panose="02020603050405020304" pitchFamily="18" charset="0"/>
              </a:rPr>
              <a:t>坏账准备</a:t>
            </a:r>
            <a:endParaRPr lang="zh-CN" altLang="en-US" sz="2200" b="1" dirty="0">
              <a:solidFill>
                <a:srgbClr val="2A465C"/>
              </a:solidFill>
            </a:endParaRPr>
          </a:p>
        </p:txBody>
      </p:sp>
      <p:sp>
        <p:nvSpPr>
          <p:cNvPr id="8" name="文本框 7"/>
          <p:cNvSpPr txBox="1"/>
          <p:nvPr/>
        </p:nvSpPr>
        <p:spPr>
          <a:xfrm>
            <a:off x="2537302" y="4509168"/>
            <a:ext cx="8593498" cy="1200329"/>
          </a:xfrm>
          <a:prstGeom prst="rect">
            <a:avLst/>
          </a:prstGeom>
          <a:noFill/>
        </p:spPr>
        <p:txBody>
          <a:bodyPr wrap="square" rtlCol="0">
            <a:spAutoFit/>
          </a:bodyPr>
          <a:lstStyle/>
          <a:p>
            <a:r>
              <a:rPr lang="zh-CN" altLang="en-US" sz="2000" dirty="0"/>
              <a:t>灿星计提坏账准备的账目共</a:t>
            </a:r>
            <a:r>
              <a:rPr lang="en-US" altLang="zh-CN" sz="2000" dirty="0"/>
              <a:t>3</a:t>
            </a:r>
            <a:r>
              <a:rPr lang="zh-CN" altLang="en-US" sz="2000" dirty="0"/>
              <a:t>单，其中有：</a:t>
            </a:r>
            <a:endParaRPr lang="en-US" altLang="zh-CN" sz="2000" dirty="0"/>
          </a:p>
          <a:p>
            <a:r>
              <a:rPr lang="zh-CN" altLang="en-US" sz="2000" dirty="0"/>
              <a:t>熟悉的</a:t>
            </a:r>
            <a:r>
              <a:rPr lang="zh-CN" altLang="en-US" sz="2000" b="1" dirty="0">
                <a:solidFill>
                  <a:srgbClr val="2A465C"/>
                </a:solidFill>
              </a:rPr>
              <a:t>乐视网</a:t>
            </a:r>
            <a:r>
              <a:rPr lang="zh-CN" altLang="en-US" sz="2000" dirty="0"/>
              <a:t>，以及</a:t>
            </a:r>
            <a:r>
              <a:rPr lang="en-US" altLang="zh-CN" sz="2000" b="1" dirty="0">
                <a:solidFill>
                  <a:srgbClr val="2A465C"/>
                </a:solidFill>
              </a:rPr>
              <a:t>SATELLITE ASIAN REGN</a:t>
            </a:r>
            <a:r>
              <a:rPr lang="zh-CN" altLang="en-US" sz="2000" dirty="0"/>
              <a:t>和</a:t>
            </a:r>
            <a:r>
              <a:rPr lang="zh-CN" altLang="en-US" sz="2000" b="1" dirty="0">
                <a:solidFill>
                  <a:srgbClr val="2A465C"/>
                </a:solidFill>
              </a:rPr>
              <a:t>巴士在线</a:t>
            </a:r>
            <a:endParaRPr lang="en-US" altLang="zh-CN" sz="2000" b="1" dirty="0">
              <a:solidFill>
                <a:srgbClr val="2A465C"/>
              </a:solidFill>
            </a:endParaRPr>
          </a:p>
          <a:p>
            <a:r>
              <a:rPr lang="zh-CN" altLang="en-US" sz="2000" dirty="0"/>
              <a:t>累计</a:t>
            </a:r>
            <a:r>
              <a:rPr lang="en-US" altLang="zh-CN" sz="2000" b="1" dirty="0">
                <a:solidFill>
                  <a:srgbClr val="2A465C"/>
                </a:solidFill>
              </a:rPr>
              <a:t>8947.66</a:t>
            </a:r>
            <a:r>
              <a:rPr lang="zh-CN" altLang="en-US" sz="2000" dirty="0"/>
              <a:t>万元。</a:t>
            </a:r>
          </a:p>
          <a:p>
            <a:endParaRPr lang="zh-CN" altLang="en-US" sz="1200" dirty="0">
              <a:latin typeface="微软雅黑" panose="020B0503020204020204" pitchFamily="34" charset="-122"/>
              <a:ea typeface="微软雅黑" panose="020B0503020204020204" pitchFamily="34" charset="-122"/>
            </a:endParaRPr>
          </a:p>
        </p:txBody>
      </p:sp>
      <p:sp>
        <p:nvSpPr>
          <p:cNvPr id="16" name="矩形 15"/>
          <p:cNvSpPr/>
          <p:nvPr/>
        </p:nvSpPr>
        <p:spPr>
          <a:xfrm>
            <a:off x="455583" y="2166759"/>
            <a:ext cx="1556428" cy="430887"/>
          </a:xfrm>
          <a:prstGeom prst="rect">
            <a:avLst/>
          </a:prstGeom>
        </p:spPr>
        <p:txBody>
          <a:bodyPr wrap="square">
            <a:spAutoFit/>
          </a:bodyPr>
          <a:lstStyle/>
          <a:p>
            <a:r>
              <a:rPr lang="zh-CN" altLang="en-US" sz="2200" b="1" dirty="0">
                <a:solidFill>
                  <a:srgbClr val="2A465C"/>
                </a:solidFill>
                <a:ea typeface="等线" panose="02010600030101010101" charset="-122"/>
                <a:cs typeface="Times New Roman" panose="02020603050405020304" pitchFamily="18" charset="0"/>
              </a:rPr>
              <a:t>负债</a:t>
            </a:r>
            <a:endParaRPr lang="zh-CN" altLang="en-US" sz="2200" b="1" dirty="0">
              <a:solidFill>
                <a:srgbClr val="2A465C"/>
              </a:solidFill>
            </a:endParaRPr>
          </a:p>
        </p:txBody>
      </p:sp>
      <p:sp>
        <p:nvSpPr>
          <p:cNvPr id="18" name="文本框 17"/>
          <p:cNvSpPr txBox="1"/>
          <p:nvPr/>
        </p:nvSpPr>
        <p:spPr>
          <a:xfrm>
            <a:off x="2427260" y="1826582"/>
            <a:ext cx="8192250" cy="1884618"/>
          </a:xfrm>
          <a:prstGeom prst="rect">
            <a:avLst/>
          </a:prstGeom>
          <a:noFill/>
        </p:spPr>
        <p:txBody>
          <a:bodyPr wrap="square" rtlCol="0">
            <a:spAutoFit/>
          </a:bodyPr>
          <a:lstStyle/>
          <a:p>
            <a:pPr>
              <a:lnSpc>
                <a:spcPct val="150000"/>
              </a:lnSpc>
            </a:pPr>
            <a:r>
              <a:rPr lang="en-US" altLang="zh-CN" sz="2000" dirty="0"/>
              <a:t>2016-2018</a:t>
            </a:r>
            <a:r>
              <a:rPr lang="zh-CN" altLang="en-US" sz="2000" dirty="0"/>
              <a:t>年上半年，公司的资产负债率分别为</a:t>
            </a:r>
            <a:r>
              <a:rPr lang="en-US" altLang="zh-CN" sz="2000" b="1" dirty="0"/>
              <a:t>71.87</a:t>
            </a:r>
            <a:r>
              <a:rPr lang="zh-CN" altLang="en-US" sz="2000" b="1" dirty="0"/>
              <a:t>％、</a:t>
            </a:r>
            <a:r>
              <a:rPr lang="en-US" altLang="zh-CN" sz="2000" b="1" dirty="0"/>
              <a:t>33.74</a:t>
            </a:r>
            <a:r>
              <a:rPr lang="zh-CN" altLang="en-US" sz="2000" b="1" dirty="0"/>
              <a:t>％、</a:t>
            </a:r>
            <a:r>
              <a:rPr lang="en-US" altLang="zh-CN" sz="2000" b="1" dirty="0"/>
              <a:t>27.56</a:t>
            </a:r>
            <a:r>
              <a:rPr lang="zh-CN" altLang="en-US" sz="2000" b="1" dirty="0"/>
              <a:t>％</a:t>
            </a:r>
            <a:r>
              <a:rPr lang="zh-CN" altLang="en-US" sz="2000" dirty="0"/>
              <a:t>，远高于行业均值。</a:t>
            </a:r>
            <a:endParaRPr lang="en-US" altLang="zh-CN" sz="2000" dirty="0"/>
          </a:p>
          <a:p>
            <a:pPr>
              <a:lnSpc>
                <a:spcPct val="150000"/>
              </a:lnSpc>
            </a:pPr>
            <a:r>
              <a:rPr lang="zh-CN" altLang="en-US" sz="2000" dirty="0"/>
              <a:t>同期公司的流动比率、速动比率则远低于同行上市公司均值，存在财务风险。</a:t>
            </a:r>
            <a:endParaRPr lang="en-US" altLang="zh-CN" sz="2000" dirty="0"/>
          </a:p>
        </p:txBody>
      </p:sp>
      <p:sp>
        <p:nvSpPr>
          <p:cNvPr id="11" name="Title 1"/>
          <p:cNvSpPr txBox="1"/>
          <p:nvPr/>
        </p:nvSpPr>
        <p:spPr>
          <a:xfrm>
            <a:off x="1069340" y="229870"/>
            <a:ext cx="2839720"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zh-CN" altLang="en-US" sz="2400" b="1" dirty="0">
              <a:solidFill>
                <a:schemeClr val="tx1">
                  <a:lumMod val="65000"/>
                  <a:lumOff val="35000"/>
                </a:schemeClr>
              </a:solidFill>
              <a:latin typeface="+mn-lt"/>
              <a:ea typeface="+mn-ea"/>
              <a:cs typeface="+mn-ea"/>
              <a:sym typeface="+mn-lt"/>
            </a:endParaRPr>
          </a:p>
        </p:txBody>
      </p:sp>
      <p:sp>
        <p:nvSpPr>
          <p:cNvPr id="9" name="Title 1"/>
          <p:cNvSpPr txBox="1"/>
          <p:nvPr/>
        </p:nvSpPr>
        <p:spPr>
          <a:xfrm>
            <a:off x="942340" y="102870"/>
            <a:ext cx="3399790" cy="7753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zh-CN" altLang="en-US" sz="2400" b="1" dirty="0">
                <a:solidFill>
                  <a:schemeClr val="tx1">
                    <a:lumMod val="65000"/>
                    <a:lumOff val="35000"/>
                  </a:schemeClr>
                </a:solidFill>
                <a:latin typeface="+mn-lt"/>
                <a:ea typeface="+mn-ea"/>
                <a:cs typeface="+mn-ea"/>
                <a:sym typeface="+mn-lt"/>
              </a:rPr>
              <a:t>/财务风险</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942340" y="102870"/>
            <a:ext cx="2839720"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平台风险</a:t>
            </a:r>
          </a:p>
        </p:txBody>
      </p:sp>
      <p:sp>
        <p:nvSpPr>
          <p:cNvPr id="7" name="文本框 6"/>
          <p:cNvSpPr txBox="1"/>
          <p:nvPr/>
        </p:nvSpPr>
        <p:spPr>
          <a:xfrm>
            <a:off x="2513460" y="4540205"/>
            <a:ext cx="6671432"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dirty="0">
                <a:latin typeface="+mn-ea"/>
              </a:rPr>
              <a:t>18</a:t>
            </a:r>
            <a:r>
              <a:rPr lang="zh-CN" altLang="en-US" sz="2000" dirty="0">
                <a:latin typeface="+mn-ea"/>
              </a:rPr>
              <a:t>年</a:t>
            </a:r>
            <a:r>
              <a:rPr lang="en-US" altLang="zh-CN" sz="2000" dirty="0">
                <a:latin typeface="+mn-ea"/>
              </a:rPr>
              <a:t>12</a:t>
            </a:r>
            <a:r>
              <a:rPr lang="zh-CN" altLang="en-US" sz="2000" dirty="0">
                <a:latin typeface="+mn-ea"/>
              </a:rPr>
              <a:t>月</a:t>
            </a:r>
            <a:r>
              <a:rPr lang="en-US" altLang="zh-CN" sz="2000" dirty="0">
                <a:latin typeface="+mn-ea"/>
              </a:rPr>
              <a:t>4</a:t>
            </a:r>
            <a:r>
              <a:rPr lang="zh-CN" altLang="en-US" sz="2000" dirty="0">
                <a:latin typeface="+mn-ea"/>
              </a:rPr>
              <a:t>日，负责</a:t>
            </a:r>
            <a:r>
              <a:rPr lang="en-US" altLang="zh-CN" sz="2000" dirty="0">
                <a:latin typeface="+mn-ea"/>
              </a:rPr>
              <a:t>《</a:t>
            </a:r>
            <a:r>
              <a:rPr lang="zh-CN" altLang="en-US" sz="2000" dirty="0">
                <a:latin typeface="+mn-ea"/>
              </a:rPr>
              <a:t>这就是街舞</a:t>
            </a:r>
            <a:r>
              <a:rPr lang="en-US" altLang="zh-CN" sz="2000" dirty="0">
                <a:latin typeface="+mn-ea"/>
              </a:rPr>
              <a:t>》</a:t>
            </a:r>
            <a:r>
              <a:rPr lang="zh-CN" altLang="en-US" sz="2000" dirty="0">
                <a:latin typeface="+mn-ea"/>
              </a:rPr>
              <a:t>的优酷总裁杨伟东被曝因经济问题正在配合警方调查</a:t>
            </a:r>
            <a:endParaRPr lang="en-US" altLang="zh-CN" sz="2000" dirty="0">
              <a:latin typeface="+mn-ea"/>
            </a:endParaRPr>
          </a:p>
          <a:p>
            <a:r>
              <a:rPr lang="en-US" altLang="zh-CN" sz="2000" dirty="0">
                <a:latin typeface="+mn-ea"/>
              </a:rPr>
              <a:t>     </a:t>
            </a:r>
            <a:r>
              <a:rPr lang="zh-CN" altLang="en-US" sz="2000" dirty="0">
                <a:latin typeface="+mn-ea"/>
              </a:rPr>
              <a:t>波及</a:t>
            </a:r>
            <a:r>
              <a:rPr lang="en-US" altLang="zh-CN" sz="2000" dirty="0">
                <a:latin typeface="+mn-ea"/>
              </a:rPr>
              <a:t>《</a:t>
            </a:r>
            <a:r>
              <a:rPr lang="zh-CN" altLang="en-US" sz="2000" dirty="0">
                <a:latin typeface="+mn-ea"/>
              </a:rPr>
              <a:t>这！就是</a:t>
            </a:r>
            <a:r>
              <a:rPr lang="en-US" altLang="zh-CN" sz="2000" dirty="0">
                <a:latin typeface="+mn-ea"/>
              </a:rPr>
              <a:t>…》</a:t>
            </a:r>
            <a:r>
              <a:rPr lang="zh-CN" altLang="en-US" sz="2000" dirty="0">
                <a:latin typeface="+mn-ea"/>
              </a:rPr>
              <a:t>系列综艺</a:t>
            </a:r>
            <a:endParaRPr lang="en-US" altLang="zh-CN" sz="2000" dirty="0">
              <a:latin typeface="+mn-ea"/>
            </a:endParaRPr>
          </a:p>
          <a:p>
            <a:pPr marL="342900" indent="-342900">
              <a:buFont typeface="Wingdings" panose="05000000000000000000" pitchFamily="2" charset="2"/>
              <a:buChar char="Ø"/>
            </a:pPr>
            <a:endParaRPr lang="en-US" altLang="zh-CN" sz="2000" dirty="0">
              <a:solidFill>
                <a:schemeClr val="tx1">
                  <a:lumMod val="75000"/>
                  <a:lumOff val="25000"/>
                </a:schemeClr>
              </a:solidFill>
              <a:latin typeface="+mn-ea"/>
            </a:endParaRPr>
          </a:p>
          <a:p>
            <a:pPr marL="342900" indent="-342900">
              <a:buFont typeface="Wingdings" panose="05000000000000000000" pitchFamily="2" charset="2"/>
              <a:buChar char="Ø"/>
            </a:pPr>
            <a:r>
              <a:rPr lang="zh-CN" altLang="en-US" sz="2000" dirty="0">
                <a:latin typeface="+mn-ea"/>
              </a:rPr>
              <a:t>乐视财务危机，灿星与之合作，大量应收账款无法收回</a:t>
            </a:r>
            <a:endParaRPr lang="en-US" altLang="zh-CN" sz="2000" dirty="0">
              <a:latin typeface="+mn-ea"/>
            </a:endParaRPr>
          </a:p>
        </p:txBody>
      </p:sp>
      <p:sp>
        <p:nvSpPr>
          <p:cNvPr id="13" name="矩形: 圆角 12"/>
          <p:cNvSpPr/>
          <p:nvPr/>
        </p:nvSpPr>
        <p:spPr>
          <a:xfrm>
            <a:off x="746405" y="1344657"/>
            <a:ext cx="2248722" cy="148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在线视频行业尚在成长、烧钱阶段，各大平台都在烧钱军备</a:t>
            </a:r>
            <a:endParaRPr lang="en-US" altLang="zh-CN" sz="2000" dirty="0">
              <a:latin typeface="+mn-ea"/>
            </a:endParaRPr>
          </a:p>
        </p:txBody>
      </p:sp>
      <p:sp>
        <p:nvSpPr>
          <p:cNvPr id="14" name="矩形: 圆角 13"/>
          <p:cNvSpPr/>
          <p:nvPr/>
        </p:nvSpPr>
        <p:spPr>
          <a:xfrm>
            <a:off x="4584396" y="1397185"/>
            <a:ext cx="2248722" cy="148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视频网站的军备竞赛的确也给了高管巨大的贪腐空间</a:t>
            </a:r>
            <a:endParaRPr lang="en-US" altLang="zh-CN" sz="2000" dirty="0">
              <a:latin typeface="+mn-ea"/>
            </a:endParaRPr>
          </a:p>
        </p:txBody>
      </p:sp>
      <p:sp>
        <p:nvSpPr>
          <p:cNvPr id="8" name="箭头: 右 7"/>
          <p:cNvSpPr/>
          <p:nvPr/>
        </p:nvSpPr>
        <p:spPr>
          <a:xfrm>
            <a:off x="3590782" y="1959092"/>
            <a:ext cx="382555" cy="35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p:cNvSpPr/>
          <p:nvPr/>
        </p:nvSpPr>
        <p:spPr>
          <a:xfrm>
            <a:off x="7487794" y="1959092"/>
            <a:ext cx="382555" cy="35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8525025" y="1344657"/>
            <a:ext cx="2248722" cy="148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行情尚可时，制作产商的节目可以卖出超高价格</a:t>
            </a:r>
            <a:endParaRPr lang="en-US" altLang="zh-CN" sz="2000" dirty="0">
              <a:latin typeface="+mn-ea"/>
            </a:endParaRPr>
          </a:p>
        </p:txBody>
      </p:sp>
      <p:sp>
        <p:nvSpPr>
          <p:cNvPr id="18" name="箭头: 右 17"/>
          <p:cNvSpPr/>
          <p:nvPr/>
        </p:nvSpPr>
        <p:spPr>
          <a:xfrm rot="5400000">
            <a:off x="5339537" y="3250601"/>
            <a:ext cx="660574" cy="358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3707341" y="3965503"/>
            <a:ext cx="4002832" cy="459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运作不畅</a:t>
            </a:r>
            <a:r>
              <a:rPr lang="en-US" altLang="zh-CN" dirty="0">
                <a:sym typeface="Wingdings" panose="05000000000000000000" pitchFamily="2" charset="2"/>
              </a:rPr>
              <a:t></a:t>
            </a:r>
            <a:r>
              <a:rPr lang="zh-CN" altLang="en-US" dirty="0">
                <a:sym typeface="Wingdings" panose="05000000000000000000" pitchFamily="2" charset="2"/>
              </a:rPr>
              <a:t>血本无归</a:t>
            </a:r>
            <a:endParaRPr lang="en-US" altLang="zh-CN" sz="2000" dirty="0">
              <a:latin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7402" y="800217"/>
            <a:ext cx="11101995" cy="1630045"/>
          </a:xfrm>
          <a:prstGeom prst="rect">
            <a:avLst/>
          </a:prstGeom>
        </p:spPr>
        <p:txBody>
          <a:bodyPr wrap="square">
            <a:spAutoFit/>
          </a:bodyPr>
          <a:lstStyle/>
          <a:p>
            <a:r>
              <a:rPr lang="zh-CN"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《关于加强有关广播电视节目、影视剧和网络视听节目制作传播管理的通知》</a:t>
            </a:r>
            <a:endParaRPr lang="en-US" altLang="zh-CN" sz="2000" b="1" kern="100"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涉及违法、犯罪行为者作为主创人员参与制作的各类广播电视节目不允许播出</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主创人员在节目播出</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之前或播出</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期间被查出以上</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劣迹</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灿星就有</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可能因为节目拍摄和播出的风险导致制作的节目</a:t>
            </a:r>
            <a:r>
              <a:rPr lang="zh-CN" altLang="zh-CN" sz="2000" b="1" kern="100" dirty="0">
                <a:latin typeface="微软雅黑" panose="020B0503020204020204" pitchFamily="34" charset="-122"/>
                <a:ea typeface="微软雅黑" panose="020B0503020204020204" pitchFamily="34" charset="-122"/>
                <a:cs typeface="Times New Roman" panose="02020603050405020304" pitchFamily="18" charset="0"/>
              </a:rPr>
              <a:t>无法正常播出</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，并产生损失及可能的违约责任。</a:t>
            </a:r>
            <a:endPar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AutoShape 4" descr="https://inews.gtimg.com/newsapp_bt/0/7603231109/1000"/>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6" descr="https://inews.gtimg.com/newsapp_bt/0/7603231109/1000"/>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2"/>
          <a:stretch>
            <a:fillRect/>
          </a:stretch>
        </p:blipFill>
        <p:spPr>
          <a:xfrm>
            <a:off x="7573206" y="2716554"/>
            <a:ext cx="3181673" cy="2664651"/>
          </a:xfrm>
          <a:prstGeom prst="rect">
            <a:avLst/>
          </a:prstGeom>
        </p:spPr>
      </p:pic>
      <p:pic>
        <p:nvPicPr>
          <p:cNvPr id="11272" name="Picture 8" descr="https://gss2.bdstatic.com/9fo3dSag_xI4khGkpoWK1HF6hhy/baike/w%3D268%3Bg%3D0/sign=9ba2ee2bc8cec3fd8b3ea073eeb3b302/6159252dd42a2834162b25ec50b5c9ea14cebf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73" y="2713800"/>
            <a:ext cx="2667405" cy="266740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320754" y="5533605"/>
            <a:ext cx="5301574"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唐德影视押宝</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巴清传</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，结果因为范冰冰和高云翔个人原因，损失惨重，无力支付</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Talpa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版权费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最终与灿星就</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中国好声音</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版权一案和解</a:t>
            </a:r>
          </a:p>
        </p:txBody>
      </p:sp>
      <p:pic>
        <p:nvPicPr>
          <p:cNvPr id="11276" name="Picture 12" descr="高云翔个人资料 的图像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378" y="2713155"/>
            <a:ext cx="2359260" cy="266884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7456837" y="5533605"/>
            <a:ext cx="3414409" cy="923330"/>
          </a:xfrm>
          <a:prstGeom prst="rect">
            <a:avLst/>
          </a:prstGeom>
          <a:noFill/>
        </p:spPr>
        <p:txBody>
          <a:bodyPr wrap="square" rtlCol="0">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年北京春晚邀请吴秀波担任主持人，结果录完还未播出，爆出吴秀波丑闻，只能抠图解决</a:t>
            </a:r>
          </a:p>
        </p:txBody>
      </p:sp>
      <p:sp>
        <p:nvSpPr>
          <p:cNvPr id="2" name="Title 1"/>
          <p:cNvSpPr txBox="1"/>
          <p:nvPr/>
        </p:nvSpPr>
        <p:spPr>
          <a:xfrm>
            <a:off x="942340" y="102870"/>
            <a:ext cx="2839720"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艺人风险</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1069340" y="229870"/>
            <a:ext cx="2839720" cy="7645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lumMod val="95000"/>
                    <a:lumOff val="5000"/>
                  </a:schemeClr>
                </a:solidFill>
                <a:latin typeface="+mn-lt"/>
                <a:ea typeface="+mn-ea"/>
                <a:cs typeface="+mn-ea"/>
                <a:sym typeface="+mn-lt"/>
              </a:rPr>
              <a:t>运营风险</a:t>
            </a:r>
            <a:r>
              <a:rPr lang="en-US" altLang="zh-CN" sz="2400" b="1" dirty="0">
                <a:solidFill>
                  <a:schemeClr val="tx1">
                    <a:lumMod val="65000"/>
                    <a:lumOff val="35000"/>
                  </a:schemeClr>
                </a:solidFill>
                <a:latin typeface="+mn-lt"/>
                <a:ea typeface="+mn-ea"/>
                <a:cs typeface="+mn-ea"/>
                <a:sym typeface="+mn-lt"/>
              </a:rPr>
              <a:t>/</a:t>
            </a:r>
            <a:r>
              <a:rPr lang="zh-CN" altLang="en-US" sz="2400" b="1" dirty="0">
                <a:solidFill>
                  <a:schemeClr val="tx1">
                    <a:lumMod val="65000"/>
                    <a:lumOff val="35000"/>
                  </a:schemeClr>
                </a:solidFill>
                <a:latin typeface="+mn-lt"/>
                <a:ea typeface="+mn-ea"/>
                <a:cs typeface="+mn-ea"/>
                <a:sym typeface="+mn-lt"/>
              </a:rPr>
              <a:t>艺人风险</a:t>
            </a:r>
          </a:p>
        </p:txBody>
      </p:sp>
      <p:sp>
        <p:nvSpPr>
          <p:cNvPr id="7" name="文本框 6"/>
          <p:cNvSpPr txBox="1"/>
          <p:nvPr/>
        </p:nvSpPr>
        <p:spPr>
          <a:xfrm>
            <a:off x="235752" y="5965927"/>
            <a:ext cx="4325578" cy="584775"/>
          </a:xfrm>
          <a:prstGeom prst="rect">
            <a:avLst/>
          </a:prstGeom>
          <a:noFill/>
        </p:spPr>
        <p:txBody>
          <a:bodyPr wrap="square" rtlCol="0">
            <a:spAutoFit/>
          </a:bodyPr>
          <a:lstStyle/>
          <a:p>
            <a:r>
              <a:rPr lang="zh-CN" altLang="en-US" sz="2000" kern="100" dirty="0">
                <a:latin typeface="等线" panose="02010600030101010101" charset="-122"/>
                <a:ea typeface="等线" panose="02010600030101010101" charset="-122"/>
                <a:cs typeface="Times New Roman" panose="02020603050405020304" pitchFamily="18" charset="0"/>
              </a:rPr>
              <a:t>原定</a:t>
            </a:r>
            <a:r>
              <a:rPr lang="en-US" altLang="zh-CN" sz="2000" kern="100" dirty="0">
                <a:latin typeface="等线" panose="02010600030101010101" charset="-122"/>
                <a:ea typeface="等线" panose="02010600030101010101" charset="-122"/>
                <a:cs typeface="Times New Roman" panose="02020603050405020304" pitchFamily="18" charset="0"/>
              </a:rPr>
              <a:t>11</a:t>
            </a:r>
            <a:r>
              <a:rPr lang="zh-CN" altLang="en-US" sz="2000" kern="100" dirty="0">
                <a:latin typeface="等线" panose="02010600030101010101" charset="-122"/>
                <a:ea typeface="等线" panose="02010600030101010101" charset="-122"/>
                <a:cs typeface="Times New Roman" panose="02020603050405020304" pitchFamily="18" charset="0"/>
              </a:rPr>
              <a:t>月</a:t>
            </a:r>
            <a:r>
              <a:rPr lang="en-US" altLang="zh-CN" sz="2000" kern="100" dirty="0">
                <a:latin typeface="等线" panose="02010600030101010101" charset="-122"/>
                <a:ea typeface="等线" panose="02010600030101010101" charset="-122"/>
                <a:cs typeface="Times New Roman" panose="02020603050405020304" pitchFamily="18" charset="0"/>
              </a:rPr>
              <a:t>28</a:t>
            </a:r>
            <a:r>
              <a:rPr lang="zh-CN" altLang="en-US" sz="2000" kern="100" dirty="0">
                <a:latin typeface="等线" panose="02010600030101010101" charset="-122"/>
                <a:ea typeface="等线" panose="02010600030101010101" charset="-122"/>
                <a:cs typeface="Times New Roman" panose="02020603050405020304" pitchFamily="18" charset="0"/>
              </a:rPr>
              <a:t>日播出的</a:t>
            </a:r>
            <a:r>
              <a:rPr lang="en-US" altLang="zh-CN" sz="2000" kern="100" dirty="0">
                <a:latin typeface="等线" panose="02010600030101010101" charset="-122"/>
                <a:ea typeface="等线" panose="02010600030101010101" charset="-122"/>
                <a:cs typeface="Times New Roman" panose="02020603050405020304" pitchFamily="18" charset="0"/>
              </a:rPr>
              <a:t>《</a:t>
            </a:r>
            <a:r>
              <a:rPr lang="zh-CN" altLang="en-US" sz="2000" kern="100" dirty="0">
                <a:latin typeface="等线" panose="02010600030101010101" charset="-122"/>
                <a:ea typeface="等线" panose="02010600030101010101" charset="-122"/>
                <a:cs typeface="Times New Roman" panose="02020603050405020304" pitchFamily="18" charset="0"/>
              </a:rPr>
              <a:t>追我吧</a:t>
            </a:r>
            <a:r>
              <a:rPr lang="en-US" altLang="zh-CN" sz="2000" kern="100" dirty="0">
                <a:latin typeface="等线" panose="02010600030101010101" charset="-122"/>
                <a:ea typeface="等线" panose="02010600030101010101" charset="-122"/>
                <a:cs typeface="Times New Roman" panose="02020603050405020304" pitchFamily="18" charset="0"/>
              </a:rPr>
              <a:t>》</a:t>
            </a:r>
            <a:r>
              <a:rPr lang="zh-CN" altLang="en-US" sz="2000" kern="100" dirty="0">
                <a:latin typeface="等线" panose="02010600030101010101" charset="-122"/>
                <a:ea typeface="等线" panose="02010600030101010101" charset="-122"/>
                <a:cs typeface="Times New Roman" panose="02020603050405020304" pitchFamily="18" charset="0"/>
              </a:rPr>
              <a:t>停播</a:t>
            </a:r>
            <a:endParaRPr lang="en-US" altLang="zh-CN" sz="2000" kern="100" dirty="0">
              <a:latin typeface="等线" panose="02010600030101010101" charset="-122"/>
              <a:ea typeface="等线" panose="02010600030101010101" charset="-122"/>
              <a:cs typeface="Times New Roman" panose="02020603050405020304" pitchFamily="18" charset="0"/>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Picture 4" descr="浙江卫视声明"/>
          <p:cNvPicPr>
            <a:picLocks noChangeAspect="1" noChangeArrowheads="1"/>
          </p:cNvPicPr>
          <p:nvPr/>
        </p:nvPicPr>
        <p:blipFill rotWithShape="1">
          <a:blip r:embed="rId2">
            <a:extLst>
              <a:ext uri="{28A0092B-C50C-407E-A947-70E740481C1C}">
                <a14:useLocalDpi xmlns:a14="http://schemas.microsoft.com/office/drawing/2010/main" val="0"/>
              </a:ext>
            </a:extLst>
          </a:blip>
          <a:srcRect l="4545" t="11332" r="6047" b="10350"/>
          <a:stretch>
            <a:fillRect/>
          </a:stretch>
        </p:blipFill>
        <p:spPr bwMode="auto">
          <a:xfrm>
            <a:off x="418196" y="3466257"/>
            <a:ext cx="3960690" cy="219732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71927" y="4755570"/>
            <a:ext cx="6118983" cy="276999"/>
          </a:xfrm>
          <a:prstGeom prst="rect">
            <a:avLst/>
          </a:prstGeom>
          <a:noFill/>
        </p:spPr>
        <p:txBody>
          <a:bodyPr wrap="none" rtlCol="0">
            <a:spAutoFit/>
          </a:bodyPr>
          <a:lstStyle/>
          <a:p>
            <a:r>
              <a:rPr lang="zh-CN" altLang="en-US" sz="1200" b="1" dirty="0">
                <a:solidFill>
                  <a:srgbClr val="48C6E4"/>
                </a:solidFill>
                <a:latin typeface="微软雅黑" panose="020B0503020204020204" pitchFamily="34" charset="-122"/>
                <a:ea typeface="微软雅黑" panose="020B0503020204020204" pitchFamily="34" charset="-122"/>
              </a:rPr>
              <a:t>蓝：非不利信息    </a:t>
            </a:r>
            <a:r>
              <a:rPr lang="zh-CN" altLang="en-US" sz="1200" b="1" dirty="0">
                <a:solidFill>
                  <a:srgbClr val="FF6565"/>
                </a:solidFill>
                <a:latin typeface="微软雅黑" panose="020B0503020204020204" pitchFamily="34" charset="-122"/>
                <a:ea typeface="微软雅黑" panose="020B0503020204020204" pitchFamily="34" charset="-122"/>
              </a:rPr>
              <a:t>红：不利信息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上：</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追我吧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下：“康美”</a:t>
            </a:r>
          </a:p>
        </p:txBody>
      </p:sp>
      <p:pic>
        <p:nvPicPr>
          <p:cNvPr id="12" name="图片 11"/>
          <p:cNvPicPr>
            <a:picLocks noChangeAspect="1"/>
          </p:cNvPicPr>
          <p:nvPr/>
        </p:nvPicPr>
        <p:blipFill rotWithShape="1">
          <a:blip r:embed="rId3"/>
          <a:srcRect t="11478"/>
          <a:stretch>
            <a:fillRect/>
          </a:stretch>
        </p:blipFill>
        <p:spPr>
          <a:xfrm>
            <a:off x="4666789" y="5032569"/>
            <a:ext cx="7220913" cy="1518133"/>
          </a:xfrm>
          <a:prstGeom prst="rect">
            <a:avLst/>
          </a:prstGeom>
        </p:spPr>
      </p:pic>
      <p:pic>
        <p:nvPicPr>
          <p:cNvPr id="13" name="图片 12"/>
          <p:cNvPicPr>
            <a:picLocks noChangeAspect="1"/>
          </p:cNvPicPr>
          <p:nvPr/>
        </p:nvPicPr>
        <p:blipFill rotWithShape="1">
          <a:blip r:embed="rId4"/>
          <a:srcRect t="12255"/>
          <a:stretch>
            <a:fillRect/>
          </a:stretch>
        </p:blipFill>
        <p:spPr>
          <a:xfrm>
            <a:off x="4666788" y="3237720"/>
            <a:ext cx="7220913" cy="1518133"/>
          </a:xfrm>
          <a:prstGeom prst="rect">
            <a:avLst/>
          </a:prstGeom>
        </p:spPr>
      </p:pic>
      <p:sp>
        <p:nvSpPr>
          <p:cNvPr id="14" name="矩形 13"/>
          <p:cNvSpPr/>
          <p:nvPr/>
        </p:nvSpPr>
        <p:spPr>
          <a:xfrm>
            <a:off x="545002" y="855586"/>
            <a:ext cx="11342699" cy="2308324"/>
          </a:xfrm>
          <a:prstGeom prst="rect">
            <a:avLst/>
          </a:prstGeom>
        </p:spPr>
        <p:txBody>
          <a:bodyPr wrap="square">
            <a:spAutoFit/>
          </a:bodyPr>
          <a:lstStyle/>
          <a:p>
            <a:r>
              <a:rPr lang="zh-CN" altLang="en-US" sz="2400" b="1" kern="100" dirty="0">
                <a:solidFill>
                  <a:srgbClr val="2A465C"/>
                </a:solidFill>
                <a:latin typeface="等线" panose="02010600030101010101" charset="-122"/>
                <a:ea typeface="等线" panose="02010600030101010101" charset="-122"/>
                <a:cs typeface="Times New Roman" panose="02020603050405020304" pitchFamily="18" charset="0"/>
              </a:rPr>
              <a:t>真人秀节目风险较大 </a:t>
            </a:r>
            <a:endParaRPr lang="en-US" altLang="zh-CN" sz="2400" b="1" kern="100" dirty="0">
              <a:solidFill>
                <a:srgbClr val="2A465C"/>
              </a:solidFill>
              <a:latin typeface="等线" panose="02010600030101010101" charset="-122"/>
              <a:ea typeface="等线" panose="02010600030101010101" charset="-122"/>
              <a:cs typeface="Times New Roman" panose="02020603050405020304" pitchFamily="18" charset="0"/>
            </a:endParaRPr>
          </a:p>
          <a:p>
            <a:r>
              <a:rPr lang="zh-CN" altLang="en-US" sz="2000" kern="100" dirty="0">
                <a:latin typeface="等线" panose="02010600030101010101" charset="-122"/>
                <a:ea typeface="等线" panose="02010600030101010101" charset="-122"/>
                <a:cs typeface="Times New Roman" panose="02020603050405020304" pitchFamily="18" charset="0"/>
              </a:rPr>
              <a:t>部分综艺节目包含与艺人高强度互动的环节，可能会使艺人身体不适甚至出现危险情况，最后导致节目停播。</a:t>
            </a:r>
            <a:endParaRPr lang="en-US" altLang="zh-CN" sz="2000" kern="100" dirty="0">
              <a:latin typeface="等线" panose="02010600030101010101" charset="-122"/>
              <a:ea typeface="等线" panose="02010600030101010101" charset="-122"/>
              <a:cs typeface="Times New Roman" panose="02020603050405020304" pitchFamily="18" charset="0"/>
            </a:endParaRPr>
          </a:p>
          <a:p>
            <a:r>
              <a:rPr lang="zh-CN" altLang="en-US" sz="2000" kern="100" dirty="0">
                <a:latin typeface="等线" panose="02010600030101010101" charset="-122"/>
                <a:ea typeface="等线" panose="02010600030101010101" charset="-122"/>
                <a:cs typeface="Times New Roman" panose="02020603050405020304" pitchFamily="18" charset="0"/>
              </a:rPr>
              <a:t>比如：综艺节目</a:t>
            </a:r>
            <a:r>
              <a:rPr lang="en-US" altLang="zh-CN" sz="2000" kern="100" dirty="0">
                <a:latin typeface="等线" panose="02010600030101010101" charset="-122"/>
                <a:ea typeface="等线" panose="02010600030101010101" charset="-122"/>
                <a:cs typeface="Times New Roman" panose="02020603050405020304" pitchFamily="18" charset="0"/>
              </a:rPr>
              <a:t>《</a:t>
            </a:r>
            <a:r>
              <a:rPr lang="zh-CN" altLang="en-US" sz="2000" kern="100" dirty="0">
                <a:latin typeface="等线" panose="02010600030101010101" charset="-122"/>
                <a:ea typeface="等线" panose="02010600030101010101" charset="-122"/>
                <a:cs typeface="Times New Roman" panose="02020603050405020304" pitchFamily="18" charset="0"/>
              </a:rPr>
              <a:t>追我吧</a:t>
            </a:r>
            <a:r>
              <a:rPr lang="en-US" altLang="zh-CN" sz="2000" kern="100" dirty="0">
                <a:latin typeface="等线" panose="02010600030101010101" charset="-122"/>
                <a:ea typeface="等线" panose="02010600030101010101" charset="-122"/>
                <a:cs typeface="Times New Roman" panose="02020603050405020304" pitchFamily="18" charset="0"/>
              </a:rPr>
              <a:t>》</a:t>
            </a:r>
            <a:r>
              <a:rPr lang="zh-CN" altLang="en-US" sz="2000" kern="100" dirty="0">
                <a:latin typeface="等线" panose="02010600030101010101" charset="-122"/>
                <a:ea typeface="等线" panose="02010600030101010101" charset="-122"/>
                <a:cs typeface="Times New Roman" panose="02020603050405020304" pitchFamily="18" charset="0"/>
              </a:rPr>
              <a:t>以户外竞技为主题，让参与来宾挑战高难度活动，却在</a:t>
            </a:r>
            <a:r>
              <a:rPr lang="en-US" altLang="zh-CN" sz="2000" kern="100" dirty="0">
                <a:latin typeface="等线" panose="02010600030101010101" charset="-122"/>
                <a:ea typeface="等线" panose="02010600030101010101" charset="-122"/>
                <a:cs typeface="Times New Roman" panose="02020603050405020304" pitchFamily="18" charset="0"/>
              </a:rPr>
              <a:t>27</a:t>
            </a:r>
            <a:r>
              <a:rPr lang="zh-CN" altLang="en-US" sz="2000" kern="100" dirty="0">
                <a:latin typeface="等线" panose="02010600030101010101" charset="-122"/>
                <a:ea typeface="等线" panose="02010600030101010101" charset="-122"/>
                <a:cs typeface="Times New Roman" panose="02020603050405020304" pitchFamily="18" charset="0"/>
              </a:rPr>
              <a:t>日发生高以翔昏倒丧命意外，目前全面暂停拍摄。</a:t>
            </a:r>
          </a:p>
          <a:p>
            <a:r>
              <a:rPr lang="zh-CN" altLang="en-US" sz="2000" kern="100" dirty="0">
                <a:latin typeface="等线" panose="02010600030101010101" charset="-122"/>
                <a:ea typeface="等线" panose="02010600030101010101" charset="-122"/>
                <a:cs typeface="Times New Roman" panose="02020603050405020304" pitchFamily="18" charset="0"/>
              </a:rPr>
              <a:t>高以翔事故后，此类节目的制作成本必将大幅上升，同时将引来监管部门更严格的限制，以及网络舆情的抵制。</a:t>
            </a:r>
            <a:endParaRPr lang="en-US" altLang="zh-CN" sz="2000" kern="100" dirty="0">
              <a:latin typeface="等线" panose="02010600030101010101" charset="-122"/>
              <a:ea typeface="等线" panose="02010600030101010101" charset="-122"/>
              <a:cs typeface="Times New Roman" panose="02020603050405020304" pitchFamily="18" charset="0"/>
            </a:endParaRPr>
          </a:p>
        </p:txBody>
      </p:sp>
      <p:sp>
        <p:nvSpPr>
          <p:cNvPr id="15" name="文本框 14"/>
          <p:cNvSpPr txBox="1"/>
          <p:nvPr/>
        </p:nvSpPr>
        <p:spPr>
          <a:xfrm>
            <a:off x="5973291" y="6550702"/>
            <a:ext cx="5570756" cy="276999"/>
          </a:xfrm>
          <a:prstGeom prst="rect">
            <a:avLst/>
          </a:prstGeom>
          <a:noFill/>
        </p:spPr>
        <p:txBody>
          <a:bodyPr wrap="non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追我吧</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已成为全网众矢之的，网络舆情对其不利程度甚至远超“康美药业”</a:t>
            </a:r>
          </a:p>
        </p:txBody>
      </p:sp>
      <p:sp>
        <p:nvSpPr>
          <p:cNvPr id="10" name="文本框 9"/>
          <p:cNvSpPr txBox="1"/>
          <p:nvPr/>
        </p:nvSpPr>
        <p:spPr>
          <a:xfrm>
            <a:off x="7492414" y="2915549"/>
            <a:ext cx="1569660" cy="276999"/>
          </a:xfrm>
          <a:prstGeom prst="rect">
            <a:avLst/>
          </a:prstGeom>
          <a:noFill/>
        </p:spPr>
        <p:txBody>
          <a:bodyPr wrap="none" rtlCol="0">
            <a:spAutoFit/>
          </a:bodyPr>
          <a:lstStyle/>
          <a:p>
            <a:r>
              <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rPr>
              <a:t>全网信息敏感性统计</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9"/>
          <p:cNvCxnSpPr/>
          <p:nvPr/>
        </p:nvCxnSpPr>
        <p:spPr>
          <a:xfrm>
            <a:off x="6096000" y="0"/>
            <a:ext cx="0" cy="6858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87989" y="1702293"/>
            <a:ext cx="3151505" cy="461645"/>
            <a:chOff x="4490991" y="1505155"/>
            <a:chExt cx="2363629" cy="346234"/>
          </a:xfrm>
        </p:grpSpPr>
        <p:sp>
          <p:nvSpPr>
            <p:cNvPr id="23" name="Oval 11"/>
            <p:cNvSpPr/>
            <p:nvPr/>
          </p:nvSpPr>
          <p:spPr bwMode="auto">
            <a:xfrm>
              <a:off x="4490991" y="1597071"/>
              <a:ext cx="162018" cy="162018"/>
            </a:xfrm>
            <a:prstGeom prst="ellipse">
              <a:avLst/>
            </a:prstGeom>
            <a:solidFill>
              <a:schemeClr val="bg1">
                <a:lumMod val="50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Rectangle 17"/>
            <p:cNvSpPr/>
            <p:nvPr/>
          </p:nvSpPr>
          <p:spPr>
            <a:xfrm>
              <a:off x="4652916" y="1505155"/>
              <a:ext cx="2201704" cy="346234"/>
            </a:xfrm>
            <a:prstGeom prst="rect">
              <a:avLst/>
            </a:prstGeom>
          </p:spPr>
          <p:txBody>
            <a:bodyPr wrap="none" lIns="192000" tIns="0" rIns="192000" bIns="0"/>
            <a:lstStyle/>
            <a:p>
              <a:pPr defTabSz="1219200"/>
              <a:r>
                <a:rPr lang="zh-CN" altLang="en-US" sz="2000" b="1" dirty="0">
                  <a:solidFill>
                    <a:schemeClr val="accent1"/>
                  </a:solidFill>
                  <a:latin typeface="微软雅黑" panose="020B0503020204020204" pitchFamily="34" charset="-122"/>
                  <a:ea typeface="微软雅黑" panose="020B0503020204020204" pitchFamily="34" charset="-122"/>
                  <a:cs typeface="+mn-ea"/>
                  <a:sym typeface="+mn-lt"/>
                </a:rPr>
                <a:t>综艺行业发展历程</a:t>
              </a:r>
            </a:p>
          </p:txBody>
        </p:sp>
      </p:grpSp>
      <p:sp>
        <p:nvSpPr>
          <p:cNvPr id="28" name="Oval 13"/>
          <p:cNvSpPr/>
          <p:nvPr/>
        </p:nvSpPr>
        <p:spPr bwMode="auto">
          <a:xfrm>
            <a:off x="5975985" y="2758440"/>
            <a:ext cx="215900" cy="215900"/>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grpSp>
        <p:nvGrpSpPr>
          <p:cNvPr id="32" name="组合 31"/>
          <p:cNvGrpSpPr/>
          <p:nvPr/>
        </p:nvGrpSpPr>
        <p:grpSpPr>
          <a:xfrm>
            <a:off x="5975978" y="3559448"/>
            <a:ext cx="2815309" cy="2004183"/>
            <a:chOff x="4487181" y="2957729"/>
            <a:chExt cx="2111482" cy="1503139"/>
          </a:xfrm>
        </p:grpSpPr>
        <p:sp>
          <p:nvSpPr>
            <p:cNvPr id="33" name="Oval 15"/>
            <p:cNvSpPr/>
            <p:nvPr/>
          </p:nvSpPr>
          <p:spPr bwMode="auto">
            <a:xfrm>
              <a:off x="4487181" y="4298850"/>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5" name="Rectangle 24"/>
            <p:cNvSpPr/>
            <p:nvPr/>
          </p:nvSpPr>
          <p:spPr>
            <a:xfrm>
              <a:off x="4658248" y="2957729"/>
              <a:ext cx="1940415" cy="184666"/>
            </a:xfrm>
            <a:prstGeom prst="rect">
              <a:avLst/>
            </a:prstGeom>
          </p:spPr>
          <p:txBody>
            <a:bodyPr wrap="none" lIns="192000" tIns="0" rIns="192000" bIns="0"/>
            <a:lstStyle/>
            <a:p>
              <a:pPr algn="l" defTabSz="1219200"/>
              <a:r>
                <a:rPr lang="zh-CN" altLang="en-US" sz="2000" b="1" dirty="0">
                  <a:solidFill>
                    <a:schemeClr val="accent2"/>
                  </a:solidFill>
                  <a:latin typeface="微软雅黑" panose="020B0503020204020204" pitchFamily="34" charset="-122"/>
                  <a:ea typeface="微软雅黑" panose="020B0503020204020204" pitchFamily="34" charset="-122"/>
                  <a:cs typeface="+mn-ea"/>
                  <a:sym typeface="+mn-lt"/>
                </a:rPr>
                <a:t>视频节目中综艺占比</a:t>
              </a:r>
            </a:p>
          </p:txBody>
        </p:sp>
      </p:grpSp>
      <p:grpSp>
        <p:nvGrpSpPr>
          <p:cNvPr id="37" name="组合 36"/>
          <p:cNvGrpSpPr/>
          <p:nvPr/>
        </p:nvGrpSpPr>
        <p:grpSpPr>
          <a:xfrm>
            <a:off x="3388704" y="4543952"/>
            <a:ext cx="2815309" cy="246222"/>
            <a:chOff x="2541527" y="2211845"/>
            <a:chExt cx="2111482" cy="184666"/>
          </a:xfrm>
        </p:grpSpPr>
        <p:sp>
          <p:nvSpPr>
            <p:cNvPr id="38"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Rectangle 27"/>
            <p:cNvSpPr/>
            <p:nvPr/>
          </p:nvSpPr>
          <p:spPr>
            <a:xfrm>
              <a:off x="2541527" y="2211845"/>
              <a:ext cx="1940415" cy="184666"/>
            </a:xfrm>
            <a:prstGeom prst="rect">
              <a:avLst/>
            </a:prstGeom>
          </p:spPr>
          <p:txBody>
            <a:bodyPr wrap="none" lIns="192000" tIns="0" rIns="192000" bIns="0">
              <a:normAutofit fontScale="92500" lnSpcReduction="20000"/>
            </a:bodyPr>
            <a:lstStyle/>
            <a:p>
              <a:pPr algn="r" defTabSz="1219200"/>
              <a:r>
                <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rPr>
                <a:t>综艺发展推动因素</a:t>
              </a:r>
            </a:p>
          </p:txBody>
        </p:sp>
      </p:grpSp>
      <p:sp>
        <p:nvSpPr>
          <p:cNvPr id="45" name="Rectangle 30"/>
          <p:cNvSpPr/>
          <p:nvPr/>
        </p:nvSpPr>
        <p:spPr>
          <a:xfrm>
            <a:off x="542290" y="662940"/>
            <a:ext cx="4229100" cy="440690"/>
          </a:xfrm>
          <a:prstGeom prst="rect">
            <a:avLst/>
          </a:prstGeom>
        </p:spPr>
        <p:txBody>
          <a:bodyPr wrap="none" lIns="192000" tIns="0" rIns="192000" bIns="0">
            <a:normAutofit fontScale="97500"/>
          </a:bodyPr>
          <a:lstStyle/>
          <a:p>
            <a:pPr algn="r" defTabSz="1219200"/>
            <a:r>
              <a:rPr lang="en-US" altLang="zh-CN" sz="2800" b="1" dirty="0">
                <a:solidFill>
                  <a:srgbClr val="39425D"/>
                </a:solidFill>
                <a:latin typeface="微软雅黑" panose="020B0503020204020204" pitchFamily="34" charset="-122"/>
                <a:ea typeface="微软雅黑" panose="020B0503020204020204" pitchFamily="34" charset="-122"/>
                <a:cs typeface="+mn-ea"/>
                <a:sym typeface="+mn-lt"/>
              </a:rPr>
              <a:t>1.1 </a:t>
            </a:r>
            <a:r>
              <a:rPr lang="zh-CN" altLang="en-US" sz="2800" b="1" dirty="0">
                <a:solidFill>
                  <a:srgbClr val="39425D"/>
                </a:solidFill>
                <a:latin typeface="微软雅黑" panose="020B0503020204020204" pitchFamily="34" charset="-122"/>
                <a:ea typeface="微软雅黑" panose="020B0503020204020204" pitchFamily="34" charset="-122"/>
                <a:cs typeface="+mn-ea"/>
                <a:sym typeface="+mn-lt"/>
              </a:rPr>
              <a:t>中国综艺行业概况</a:t>
            </a:r>
          </a:p>
        </p:txBody>
      </p:sp>
      <p:sp>
        <p:nvSpPr>
          <p:cNvPr id="48" name="任意多边形: 形状 47"/>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53" name="组合 52"/>
          <p:cNvGrpSpPr/>
          <p:nvPr/>
        </p:nvGrpSpPr>
        <p:grpSpPr>
          <a:xfrm>
            <a:off x="3174075" y="2672891"/>
            <a:ext cx="3017873" cy="1203064"/>
            <a:chOff x="2461042" y="1083610"/>
            <a:chExt cx="2263405" cy="902297"/>
          </a:xfrm>
        </p:grpSpPr>
        <p:sp>
          <p:nvSpPr>
            <p:cNvPr id="54" name="Oval 12"/>
            <p:cNvSpPr/>
            <p:nvPr/>
          </p:nvSpPr>
          <p:spPr bwMode="auto">
            <a:xfrm>
              <a:off x="4562429" y="1823889"/>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5" name="Rectangle 27"/>
            <p:cNvSpPr/>
            <p:nvPr/>
          </p:nvSpPr>
          <p:spPr>
            <a:xfrm>
              <a:off x="2461042" y="1083610"/>
              <a:ext cx="2101215" cy="290036"/>
            </a:xfrm>
            <a:prstGeom prst="rect">
              <a:avLst/>
            </a:prstGeom>
          </p:spPr>
          <p:txBody>
            <a:bodyPr wrap="none" lIns="192000" tIns="0" rIns="192000" bIns="0"/>
            <a:lstStyle/>
            <a:p>
              <a:pPr algn="r" defTabSz="1219200"/>
              <a:r>
                <a:rPr lang="zh-CN" altLang="en-US" sz="2000" b="1" dirty="0">
                  <a:solidFill>
                    <a:srgbClr val="FFFFFF">
                      <a:lumMod val="50000"/>
                    </a:srgbClr>
                  </a:solidFill>
                  <a:latin typeface="微软雅黑" panose="020B0503020204020204" pitchFamily="34" charset="-122"/>
                  <a:ea typeface="微软雅黑" panose="020B0503020204020204" pitchFamily="34" charset="-122"/>
                  <a:cs typeface="+mn-ea"/>
                  <a:sym typeface="+mn-lt"/>
                </a:rPr>
                <a:t>综艺市场规模</a:t>
              </a:r>
            </a:p>
          </p:txBody>
        </p:sp>
      </p:grpSp>
      <p:sp>
        <p:nvSpPr>
          <p:cNvPr id="58" name="Rectangle 27"/>
          <p:cNvSpPr/>
          <p:nvPr/>
        </p:nvSpPr>
        <p:spPr>
          <a:xfrm>
            <a:off x="6377940" y="5316855"/>
            <a:ext cx="2586990" cy="246380"/>
          </a:xfrm>
          <a:prstGeom prst="rect">
            <a:avLst/>
          </a:prstGeom>
        </p:spPr>
        <p:txBody>
          <a:bodyPr wrap="none" lIns="192000" tIns="0" rIns="192000" bIns="0"/>
          <a:lstStyle/>
          <a:p>
            <a:pPr algn="r" defTabSz="1219200"/>
            <a:r>
              <a:rPr lang="zh-CN" altLang="en-US" sz="2000" b="1" dirty="0">
                <a:solidFill>
                  <a:schemeClr val="accent1"/>
                </a:solidFill>
                <a:latin typeface="微软雅黑" panose="020B0503020204020204" pitchFamily="34" charset="-122"/>
                <a:ea typeface="微软雅黑" panose="020B0503020204020204" pitchFamily="34" charset="-122"/>
                <a:cs typeface="+mn-ea"/>
                <a:sym typeface="+mn-lt"/>
              </a:rPr>
              <a:t>综艺制作产业链结构</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1391478" y="2803769"/>
            <a:ext cx="5885156" cy="615553"/>
          </a:xfrm>
          <a:prstGeom prst="rect">
            <a:avLst/>
          </a:prstGeom>
          <a:noFill/>
        </p:spPr>
        <p:txBody>
          <a:bodyPr wrap="square" lIns="0" tIns="0" rIns="0" bIns="0" rtlCol="0">
            <a:spAutoFit/>
          </a:bodyPr>
          <a:lstStyle/>
          <a:p>
            <a:r>
              <a:rPr lang="en-US" altLang="zh-CN" sz="4000" dirty="0">
                <a:solidFill>
                  <a:schemeClr val="tx1">
                    <a:lumMod val="65000"/>
                    <a:lumOff val="35000"/>
                  </a:schemeClr>
                </a:solidFill>
                <a:cs typeface="+mn-ea"/>
                <a:sym typeface="+mn-lt"/>
              </a:rPr>
              <a:t>02</a:t>
            </a:r>
            <a:r>
              <a:rPr lang="zh-CN" altLang="en-US" sz="4000" dirty="0">
                <a:solidFill>
                  <a:schemeClr val="tx1">
                    <a:lumMod val="65000"/>
                    <a:lumOff val="35000"/>
                  </a:schemeClr>
                </a:solidFill>
                <a:cs typeface="+mn-ea"/>
                <a:sym typeface="+mn-lt"/>
              </a:rPr>
              <a:t>会计处理</a:t>
            </a:r>
          </a:p>
        </p:txBody>
      </p:sp>
      <p:sp>
        <p:nvSpPr>
          <p:cNvPr id="6" name="矩形: 圆角 5"/>
          <p:cNvSpPr/>
          <p:nvPr/>
        </p:nvSpPr>
        <p:spPr>
          <a:xfrm>
            <a:off x="6960096" y="1604798"/>
            <a:ext cx="9217024" cy="3648405"/>
          </a:xfrm>
          <a:prstGeom prst="roundRect">
            <a:avLst>
              <a:gd name="adj" fmla="val 50000"/>
            </a:avLst>
          </a:prstGeom>
          <a:blipFill dpi="0" rotWithShape="1">
            <a:blip r:embed="rId3" cstate="screen">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9"/>
          <p:cNvCxnSpPr/>
          <p:nvPr/>
        </p:nvCxnSpPr>
        <p:spPr>
          <a:xfrm>
            <a:off x="6096000" y="0"/>
            <a:ext cx="0" cy="6858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987989" y="4121582"/>
            <a:ext cx="2803244" cy="246221"/>
            <a:chOff x="4490991" y="2826989"/>
            <a:chExt cx="2102433" cy="184666"/>
          </a:xfrm>
        </p:grpSpPr>
        <p:sp>
          <p:nvSpPr>
            <p:cNvPr id="28" name="Oval 13"/>
            <p:cNvSpPr/>
            <p:nvPr/>
          </p:nvSpPr>
          <p:spPr bwMode="auto">
            <a:xfrm>
              <a:off x="4490991" y="2826993"/>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0" name="Rectangle 21"/>
            <p:cNvSpPr/>
            <p:nvPr/>
          </p:nvSpPr>
          <p:spPr>
            <a:xfrm>
              <a:off x="4653009" y="2826993"/>
              <a:ext cx="1940415" cy="184666"/>
            </a:xfrm>
            <a:prstGeom prst="rect">
              <a:avLst/>
            </a:prstGeom>
          </p:spPr>
          <p:txBody>
            <a:bodyPr wrap="none" lIns="192000" tIns="0" rIns="192000" bIns="0">
              <a:normAutofit fontScale="92500" lnSpcReduction="20000"/>
            </a:bodyPr>
            <a:lstStyle/>
            <a:p>
              <a:pPr defTabSz="1219200"/>
              <a:r>
                <a:rPr lang="zh-CN" altLang="en-US" sz="2135" b="1" dirty="0">
                  <a:solidFill>
                    <a:srgbClr val="FFFFFF">
                      <a:lumMod val="50000"/>
                    </a:srgbClr>
                  </a:solidFill>
                  <a:cs typeface="+mn-ea"/>
                  <a:sym typeface="+mn-lt"/>
                </a:rPr>
                <a:t>成本的内容及确认</a:t>
              </a:r>
            </a:p>
          </p:txBody>
        </p:sp>
      </p:grpSp>
      <p:grpSp>
        <p:nvGrpSpPr>
          <p:cNvPr id="37" name="组合 36"/>
          <p:cNvGrpSpPr/>
          <p:nvPr/>
        </p:nvGrpSpPr>
        <p:grpSpPr>
          <a:xfrm>
            <a:off x="3400769" y="2911661"/>
            <a:ext cx="2803244" cy="253740"/>
            <a:chOff x="2550576" y="2183745"/>
            <a:chExt cx="2102433" cy="190305"/>
          </a:xfrm>
        </p:grpSpPr>
        <p:sp>
          <p:nvSpPr>
            <p:cNvPr id="38" name="Oval 12"/>
            <p:cNvSpPr/>
            <p:nvPr/>
          </p:nvSpPr>
          <p:spPr bwMode="auto">
            <a:xfrm>
              <a:off x="4490991" y="2212032"/>
              <a:ext cx="162018" cy="162018"/>
            </a:xfrm>
            <a:prstGeom prst="ellipse">
              <a:avLst/>
            </a:prstGeom>
            <a:solidFill>
              <a:srgbClr val="39425D"/>
            </a:solidFill>
            <a:ln w="19050">
              <a:noFill/>
              <a:round/>
            </a:ln>
          </p:spPr>
          <p:txBody>
            <a:bodyPr anchor="ctr"/>
            <a:lstStyle/>
            <a:p>
              <a:pPr algn="ctr" defTabSz="1219200"/>
              <a:endParaRPr sz="2400" dirty="0">
                <a:solidFill>
                  <a:srgbClr val="39425D"/>
                </a:solidFill>
                <a:latin typeface="微软雅黑" panose="020B0503020204020204" pitchFamily="34" charset="-122"/>
                <a:ea typeface="微软雅黑" panose="020B0503020204020204" pitchFamily="34" charset="-122"/>
                <a:cs typeface="+mn-ea"/>
                <a:sym typeface="+mn-lt"/>
              </a:endParaRPr>
            </a:p>
          </p:txBody>
        </p:sp>
        <p:sp>
          <p:nvSpPr>
            <p:cNvPr id="40" name="Rectangle 27"/>
            <p:cNvSpPr/>
            <p:nvPr/>
          </p:nvSpPr>
          <p:spPr>
            <a:xfrm>
              <a:off x="2550576" y="2183745"/>
              <a:ext cx="1940415" cy="184666"/>
            </a:xfrm>
            <a:prstGeom prst="rect">
              <a:avLst/>
            </a:prstGeom>
          </p:spPr>
          <p:txBody>
            <a:bodyPr wrap="none" lIns="192000" tIns="0" rIns="192000" bIns="0">
              <a:normAutofit fontScale="92500" lnSpcReduction="20000"/>
            </a:bodyPr>
            <a:lstStyle/>
            <a:p>
              <a:pPr algn="r" defTabSz="1219200"/>
              <a:r>
                <a:rPr lang="zh-CN" altLang="en-US" sz="2135" b="1" dirty="0">
                  <a:solidFill>
                    <a:srgbClr val="39425D"/>
                  </a:solidFill>
                  <a:latin typeface="微软雅黑" panose="020B0503020204020204" pitchFamily="34" charset="-122"/>
                  <a:ea typeface="微软雅黑" panose="020B0503020204020204" pitchFamily="34" charset="-122"/>
                  <a:cs typeface="+mn-ea"/>
                  <a:sym typeface="+mn-lt"/>
                </a:rPr>
                <a:t>收入的内容及确认</a:t>
              </a:r>
            </a:p>
          </p:txBody>
        </p:sp>
      </p:grpSp>
      <p:sp>
        <p:nvSpPr>
          <p:cNvPr id="47" name="任意多边形: 形状 46"/>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3"/>
          <p:cNvSpPr txBox="1"/>
          <p:nvPr/>
        </p:nvSpPr>
        <p:spPr bwMode="auto">
          <a:xfrm>
            <a:off x="4906660" y="2868067"/>
            <a:ext cx="2556588" cy="805183"/>
          </a:xfrm>
          <a:prstGeom prst="rect">
            <a:avLst/>
          </a:prstGeom>
          <a:noFill/>
        </p:spPr>
        <p:txBody>
          <a:bodyPr wrap="none" lIns="120000" tIns="62400" rIns="480000" bIns="62400">
            <a:norm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38383">
                    <a:lumMod val="100000"/>
                  </a:srgbClr>
                </a:solidFill>
                <a:effectLst/>
                <a:uLnTx/>
                <a:uFillTx/>
                <a:latin typeface="微软雅黑" panose="020B0503020204020204" pitchFamily="34" charset="-122"/>
                <a:ea typeface="微软雅黑" panose="020B0503020204020204" pitchFamily="34" charset="-122"/>
                <a:cs typeface="+mn-ea"/>
                <a:sym typeface="+mn-lt"/>
              </a:rPr>
              <a:t>	收入的内容及确认</a:t>
            </a:r>
          </a:p>
        </p:txBody>
      </p:sp>
      <p:cxnSp>
        <p:nvCxnSpPr>
          <p:cNvPr id="3" name="直接连接符 2"/>
          <p:cNvCxnSpPr/>
          <p:nvPr/>
        </p:nvCxnSpPr>
        <p:spPr>
          <a:xfrm>
            <a:off x="4791727" y="3535439"/>
            <a:ext cx="2453946" cy="0"/>
          </a:xfrm>
          <a:prstGeom prst="line">
            <a:avLst/>
          </a:prstGeom>
          <a:ln>
            <a:solidFill>
              <a:srgbClr val="2A465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77210" y="1340485"/>
            <a:ext cx="1810385"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内容制作及运营收入</a:t>
            </a:r>
          </a:p>
        </p:txBody>
      </p:sp>
      <p:sp>
        <p:nvSpPr>
          <p:cNvPr id="3" name="文本框 2"/>
          <p:cNvSpPr txBox="1"/>
          <p:nvPr/>
        </p:nvSpPr>
        <p:spPr>
          <a:xfrm>
            <a:off x="3077210" y="2983865"/>
            <a:ext cx="1649095"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音乐制作授权收入</a:t>
            </a:r>
          </a:p>
        </p:txBody>
      </p:sp>
      <p:sp>
        <p:nvSpPr>
          <p:cNvPr id="4" name="文本框 3"/>
          <p:cNvSpPr txBox="1"/>
          <p:nvPr/>
        </p:nvSpPr>
        <p:spPr>
          <a:xfrm>
            <a:off x="3160062" y="5158004"/>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其他衍生收入</a:t>
            </a:r>
          </a:p>
        </p:txBody>
      </p:sp>
      <p:sp>
        <p:nvSpPr>
          <p:cNvPr id="5" name="左大括号 4"/>
          <p:cNvSpPr/>
          <p:nvPr/>
        </p:nvSpPr>
        <p:spPr>
          <a:xfrm>
            <a:off x="4912318" y="908985"/>
            <a:ext cx="401781" cy="1088047"/>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6" name="文本框 5"/>
          <p:cNvSpPr txBox="1"/>
          <p:nvPr/>
        </p:nvSpPr>
        <p:spPr>
          <a:xfrm>
            <a:off x="5363341" y="814934"/>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节目受托承制收入</a:t>
            </a:r>
          </a:p>
        </p:txBody>
      </p:sp>
      <p:sp>
        <p:nvSpPr>
          <p:cNvPr id="7" name="文本框 6"/>
          <p:cNvSpPr txBox="1"/>
          <p:nvPr/>
        </p:nvSpPr>
        <p:spPr>
          <a:xfrm>
            <a:off x="5293360" y="1277620"/>
            <a:ext cx="1983740"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节目制作合作分成收入</a:t>
            </a:r>
          </a:p>
        </p:txBody>
      </p:sp>
      <p:sp>
        <p:nvSpPr>
          <p:cNvPr id="8" name="文本框 7"/>
          <p:cNvSpPr txBox="1"/>
          <p:nvPr/>
        </p:nvSpPr>
        <p:spPr>
          <a:xfrm>
            <a:off x="5362937" y="1876019"/>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节目发行收入</a:t>
            </a:r>
          </a:p>
        </p:txBody>
      </p:sp>
      <p:sp>
        <p:nvSpPr>
          <p:cNvPr id="9" name="左大括号 8"/>
          <p:cNvSpPr/>
          <p:nvPr/>
        </p:nvSpPr>
        <p:spPr>
          <a:xfrm>
            <a:off x="7305040" y="1086485"/>
            <a:ext cx="311785" cy="688975"/>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10" name="文本框 9"/>
          <p:cNvSpPr txBox="1"/>
          <p:nvPr/>
        </p:nvSpPr>
        <p:spPr>
          <a:xfrm>
            <a:off x="7653655" y="908685"/>
            <a:ext cx="2237740"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节目制作合作分成收入</a:t>
            </a:r>
          </a:p>
        </p:txBody>
      </p:sp>
      <p:sp>
        <p:nvSpPr>
          <p:cNvPr id="11" name="文本框 10"/>
          <p:cNvSpPr txBox="1"/>
          <p:nvPr/>
        </p:nvSpPr>
        <p:spPr>
          <a:xfrm>
            <a:off x="7653655" y="1584325"/>
            <a:ext cx="2237740"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自主招商收入</a:t>
            </a:r>
          </a:p>
        </p:txBody>
      </p:sp>
      <p:sp>
        <p:nvSpPr>
          <p:cNvPr id="12" name="左大括号 11"/>
          <p:cNvSpPr/>
          <p:nvPr/>
        </p:nvSpPr>
        <p:spPr>
          <a:xfrm>
            <a:off x="4726206" y="2808874"/>
            <a:ext cx="401781" cy="658091"/>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13" name="文本框 12"/>
          <p:cNvSpPr txBox="1"/>
          <p:nvPr/>
        </p:nvSpPr>
        <p:spPr>
          <a:xfrm>
            <a:off x="5171745" y="2736182"/>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音乐发行收入</a:t>
            </a:r>
          </a:p>
        </p:txBody>
      </p:sp>
      <p:sp>
        <p:nvSpPr>
          <p:cNvPr id="14" name="文本框 13"/>
          <p:cNvSpPr txBox="1"/>
          <p:nvPr/>
        </p:nvSpPr>
        <p:spPr>
          <a:xfrm>
            <a:off x="5137110" y="3282135"/>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音乐版权授权收入</a:t>
            </a:r>
          </a:p>
        </p:txBody>
      </p:sp>
      <p:sp>
        <p:nvSpPr>
          <p:cNvPr id="16" name="文本框 15"/>
          <p:cNvSpPr txBox="1"/>
          <p:nvPr/>
        </p:nvSpPr>
        <p:spPr>
          <a:xfrm>
            <a:off x="7531943" y="3075873"/>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授权给音乐播放平台</a:t>
            </a:r>
          </a:p>
        </p:txBody>
      </p:sp>
      <p:sp>
        <p:nvSpPr>
          <p:cNvPr id="17" name="文本框 16"/>
          <p:cNvSpPr txBox="1"/>
          <p:nvPr/>
        </p:nvSpPr>
        <p:spPr>
          <a:xfrm>
            <a:off x="7531943" y="4030948"/>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授权给音乐出版社</a:t>
            </a:r>
          </a:p>
        </p:txBody>
      </p:sp>
      <p:sp>
        <p:nvSpPr>
          <p:cNvPr id="18" name="文本框 17"/>
          <p:cNvSpPr txBox="1"/>
          <p:nvPr/>
        </p:nvSpPr>
        <p:spPr>
          <a:xfrm>
            <a:off x="7531943" y="3568460"/>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授权给</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KTV</a:t>
            </a:r>
          </a:p>
        </p:txBody>
      </p:sp>
      <p:sp>
        <p:nvSpPr>
          <p:cNvPr id="19" name="左大括号 18"/>
          <p:cNvSpPr/>
          <p:nvPr/>
        </p:nvSpPr>
        <p:spPr>
          <a:xfrm>
            <a:off x="5009591" y="4380254"/>
            <a:ext cx="401781" cy="1904767"/>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21" name="文本框 20"/>
          <p:cNvSpPr txBox="1"/>
          <p:nvPr/>
        </p:nvSpPr>
        <p:spPr>
          <a:xfrm>
            <a:off x="5427652" y="5002727"/>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代理收入</a:t>
            </a:r>
          </a:p>
        </p:txBody>
      </p:sp>
      <p:sp>
        <p:nvSpPr>
          <p:cNvPr id="22" name="左大括号 21"/>
          <p:cNvSpPr/>
          <p:nvPr/>
        </p:nvSpPr>
        <p:spPr>
          <a:xfrm>
            <a:off x="7277002" y="4843048"/>
            <a:ext cx="311727" cy="643346"/>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dirty="0"/>
          </a:p>
        </p:txBody>
      </p:sp>
      <p:sp>
        <p:nvSpPr>
          <p:cNvPr id="23" name="文本框 22"/>
          <p:cNvSpPr txBox="1"/>
          <p:nvPr/>
        </p:nvSpPr>
        <p:spPr>
          <a:xfrm>
            <a:off x="5427652" y="6110269"/>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艺人经纪收入</a:t>
            </a:r>
          </a:p>
        </p:txBody>
      </p:sp>
      <p:sp>
        <p:nvSpPr>
          <p:cNvPr id="24" name="文本框 23"/>
          <p:cNvSpPr txBox="1"/>
          <p:nvPr/>
        </p:nvSpPr>
        <p:spPr>
          <a:xfrm>
            <a:off x="5427652" y="4359382"/>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海选承办授权收入</a:t>
            </a:r>
          </a:p>
        </p:txBody>
      </p:sp>
      <p:sp>
        <p:nvSpPr>
          <p:cNvPr id="25" name="文本框 24"/>
          <p:cNvSpPr txBox="1"/>
          <p:nvPr/>
        </p:nvSpPr>
        <p:spPr>
          <a:xfrm>
            <a:off x="5451896" y="5572749"/>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演唱会收入</a:t>
            </a:r>
          </a:p>
        </p:txBody>
      </p:sp>
      <p:sp>
        <p:nvSpPr>
          <p:cNvPr id="26" name="左大括号 25"/>
          <p:cNvSpPr/>
          <p:nvPr/>
        </p:nvSpPr>
        <p:spPr>
          <a:xfrm>
            <a:off x="2425774" y="1492308"/>
            <a:ext cx="651162" cy="3942694"/>
          </a:xfrm>
          <a:prstGeom prst="leftBrace">
            <a:avLst>
              <a:gd name="adj1" fmla="val 8333"/>
              <a:gd name="adj2" fmla="val 41611"/>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27" name="文本框 26"/>
          <p:cNvSpPr txBox="1"/>
          <p:nvPr/>
        </p:nvSpPr>
        <p:spPr>
          <a:xfrm>
            <a:off x="7531943" y="2613385"/>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授权给电信运营商</a:t>
            </a:r>
          </a:p>
        </p:txBody>
      </p:sp>
      <p:sp>
        <p:nvSpPr>
          <p:cNvPr id="28" name="Title 1"/>
          <p:cNvSpPr txBox="1"/>
          <p:nvPr/>
        </p:nvSpPr>
        <p:spPr>
          <a:xfrm>
            <a:off x="715861" y="308714"/>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灿星文化收入分类</a:t>
            </a:r>
          </a:p>
        </p:txBody>
      </p:sp>
      <p:sp>
        <p:nvSpPr>
          <p:cNvPr id="29" name="文本框 28"/>
          <p:cNvSpPr txBox="1"/>
          <p:nvPr/>
        </p:nvSpPr>
        <p:spPr>
          <a:xfrm>
            <a:off x="7613898" y="4695771"/>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电影版权代理收入</a:t>
            </a:r>
          </a:p>
        </p:txBody>
      </p:sp>
      <p:sp>
        <p:nvSpPr>
          <p:cNvPr id="30" name="文本框 29"/>
          <p:cNvSpPr txBox="1"/>
          <p:nvPr/>
        </p:nvSpPr>
        <p:spPr>
          <a:xfrm>
            <a:off x="7613494" y="5309070"/>
            <a:ext cx="1849582" cy="30670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广告代理收入</a:t>
            </a:r>
          </a:p>
        </p:txBody>
      </p:sp>
      <p:cxnSp>
        <p:nvCxnSpPr>
          <p:cNvPr id="32" name="直接箭头连接符 31"/>
          <p:cNvCxnSpPr/>
          <p:nvPr/>
        </p:nvCxnSpPr>
        <p:spPr>
          <a:xfrm flipV="1">
            <a:off x="7305040" y="5725795"/>
            <a:ext cx="2314575" cy="1270"/>
          </a:xfrm>
          <a:prstGeom prst="straightConnector1">
            <a:avLst/>
          </a:prstGeom>
          <a:noFill/>
          <a:ln w="3175">
            <a:tailEnd type="triangle" w="med" len="med"/>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cxnSp>
      <p:sp>
        <p:nvSpPr>
          <p:cNvPr id="33" name="左大括号 32"/>
          <p:cNvSpPr/>
          <p:nvPr/>
        </p:nvSpPr>
        <p:spPr>
          <a:xfrm>
            <a:off x="9619846" y="5361847"/>
            <a:ext cx="271624" cy="748312"/>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34" name="文本框 33"/>
          <p:cNvSpPr txBox="1"/>
          <p:nvPr/>
        </p:nvSpPr>
        <p:spPr>
          <a:xfrm>
            <a:off x="10011543" y="5179856"/>
            <a:ext cx="1849582" cy="306705"/>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集体演唱会收入</a:t>
            </a:r>
          </a:p>
        </p:txBody>
      </p:sp>
      <p:sp>
        <p:nvSpPr>
          <p:cNvPr id="35" name="文本框 34"/>
          <p:cNvSpPr txBox="1"/>
          <p:nvPr/>
        </p:nvSpPr>
        <p:spPr>
          <a:xfrm>
            <a:off x="10011139" y="5879515"/>
            <a:ext cx="1849582" cy="306705"/>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艺人演唱会收入</a:t>
            </a:r>
          </a:p>
        </p:txBody>
      </p:sp>
      <p:sp>
        <p:nvSpPr>
          <p:cNvPr id="36" name="左大括号 35"/>
          <p:cNvSpPr/>
          <p:nvPr/>
        </p:nvSpPr>
        <p:spPr>
          <a:xfrm>
            <a:off x="7021327" y="2662879"/>
            <a:ext cx="355293" cy="1573601"/>
          </a:xfrm>
          <a:prstGeom prst="leftBrace">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000"/>
          </a:p>
        </p:txBody>
      </p:sp>
      <p:sp>
        <p:nvSpPr>
          <p:cNvPr id="15" name="Title 1"/>
          <p:cNvSpPr txBox="1"/>
          <p:nvPr/>
        </p:nvSpPr>
        <p:spPr>
          <a:xfrm>
            <a:off x="557530" y="2876550"/>
            <a:ext cx="1805940" cy="506095"/>
          </a:xfrm>
          <a:prstGeom prst="rect">
            <a:avLst/>
          </a:prstGeom>
          <a:noFill/>
          <a:ln w="3175"/>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en-US" altLang="zh-CN" sz="2000" dirty="0">
                <a:solidFill>
                  <a:schemeClr val="tx1"/>
                </a:solidFill>
                <a:latin typeface="微软雅黑" panose="020B0503020204020204" pitchFamily="34" charset="-122"/>
                <a:ea typeface="微软雅黑" panose="020B0503020204020204" pitchFamily="34" charset="-122"/>
                <a:cs typeface="+mn-ea"/>
                <a:sym typeface="+mn-lt"/>
              </a:rPr>
              <a:t> </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灿星文化收入</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8"/>
          <p:cNvSpPr/>
          <p:nvPr/>
        </p:nvSpPr>
        <p:spPr>
          <a:xfrm>
            <a:off x="595745" y="867620"/>
            <a:ext cx="10347663" cy="593216"/>
          </a:xfrm>
          <a:prstGeom prst="rect">
            <a:avLst/>
          </a:prstGeom>
        </p:spPr>
        <p:txBody>
          <a:bodyPr wrap="square" lIns="192000" tIns="0" rIns="192000" bIns="0">
            <a:normAutofit/>
          </a:bodyPr>
          <a:lstStyle/>
          <a:p>
            <a:r>
              <a:rPr lang="zh-CN" altLang="zh-CN" sz="1865" dirty="0">
                <a:solidFill>
                  <a:schemeClr val="tx1">
                    <a:lumMod val="75000"/>
                    <a:lumOff val="25000"/>
                  </a:schemeClr>
                </a:solidFill>
                <a:latin typeface="微软雅黑" panose="020B0503020204020204" pitchFamily="34" charset="-122"/>
                <a:ea typeface="微软雅黑" panose="020B0503020204020204" pitchFamily="34" charset="-122"/>
              </a:rPr>
              <a:t>公司制作和运营的内容主要是综艺节目，节目形式涵盖音乐、舞蹈、人文、户外、谈话、文化资讯等多种类型</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865" dirty="0">
                <a:solidFill>
                  <a:schemeClr val="tx1">
                    <a:lumMod val="75000"/>
                    <a:lumOff val="25000"/>
                  </a:schemeClr>
                </a:solidFill>
                <a:latin typeface="微软雅黑" panose="020B0503020204020204" pitchFamily="34" charset="-122"/>
                <a:ea typeface="微软雅黑" panose="020B0503020204020204" pitchFamily="34" charset="-122"/>
              </a:rPr>
              <a:t>对综艺节目内容运营或提供综艺节目内容制作服务实现收入。</a:t>
            </a:r>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20" y="1812331"/>
            <a:ext cx="2874147" cy="1727037"/>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023" y="1812331"/>
            <a:ext cx="1316144" cy="1727037"/>
          </a:xfrm>
          <a:prstGeom prst="rect">
            <a:avLst/>
          </a:prstGeom>
        </p:spPr>
      </p:pic>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102" y="1812331"/>
            <a:ext cx="1317665" cy="1727037"/>
          </a:xfrm>
          <a:prstGeom prst="rect">
            <a:avLst/>
          </a:prstGeom>
        </p:spPr>
      </p:pic>
      <p:pic>
        <p:nvPicPr>
          <p:cNvPr id="14" name="图片 13"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1871" y="1794251"/>
            <a:ext cx="1403908" cy="1756517"/>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342" y="5094359"/>
            <a:ext cx="1427948" cy="1427948"/>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7407" y="4976299"/>
            <a:ext cx="1186419" cy="1664067"/>
          </a:xfrm>
          <a:prstGeom prst="rect">
            <a:avLst/>
          </a:prstGeom>
        </p:spPr>
      </p:pic>
      <p:pic>
        <p:nvPicPr>
          <p:cNvPr id="18" name="图片 17"/>
          <p:cNvPicPr>
            <a:picLocks noChangeAspect="1"/>
          </p:cNvPicPr>
          <p:nvPr/>
        </p:nvPicPr>
        <p:blipFill>
          <a:blip r:embed="rId9"/>
          <a:stretch>
            <a:fillRect/>
          </a:stretch>
        </p:blipFill>
        <p:spPr>
          <a:xfrm>
            <a:off x="8162880" y="5271262"/>
            <a:ext cx="1773545" cy="1123127"/>
          </a:xfrm>
          <a:prstGeom prst="rect">
            <a:avLst/>
          </a:prstGeom>
        </p:spPr>
      </p:pic>
      <p:sp>
        <p:nvSpPr>
          <p:cNvPr id="19" name="Teardrop 8"/>
          <p:cNvSpPr/>
          <p:nvPr/>
        </p:nvSpPr>
        <p:spPr>
          <a:xfrm>
            <a:off x="434713" y="2227566"/>
            <a:ext cx="1152128" cy="1138105"/>
          </a:xfrm>
          <a:prstGeom prst="teardrop">
            <a:avLst/>
          </a:prstGeom>
          <a:solidFill>
            <a:sysClr val="window" lastClr="FFFFFF"/>
          </a:solidFill>
          <a:ln w="63500" cap="flat" cmpd="sng" algn="ctr">
            <a:solidFill>
              <a:srgbClr val="91ACC2"/>
            </a:solidFill>
            <a:prstDash val="solid"/>
            <a:miter lim="800000"/>
          </a:ln>
          <a:effectLst/>
        </p:spPr>
        <p:txBody>
          <a:bodyPr rtlCol="0" anchor="ctr"/>
          <a:lstStyle/>
          <a:p>
            <a:pPr algn="ctr" defTabSz="1219200">
              <a:defRPr/>
            </a:pPr>
            <a:r>
              <a:rPr lang="zh-CN" altLang="en-US" sz="1865" b="1" kern="0" dirty="0">
                <a:solidFill>
                  <a:prstClr val="black">
                    <a:lumMod val="50000"/>
                    <a:lumOff val="50000"/>
                  </a:prstClr>
                </a:solidFill>
                <a:latin typeface="Arial" panose="020B0604020202020204" pitchFamily="34" charset="0"/>
                <a:ea typeface="等线" panose="02010600030101010101" charset="-122"/>
                <a:cs typeface="Open Sans" panose="020B0606030504020204" pitchFamily="34" charset="0"/>
                <a:sym typeface="Arial" panose="020B0604020202020204" pitchFamily="34" charset="0"/>
              </a:rPr>
              <a:t>电视台销售</a:t>
            </a:r>
            <a:endParaRPr lang="en-US" sz="1865" b="1" kern="0" dirty="0">
              <a:solidFill>
                <a:prstClr val="black">
                  <a:lumMod val="50000"/>
                  <a:lumOff val="50000"/>
                </a:prstClr>
              </a:solidFill>
              <a:latin typeface="Arial" panose="020B0604020202020204" pitchFamily="34" charset="0"/>
              <a:cs typeface="Open Sans" panose="020B0606030504020204" pitchFamily="34" charset="0"/>
              <a:sym typeface="Arial" panose="020B0604020202020204" pitchFamily="34" charset="0"/>
            </a:endParaRPr>
          </a:p>
        </p:txBody>
      </p:sp>
      <p:sp>
        <p:nvSpPr>
          <p:cNvPr id="21" name="Teardrop 10"/>
          <p:cNvSpPr/>
          <p:nvPr/>
        </p:nvSpPr>
        <p:spPr>
          <a:xfrm>
            <a:off x="3609372" y="5373729"/>
            <a:ext cx="1180621" cy="1123127"/>
          </a:xfrm>
          <a:prstGeom prst="teardrop">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defRPr/>
            </a:pPr>
            <a:r>
              <a:rPr lang="zh-CN" altLang="en-US" sz="1865" b="1" kern="0" dirty="0">
                <a:solidFill>
                  <a:prstClr val="black">
                    <a:lumMod val="50000"/>
                    <a:lumOff val="50000"/>
                  </a:prstClr>
                </a:solidFill>
                <a:latin typeface="Arial" panose="020B0604020202020204" pitchFamily="34" charset="0"/>
                <a:ea typeface="等线" panose="02010600030101010101" charset="-122"/>
                <a:cs typeface="Open Sans" panose="020B0606030504020204" pitchFamily="34" charset="0"/>
                <a:sym typeface="Arial" panose="020B0604020202020204" pitchFamily="34" charset="0"/>
              </a:rPr>
              <a:t>视频网站销售</a:t>
            </a:r>
            <a:endParaRPr lang="en-US" sz="1865" b="1" kern="0" dirty="0">
              <a:solidFill>
                <a:prstClr val="black">
                  <a:lumMod val="50000"/>
                  <a:lumOff val="50000"/>
                </a:prstClr>
              </a:solidFill>
              <a:latin typeface="Arial" panose="020B0604020202020204" pitchFamily="34" charset="0"/>
              <a:ea typeface="等线" panose="02010600030101010101" charset="-122"/>
              <a:cs typeface="Open Sans" panose="020B0606030504020204" pitchFamily="34" charset="0"/>
              <a:sym typeface="Arial" panose="020B0604020202020204" pitchFamily="34" charset="0"/>
            </a:endParaRPr>
          </a:p>
        </p:txBody>
      </p:sp>
      <p:pic>
        <p:nvPicPr>
          <p:cNvPr id="3" name="图片 2"/>
          <p:cNvPicPr>
            <a:picLocks noChangeAspect="1"/>
          </p:cNvPicPr>
          <p:nvPr/>
        </p:nvPicPr>
        <p:blipFill>
          <a:blip r:embed="rId10"/>
          <a:stretch>
            <a:fillRect/>
          </a:stretch>
        </p:blipFill>
        <p:spPr>
          <a:xfrm>
            <a:off x="9572883" y="1794251"/>
            <a:ext cx="1163212" cy="1744819"/>
          </a:xfrm>
          <a:prstGeom prst="rect">
            <a:avLst/>
          </a:prstGeom>
        </p:spPr>
      </p:pic>
      <p:pic>
        <p:nvPicPr>
          <p:cNvPr id="2" name="图片 1"/>
          <p:cNvPicPr>
            <a:picLocks noChangeAspect="1"/>
          </p:cNvPicPr>
          <p:nvPr/>
        </p:nvPicPr>
        <p:blipFill>
          <a:blip r:embed="rId11"/>
          <a:stretch>
            <a:fillRect/>
          </a:stretch>
        </p:blipFill>
        <p:spPr>
          <a:xfrm>
            <a:off x="10850012" y="1794251"/>
            <a:ext cx="1308608" cy="1727363"/>
          </a:xfrm>
          <a:prstGeom prst="rect">
            <a:avLst/>
          </a:prstGeom>
        </p:spPr>
      </p:pic>
      <p:pic>
        <p:nvPicPr>
          <p:cNvPr id="4" name="图片 3"/>
          <p:cNvPicPr>
            <a:picLocks noChangeAspect="1"/>
          </p:cNvPicPr>
          <p:nvPr/>
        </p:nvPicPr>
        <p:blipFill>
          <a:blip r:embed="rId12"/>
          <a:stretch>
            <a:fillRect/>
          </a:stretch>
        </p:blipFill>
        <p:spPr>
          <a:xfrm>
            <a:off x="4212655" y="3767542"/>
            <a:ext cx="1365623" cy="1024217"/>
          </a:xfrm>
          <a:prstGeom prst="rect">
            <a:avLst/>
          </a:prstGeom>
        </p:spPr>
      </p:pic>
      <p:pic>
        <p:nvPicPr>
          <p:cNvPr id="5" name="图片 4"/>
          <p:cNvPicPr>
            <a:picLocks noChangeAspect="1"/>
          </p:cNvPicPr>
          <p:nvPr/>
        </p:nvPicPr>
        <p:blipFill>
          <a:blip r:embed="rId13"/>
          <a:stretch>
            <a:fillRect/>
          </a:stretch>
        </p:blipFill>
        <p:spPr>
          <a:xfrm>
            <a:off x="5860186" y="3666944"/>
            <a:ext cx="1991532" cy="1121761"/>
          </a:xfrm>
          <a:prstGeom prst="rect">
            <a:avLst/>
          </a:prstGeom>
        </p:spPr>
      </p:pic>
      <p:pic>
        <p:nvPicPr>
          <p:cNvPr id="6" name="图片 5"/>
          <p:cNvPicPr>
            <a:picLocks noChangeAspect="1"/>
          </p:cNvPicPr>
          <p:nvPr/>
        </p:nvPicPr>
        <p:blipFill>
          <a:blip r:embed="rId14"/>
          <a:stretch>
            <a:fillRect/>
          </a:stretch>
        </p:blipFill>
        <p:spPr>
          <a:xfrm>
            <a:off x="8081090" y="3669889"/>
            <a:ext cx="2011857" cy="1137764"/>
          </a:xfrm>
          <a:prstGeom prst="rect">
            <a:avLst/>
          </a:prstGeom>
        </p:spPr>
      </p:pic>
      <p:pic>
        <p:nvPicPr>
          <p:cNvPr id="7" name="图片 6"/>
          <p:cNvPicPr>
            <a:picLocks noChangeAspect="1"/>
          </p:cNvPicPr>
          <p:nvPr/>
        </p:nvPicPr>
        <p:blipFill>
          <a:blip r:embed="rId15"/>
          <a:stretch>
            <a:fillRect/>
          </a:stretch>
        </p:blipFill>
        <p:spPr>
          <a:xfrm>
            <a:off x="2824947" y="3720775"/>
            <a:ext cx="1284255" cy="1144155"/>
          </a:xfrm>
          <a:prstGeom prst="rect">
            <a:avLst/>
          </a:prstGeom>
        </p:spPr>
      </p:pic>
      <p:pic>
        <p:nvPicPr>
          <p:cNvPr id="23" name="图片 22"/>
          <p:cNvPicPr>
            <a:picLocks noChangeAspect="1"/>
          </p:cNvPicPr>
          <p:nvPr/>
        </p:nvPicPr>
        <p:blipFill>
          <a:blip r:embed="rId16"/>
          <a:stretch>
            <a:fillRect/>
          </a:stretch>
        </p:blipFill>
        <p:spPr>
          <a:xfrm>
            <a:off x="61739" y="3471009"/>
            <a:ext cx="815405" cy="654177"/>
          </a:xfrm>
          <a:prstGeom prst="rect">
            <a:avLst/>
          </a:prstGeom>
        </p:spPr>
      </p:pic>
      <p:pic>
        <p:nvPicPr>
          <p:cNvPr id="24" name="图片 23"/>
          <p:cNvPicPr>
            <a:picLocks noChangeAspect="1"/>
          </p:cNvPicPr>
          <p:nvPr/>
        </p:nvPicPr>
        <p:blipFill>
          <a:blip r:embed="rId17"/>
          <a:stretch>
            <a:fillRect/>
          </a:stretch>
        </p:blipFill>
        <p:spPr>
          <a:xfrm>
            <a:off x="939990" y="3559728"/>
            <a:ext cx="808005" cy="586867"/>
          </a:xfrm>
          <a:prstGeom prst="rect">
            <a:avLst/>
          </a:prstGeom>
        </p:spPr>
      </p:pic>
      <p:pic>
        <p:nvPicPr>
          <p:cNvPr id="25" name="图片 24"/>
          <p:cNvPicPr>
            <a:picLocks noChangeAspect="1"/>
          </p:cNvPicPr>
          <p:nvPr/>
        </p:nvPicPr>
        <p:blipFill>
          <a:blip r:embed="rId18"/>
          <a:stretch>
            <a:fillRect/>
          </a:stretch>
        </p:blipFill>
        <p:spPr>
          <a:xfrm>
            <a:off x="1822059" y="3578228"/>
            <a:ext cx="857408" cy="857408"/>
          </a:xfrm>
          <a:prstGeom prst="rect">
            <a:avLst/>
          </a:prstGeom>
        </p:spPr>
      </p:pic>
      <p:cxnSp>
        <p:nvCxnSpPr>
          <p:cNvPr id="20" name="Straight Connector 18"/>
          <p:cNvCxnSpPr/>
          <p:nvPr/>
        </p:nvCxnSpPr>
        <p:spPr>
          <a:xfrm>
            <a:off x="1163879" y="3376355"/>
            <a:ext cx="2520124" cy="2259092"/>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pic>
        <p:nvPicPr>
          <p:cNvPr id="26" name="图片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90557" y="6031114"/>
            <a:ext cx="642377" cy="642377"/>
          </a:xfrm>
          <a:prstGeom prst="rect">
            <a:avLst/>
          </a:prstGeom>
        </p:spPr>
      </p:pic>
      <p:pic>
        <p:nvPicPr>
          <p:cNvPr id="9" name="图片 8"/>
          <p:cNvPicPr>
            <a:picLocks noChangeAspect="1"/>
          </p:cNvPicPr>
          <p:nvPr/>
        </p:nvPicPr>
        <p:blipFill>
          <a:blip r:embed="rId20"/>
          <a:stretch>
            <a:fillRect/>
          </a:stretch>
        </p:blipFill>
        <p:spPr>
          <a:xfrm>
            <a:off x="1554363" y="5340687"/>
            <a:ext cx="1308347" cy="621083"/>
          </a:xfrm>
          <a:prstGeom prst="rect">
            <a:avLst/>
          </a:prstGeom>
        </p:spPr>
      </p:pic>
      <p:pic>
        <p:nvPicPr>
          <p:cNvPr id="12" name="图片 11"/>
          <p:cNvPicPr>
            <a:picLocks noChangeAspect="1"/>
          </p:cNvPicPr>
          <p:nvPr/>
        </p:nvPicPr>
        <p:blipFill>
          <a:blip r:embed="rId21"/>
          <a:stretch>
            <a:fillRect/>
          </a:stretch>
        </p:blipFill>
        <p:spPr>
          <a:xfrm>
            <a:off x="2799965" y="6042022"/>
            <a:ext cx="642377" cy="642377"/>
          </a:xfrm>
          <a:prstGeom prst="rect">
            <a:avLst/>
          </a:prstGeom>
        </p:spPr>
      </p:pic>
      <p:pic>
        <p:nvPicPr>
          <p:cNvPr id="15" name="图片 14"/>
          <p:cNvPicPr>
            <a:picLocks noChangeAspect="1"/>
          </p:cNvPicPr>
          <p:nvPr/>
        </p:nvPicPr>
        <p:blipFill>
          <a:blip r:embed="rId22"/>
          <a:stretch>
            <a:fillRect/>
          </a:stretch>
        </p:blipFill>
        <p:spPr>
          <a:xfrm>
            <a:off x="1082050" y="6089405"/>
            <a:ext cx="765716" cy="525792"/>
          </a:xfrm>
          <a:prstGeom prst="rect">
            <a:avLst/>
          </a:prstGeom>
        </p:spPr>
      </p:pic>
      <p:pic>
        <p:nvPicPr>
          <p:cNvPr id="37" name="图片 36"/>
          <p:cNvPicPr>
            <a:picLocks noChangeAspect="1"/>
          </p:cNvPicPr>
          <p:nvPr/>
        </p:nvPicPr>
        <p:blipFill>
          <a:blip r:embed="rId23"/>
          <a:stretch>
            <a:fillRect/>
          </a:stretch>
        </p:blipFill>
        <p:spPr>
          <a:xfrm>
            <a:off x="84187" y="4252985"/>
            <a:ext cx="803780" cy="611945"/>
          </a:xfrm>
          <a:prstGeom prst="rect">
            <a:avLst/>
          </a:prstGeom>
        </p:spPr>
      </p:pic>
      <p:pic>
        <p:nvPicPr>
          <p:cNvPr id="38" name="图片 37"/>
          <p:cNvPicPr>
            <a:picLocks noChangeAspect="1"/>
          </p:cNvPicPr>
          <p:nvPr/>
        </p:nvPicPr>
        <p:blipFill rotWithShape="1">
          <a:blip r:embed="rId24"/>
          <a:srcRect l="7212" t="44804" r="7425" b="33065"/>
          <a:stretch>
            <a:fillRect/>
          </a:stretch>
        </p:blipFill>
        <p:spPr>
          <a:xfrm>
            <a:off x="1010778" y="4444419"/>
            <a:ext cx="1322585" cy="342893"/>
          </a:xfrm>
          <a:prstGeom prst="rect">
            <a:avLst/>
          </a:prstGeom>
        </p:spPr>
      </p:pic>
      <p:sp>
        <p:nvSpPr>
          <p:cNvPr id="28"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内容制作及运营收入</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2255573" y="2343982"/>
          <a:ext cx="9150920" cy="4279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txBox="1"/>
          <p:nvPr/>
        </p:nvSpPr>
        <p:spPr>
          <a:xfrm>
            <a:off x="698307" y="1038566"/>
            <a:ext cx="9601067" cy="48005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zh-CN" altLang="en-US" sz="1600" dirty="0">
                <a:solidFill>
                  <a:schemeClr val="tx1"/>
                </a:solidFill>
                <a:latin typeface="+mn-lt"/>
                <a:ea typeface="+mn-ea"/>
                <a:cs typeface="+mn-cs"/>
                <a:sym typeface="+mn-lt"/>
              </a:rPr>
              <a:t>综艺节目收入实现形式较为多样，根据与播出平台合作模式的不同，分为受托承制模式和合作分成模式。</a:t>
            </a:r>
          </a:p>
        </p:txBody>
      </p:sp>
      <p:sp>
        <p:nvSpPr>
          <p:cNvPr id="6" name="文本框 5"/>
          <p:cNvSpPr txBox="1"/>
          <p:nvPr/>
        </p:nvSpPr>
        <p:spPr>
          <a:xfrm>
            <a:off x="375301" y="2594221"/>
            <a:ext cx="1728192" cy="338554"/>
          </a:xfrm>
          <a:prstGeom prst="rect">
            <a:avLst/>
          </a:prstGeom>
          <a:noFill/>
        </p:spPr>
        <p:txBody>
          <a:bodyPr wrap="square" rtlCol="0">
            <a:spAutoFit/>
          </a:bodyPr>
          <a:lstStyle/>
          <a:p>
            <a:r>
              <a:rPr lang="en-US" altLang="zh-CN" sz="1600" dirty="0">
                <a:sym typeface="+mn-lt"/>
              </a:rPr>
              <a:t>1.</a:t>
            </a:r>
            <a:r>
              <a:rPr lang="zh-CN" altLang="en-US" sz="1600" dirty="0">
                <a:sym typeface="+mn-lt"/>
              </a:rPr>
              <a:t>受托承制模式</a:t>
            </a:r>
          </a:p>
        </p:txBody>
      </p:sp>
      <p:sp>
        <p:nvSpPr>
          <p:cNvPr id="8" name="文本框 7"/>
          <p:cNvSpPr txBox="1"/>
          <p:nvPr/>
        </p:nvSpPr>
        <p:spPr>
          <a:xfrm>
            <a:off x="375301" y="4581129"/>
            <a:ext cx="1728192" cy="338554"/>
          </a:xfrm>
          <a:prstGeom prst="rect">
            <a:avLst/>
          </a:prstGeom>
          <a:noFill/>
        </p:spPr>
        <p:txBody>
          <a:bodyPr wrap="square" rtlCol="0">
            <a:spAutoFit/>
          </a:bodyPr>
          <a:lstStyle/>
          <a:p>
            <a:r>
              <a:rPr lang="en-US" altLang="zh-CN" sz="1600" dirty="0">
                <a:sym typeface="+mn-lt"/>
              </a:rPr>
              <a:t>2.</a:t>
            </a:r>
            <a:r>
              <a:rPr lang="zh-CN" altLang="en-US" sz="1600" dirty="0">
                <a:sym typeface="+mn-lt"/>
              </a:rPr>
              <a:t>合作分成模式</a:t>
            </a:r>
          </a:p>
        </p:txBody>
      </p:sp>
      <p:sp>
        <p:nvSpPr>
          <p:cNvPr id="10" name="文本框 9"/>
          <p:cNvSpPr txBox="1"/>
          <p:nvPr/>
        </p:nvSpPr>
        <p:spPr>
          <a:xfrm>
            <a:off x="2374615" y="5087652"/>
            <a:ext cx="1728192" cy="297454"/>
          </a:xfrm>
          <a:prstGeom prst="rect">
            <a:avLst/>
          </a:prstGeom>
          <a:noFill/>
        </p:spPr>
        <p:txBody>
          <a:bodyPr wrap="square" rtlCol="0">
            <a:spAutoFit/>
          </a:bodyPr>
          <a:lstStyle/>
          <a:p>
            <a:r>
              <a:rPr lang="zh-CN" altLang="en-US" sz="1335" dirty="0">
                <a:sym typeface="+mn-lt"/>
              </a:rPr>
              <a:t>电视台</a:t>
            </a:r>
          </a:p>
        </p:txBody>
      </p:sp>
      <p:sp>
        <p:nvSpPr>
          <p:cNvPr id="11" name="文本框 10"/>
          <p:cNvSpPr txBox="1"/>
          <p:nvPr/>
        </p:nvSpPr>
        <p:spPr>
          <a:xfrm>
            <a:off x="2381303" y="4290143"/>
            <a:ext cx="1728192" cy="297454"/>
          </a:xfrm>
          <a:prstGeom prst="rect">
            <a:avLst/>
          </a:prstGeom>
          <a:noFill/>
        </p:spPr>
        <p:txBody>
          <a:bodyPr wrap="square" rtlCol="0">
            <a:spAutoFit/>
          </a:bodyPr>
          <a:lstStyle/>
          <a:p>
            <a:r>
              <a:rPr lang="zh-CN" altLang="en-US" sz="1335" dirty="0">
                <a:sym typeface="+mn-lt"/>
              </a:rPr>
              <a:t>公司</a:t>
            </a:r>
          </a:p>
        </p:txBody>
      </p:sp>
      <p:sp>
        <p:nvSpPr>
          <p:cNvPr id="12" name="右大括号 11"/>
          <p:cNvSpPr/>
          <p:nvPr/>
        </p:nvSpPr>
        <p:spPr>
          <a:xfrm>
            <a:off x="3116325" y="4447193"/>
            <a:ext cx="675420" cy="8186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3" name="文本框 12"/>
          <p:cNvSpPr txBox="1"/>
          <p:nvPr/>
        </p:nvSpPr>
        <p:spPr>
          <a:xfrm>
            <a:off x="3791744" y="4569073"/>
            <a:ext cx="7720795" cy="502573"/>
          </a:xfrm>
          <a:prstGeom prst="rect">
            <a:avLst/>
          </a:prstGeom>
          <a:noFill/>
        </p:spPr>
        <p:txBody>
          <a:bodyPr wrap="square" rtlCol="0">
            <a:spAutoFit/>
          </a:bodyPr>
          <a:lstStyle/>
          <a:p>
            <a:r>
              <a:rPr lang="zh-CN" altLang="en-US" sz="1335" dirty="0">
                <a:sym typeface="+mn-lt"/>
              </a:rPr>
              <a:t>共同进行节目广告招商，包括冠名、特约、赞助以及节目中的硬广告、植入广告等。双方共同协作扩大总广告创收，并以总广告创收为基础，根据协议约定的分成比例分成。</a:t>
            </a:r>
          </a:p>
        </p:txBody>
      </p:sp>
      <p:pic>
        <p:nvPicPr>
          <p:cNvPr id="14" name="图片 13" descr="屏幕剪辑"/>
          <p:cNvPicPr>
            <a:picLocks noChangeAspect="1"/>
          </p:cNvPicPr>
          <p:nvPr/>
        </p:nvPicPr>
        <p:blipFill rotWithShape="1">
          <a:blip r:embed="rId7" cstate="print">
            <a:extLst>
              <a:ext uri="{28A0092B-C50C-407E-A947-70E740481C1C}">
                <a14:useLocalDpi xmlns:a14="http://schemas.microsoft.com/office/drawing/2010/main" val="0"/>
              </a:ext>
            </a:extLst>
          </a:blip>
          <a:srcRect r="49412" b="-953"/>
          <a:stretch>
            <a:fillRect/>
          </a:stretch>
        </p:blipFill>
        <p:spPr>
          <a:xfrm>
            <a:off x="4844518" y="5106207"/>
            <a:ext cx="923269" cy="1107103"/>
          </a:xfrm>
          <a:prstGeom prst="rect">
            <a:avLst/>
          </a:prstGeom>
        </p:spPr>
      </p:pic>
      <p:pic>
        <p:nvPicPr>
          <p:cNvPr id="15" name="图片 14" descr="屏幕剪辑"/>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01519" y="5102554"/>
            <a:ext cx="846488" cy="1110756"/>
          </a:xfrm>
          <a:prstGeom prst="rect">
            <a:avLst/>
          </a:prstGeom>
        </p:spPr>
      </p:pic>
      <p:pic>
        <p:nvPicPr>
          <p:cNvPr id="16" name="图片 15" descr="屏幕剪辑"/>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81739" y="5102554"/>
            <a:ext cx="847467" cy="1110756"/>
          </a:xfrm>
          <a:prstGeom prst="rect">
            <a:avLst/>
          </a:prstGeom>
        </p:spPr>
      </p:pic>
      <p:pic>
        <p:nvPicPr>
          <p:cNvPr id="19" name="图片 18"/>
          <p:cNvPicPr>
            <a:picLocks noChangeAspect="1"/>
          </p:cNvPicPr>
          <p:nvPr/>
        </p:nvPicPr>
        <p:blipFill>
          <a:blip r:embed="rId10"/>
          <a:stretch>
            <a:fillRect/>
          </a:stretch>
        </p:blipFill>
        <p:spPr>
          <a:xfrm>
            <a:off x="7888459" y="5097476"/>
            <a:ext cx="1992728" cy="1120909"/>
          </a:xfrm>
          <a:prstGeom prst="rect">
            <a:avLst/>
          </a:prstGeom>
        </p:spPr>
      </p:pic>
      <p:pic>
        <p:nvPicPr>
          <p:cNvPr id="21" name="图片 20"/>
          <p:cNvPicPr>
            <a:picLocks noChangeAspect="1"/>
          </p:cNvPicPr>
          <p:nvPr/>
        </p:nvPicPr>
        <p:blipFill>
          <a:blip r:embed="rId11"/>
          <a:stretch>
            <a:fillRect/>
          </a:stretch>
        </p:blipFill>
        <p:spPr>
          <a:xfrm>
            <a:off x="1620076" y="5440178"/>
            <a:ext cx="815405" cy="654177"/>
          </a:xfrm>
          <a:prstGeom prst="rect">
            <a:avLst/>
          </a:prstGeom>
        </p:spPr>
      </p:pic>
      <p:pic>
        <p:nvPicPr>
          <p:cNvPr id="22" name="图片 21"/>
          <p:cNvPicPr>
            <a:picLocks noChangeAspect="1"/>
          </p:cNvPicPr>
          <p:nvPr/>
        </p:nvPicPr>
        <p:blipFill>
          <a:blip r:embed="rId12"/>
          <a:stretch>
            <a:fillRect/>
          </a:stretch>
        </p:blipFill>
        <p:spPr>
          <a:xfrm>
            <a:off x="2425084" y="5489685"/>
            <a:ext cx="808005" cy="586867"/>
          </a:xfrm>
          <a:prstGeom prst="rect">
            <a:avLst/>
          </a:prstGeom>
        </p:spPr>
      </p:pic>
      <p:pic>
        <p:nvPicPr>
          <p:cNvPr id="23" name="图片 22"/>
          <p:cNvPicPr>
            <a:picLocks noChangeAspect="1"/>
          </p:cNvPicPr>
          <p:nvPr/>
        </p:nvPicPr>
        <p:blipFill>
          <a:blip r:embed="rId13"/>
          <a:stretch>
            <a:fillRect/>
          </a:stretch>
        </p:blipFill>
        <p:spPr>
          <a:xfrm>
            <a:off x="3245399" y="5387715"/>
            <a:ext cx="857408" cy="857408"/>
          </a:xfrm>
          <a:prstGeom prst="rect">
            <a:avLst/>
          </a:prstGeom>
        </p:spPr>
      </p:pic>
      <p:pic>
        <p:nvPicPr>
          <p:cNvPr id="24" name="图片 23"/>
          <p:cNvPicPr>
            <a:picLocks noChangeAspect="1"/>
          </p:cNvPicPr>
          <p:nvPr/>
        </p:nvPicPr>
        <p:blipFill>
          <a:blip r:embed="rId12"/>
          <a:stretch>
            <a:fillRect/>
          </a:stretch>
        </p:blipFill>
        <p:spPr>
          <a:xfrm>
            <a:off x="3050031" y="3202396"/>
            <a:ext cx="808005" cy="586867"/>
          </a:xfrm>
          <a:prstGeom prst="rect">
            <a:avLst/>
          </a:prstGeom>
        </p:spPr>
      </p:pic>
      <p:pic>
        <p:nvPicPr>
          <p:cNvPr id="25" name="图片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02808" y="3130481"/>
            <a:ext cx="642377" cy="642377"/>
          </a:xfrm>
          <a:prstGeom prst="rect">
            <a:avLst/>
          </a:prstGeom>
        </p:spPr>
      </p:pic>
      <p:pic>
        <p:nvPicPr>
          <p:cNvPr id="26" name="图片 25"/>
          <p:cNvPicPr>
            <a:picLocks noChangeAspect="1"/>
          </p:cNvPicPr>
          <p:nvPr/>
        </p:nvPicPr>
        <p:blipFill>
          <a:blip r:embed="rId15"/>
          <a:stretch>
            <a:fillRect/>
          </a:stretch>
        </p:blipFill>
        <p:spPr>
          <a:xfrm>
            <a:off x="6348440" y="3231185"/>
            <a:ext cx="1365253" cy="1024585"/>
          </a:xfrm>
          <a:prstGeom prst="rect">
            <a:avLst/>
          </a:prstGeom>
        </p:spPr>
      </p:pic>
      <p:pic>
        <p:nvPicPr>
          <p:cNvPr id="27" name="图片 26"/>
          <p:cNvPicPr>
            <a:picLocks noChangeAspect="1"/>
          </p:cNvPicPr>
          <p:nvPr/>
        </p:nvPicPr>
        <p:blipFill>
          <a:blip r:embed="rId16"/>
          <a:stretch>
            <a:fillRect/>
          </a:stretch>
        </p:blipFill>
        <p:spPr>
          <a:xfrm>
            <a:off x="8016214" y="3388332"/>
            <a:ext cx="1367468" cy="769051"/>
          </a:xfrm>
          <a:prstGeom prst="rect">
            <a:avLst/>
          </a:prstGeom>
        </p:spPr>
      </p:pic>
      <p:sp>
        <p:nvSpPr>
          <p:cNvPr id="28" name="文本框 27"/>
          <p:cNvSpPr txBox="1"/>
          <p:nvPr/>
        </p:nvSpPr>
        <p:spPr>
          <a:xfrm>
            <a:off x="559627" y="3046851"/>
            <a:ext cx="1619906" cy="523220"/>
          </a:xfrm>
          <a:prstGeom prst="rect">
            <a:avLst/>
          </a:prstGeom>
          <a:noFill/>
        </p:spPr>
        <p:txBody>
          <a:bodyPr wrap="square" rtlCol="0">
            <a:spAutoFit/>
          </a:bodyPr>
          <a:lstStyle/>
          <a:p>
            <a:r>
              <a:rPr lang="zh-CN" altLang="en-US" sz="1400" dirty="0">
                <a:solidFill>
                  <a:schemeClr val="tx1">
                    <a:lumMod val="75000"/>
                    <a:lumOff val="25000"/>
                  </a:schemeClr>
                </a:solidFill>
                <a:sym typeface="+mn-lt"/>
              </a:rPr>
              <a:t>风险相对更小，</a:t>
            </a:r>
            <a:endParaRPr lang="en-US" altLang="zh-CN" sz="1400" dirty="0">
              <a:solidFill>
                <a:schemeClr val="tx1">
                  <a:lumMod val="75000"/>
                  <a:lumOff val="25000"/>
                </a:schemeClr>
              </a:solidFill>
              <a:sym typeface="+mn-lt"/>
            </a:endParaRPr>
          </a:p>
          <a:p>
            <a:r>
              <a:rPr lang="zh-CN" altLang="en-US" sz="1400" dirty="0">
                <a:solidFill>
                  <a:schemeClr val="tx1">
                    <a:lumMod val="75000"/>
                    <a:lumOff val="25000"/>
                  </a:schemeClr>
                </a:solidFill>
                <a:sym typeface="+mn-lt"/>
              </a:rPr>
              <a:t>但收益也会低</a:t>
            </a:r>
          </a:p>
        </p:txBody>
      </p:sp>
      <p:sp>
        <p:nvSpPr>
          <p:cNvPr id="29" name="Title 1"/>
          <p:cNvSpPr txBox="1"/>
          <p:nvPr/>
        </p:nvSpPr>
        <p:spPr>
          <a:xfrm>
            <a:off x="815414" y="234192"/>
            <a:ext cx="3846641"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内容制作及运营收入的模式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55574" y="5349213"/>
            <a:ext cx="8256917" cy="1077218"/>
          </a:xfrm>
          <a:prstGeom prst="rect">
            <a:avLst/>
          </a:prstGeom>
          <a:noFill/>
        </p:spPr>
        <p:txBody>
          <a:bodyPr wrap="square" rtlCol="0">
            <a:spAutoFit/>
          </a:bodyPr>
          <a:lstStyle/>
          <a:p>
            <a:r>
              <a:rPr lang="zh-CN" altLang="en-US" sz="1600" dirty="0">
                <a:sym typeface="+mn-lt"/>
              </a:rPr>
              <a:t>公司通常采取合作分成的双赢模式，报告期公司受托承制模式的节目收入占比较小。</a:t>
            </a:r>
            <a:r>
              <a:rPr lang="en-US" altLang="zh-CN" sz="1600" dirty="0">
                <a:sym typeface="+mn-lt"/>
              </a:rPr>
              <a:t>2018 </a:t>
            </a:r>
            <a:r>
              <a:rPr lang="zh-CN" altLang="en-US" sz="1600" dirty="0">
                <a:sym typeface="+mn-lt"/>
              </a:rPr>
              <a:t>年上半年内容制作及运营收入主要来自优酷受托承制收入</a:t>
            </a:r>
            <a:r>
              <a:rPr lang="en-US" altLang="zh-CN" sz="1600" dirty="0">
                <a:sym typeface="+mn-lt"/>
              </a:rPr>
              <a:t>《</a:t>
            </a:r>
            <a:r>
              <a:rPr lang="zh-CN" altLang="en-US" sz="1600" dirty="0">
                <a:sym typeface="+mn-lt"/>
              </a:rPr>
              <a:t>这！就是街舞</a:t>
            </a:r>
            <a:r>
              <a:rPr lang="en-US" altLang="zh-CN" sz="1600" dirty="0">
                <a:sym typeface="+mn-lt"/>
              </a:rPr>
              <a:t>》</a:t>
            </a:r>
            <a:r>
              <a:rPr lang="zh-CN" altLang="en-US" sz="1600" dirty="0">
                <a:sym typeface="+mn-lt"/>
              </a:rPr>
              <a:t>，而公司大型合作分成模式的节目如</a:t>
            </a:r>
            <a:r>
              <a:rPr lang="en-US" altLang="zh-CN" sz="1600" dirty="0">
                <a:sym typeface="+mn-lt"/>
              </a:rPr>
              <a:t>2018 </a:t>
            </a:r>
            <a:r>
              <a:rPr lang="zh-CN" altLang="en-US" sz="1600" dirty="0">
                <a:sym typeface="+mn-lt"/>
              </a:rPr>
              <a:t>年</a:t>
            </a:r>
            <a:r>
              <a:rPr lang="en-US" altLang="zh-CN" sz="1600" dirty="0">
                <a:sym typeface="+mn-lt"/>
              </a:rPr>
              <a:t>《</a:t>
            </a:r>
            <a:r>
              <a:rPr lang="zh-CN" altLang="en-US" sz="1600" dirty="0">
                <a:sym typeface="+mn-lt"/>
              </a:rPr>
              <a:t>中国好声音</a:t>
            </a:r>
            <a:r>
              <a:rPr lang="en-US" altLang="zh-CN" sz="1600" dirty="0">
                <a:sym typeface="+mn-lt"/>
              </a:rPr>
              <a:t>》</a:t>
            </a:r>
            <a:r>
              <a:rPr lang="zh-CN" altLang="en-US" sz="1600" dirty="0">
                <a:sym typeface="+mn-lt"/>
              </a:rPr>
              <a:t>、</a:t>
            </a:r>
            <a:r>
              <a:rPr lang="en-US" altLang="zh-CN" sz="1600" dirty="0">
                <a:sym typeface="+mn-lt"/>
              </a:rPr>
              <a:t>《</a:t>
            </a:r>
            <a:r>
              <a:rPr lang="zh-CN" altLang="en-US" sz="1600" dirty="0">
                <a:sym typeface="+mn-lt"/>
              </a:rPr>
              <a:t>蒙面唱将猜猜猜</a:t>
            </a:r>
            <a:r>
              <a:rPr lang="en-US" altLang="zh-CN" sz="1600" dirty="0">
                <a:sym typeface="+mn-lt"/>
              </a:rPr>
              <a:t>》</a:t>
            </a:r>
            <a:r>
              <a:rPr lang="zh-CN" altLang="en-US" sz="1600" dirty="0">
                <a:sym typeface="+mn-lt"/>
              </a:rPr>
              <a:t>、</a:t>
            </a:r>
            <a:r>
              <a:rPr lang="en-US" altLang="zh-CN" sz="1600" dirty="0">
                <a:sym typeface="+mn-lt"/>
              </a:rPr>
              <a:t>《</a:t>
            </a:r>
            <a:r>
              <a:rPr lang="zh-CN" altLang="en-US" sz="1600" dirty="0">
                <a:sym typeface="+mn-lt"/>
              </a:rPr>
              <a:t>新舞林大会</a:t>
            </a:r>
            <a:r>
              <a:rPr lang="en-US" altLang="zh-CN" sz="1600" dirty="0">
                <a:sym typeface="+mn-lt"/>
              </a:rPr>
              <a:t>》</a:t>
            </a:r>
            <a:r>
              <a:rPr lang="zh-CN" altLang="en-US" sz="1600" dirty="0">
                <a:sym typeface="+mn-lt"/>
              </a:rPr>
              <a:t>、集中在下半年播出，导致上半年受托承制模式的收入占比相对较高。</a:t>
            </a:r>
          </a:p>
        </p:txBody>
      </p:sp>
      <p:graphicFrame>
        <p:nvGraphicFramePr>
          <p:cNvPr id="8" name="图表 7"/>
          <p:cNvGraphicFramePr/>
          <p:nvPr/>
        </p:nvGraphicFramePr>
        <p:xfrm>
          <a:off x="2579793" y="932723"/>
          <a:ext cx="7032413" cy="4102100"/>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1"/>
          <p:cNvSpPr txBox="1"/>
          <p:nvPr/>
        </p:nvSpPr>
        <p:spPr>
          <a:xfrm>
            <a:off x="327503" y="444867"/>
            <a:ext cx="2208245" cy="44597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mn-lt"/>
                <a:ea typeface="+mn-ea"/>
                <a:cs typeface="+mn-ea"/>
                <a:sym typeface="+mn-lt"/>
              </a:rPr>
              <a:t>分模式收入</a:t>
            </a:r>
          </a:p>
        </p:txBody>
      </p:sp>
      <p:sp>
        <p:nvSpPr>
          <p:cNvPr id="10" name="Title 1"/>
          <p:cNvSpPr txBox="1"/>
          <p:nvPr/>
        </p:nvSpPr>
        <p:spPr>
          <a:xfrm>
            <a:off x="7728179" y="4950394"/>
            <a:ext cx="2208247" cy="48324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000" dirty="0">
                <a:solidFill>
                  <a:schemeClr val="tx1">
                    <a:lumMod val="65000"/>
                    <a:lumOff val="35000"/>
                  </a:schemeClr>
                </a:solidFill>
                <a:latin typeface="+mn-lt"/>
                <a:ea typeface="+mn-ea"/>
                <a:cs typeface="+mn-ea"/>
                <a:sym typeface="+mn-lt"/>
              </a:rPr>
              <a:t>（单位：万元、</a:t>
            </a:r>
            <a:r>
              <a:rPr lang="en-US" altLang="zh-CN" sz="1000" dirty="0">
                <a:solidFill>
                  <a:schemeClr val="tx1">
                    <a:lumMod val="65000"/>
                    <a:lumOff val="35000"/>
                  </a:schemeClr>
                </a:solidFill>
                <a:latin typeface="+mn-lt"/>
                <a:ea typeface="+mn-ea"/>
                <a:cs typeface="+mn-ea"/>
                <a:sym typeface="+mn-lt"/>
              </a:rPr>
              <a:t>%</a:t>
            </a:r>
            <a:r>
              <a:rPr lang="zh-CN" altLang="en-US" sz="1000" dirty="0">
                <a:solidFill>
                  <a:schemeClr val="tx1">
                    <a:lumMod val="65000"/>
                    <a:lumOff val="35000"/>
                  </a:schemeClr>
                </a:solidFill>
                <a:latin typeface="+mn-lt"/>
                <a:ea typeface="+mn-ea"/>
                <a:cs typeface="+mn-ea"/>
                <a:sym typeface="+mn-lt"/>
              </a:rPr>
              <a:t>）</a:t>
            </a:r>
            <a:endParaRPr lang="en-GB" altLang="zh-CN" sz="1000" dirty="0">
              <a:solidFill>
                <a:schemeClr val="tx1">
                  <a:lumMod val="65000"/>
                  <a:lumOff val="35000"/>
                </a:schemeClr>
              </a:solidFill>
              <a:latin typeface="+mn-lt"/>
              <a:ea typeface="+mn-ea"/>
              <a:cs typeface="+mn-ea"/>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5" name="Title 1"/>
          <p:cNvSpPr txBox="1"/>
          <p:nvPr/>
        </p:nvSpPr>
        <p:spPr>
          <a:xfrm>
            <a:off x="375160" y="644691"/>
            <a:ext cx="3224563" cy="5421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1"/>
                </a:solidFill>
                <a:latin typeface="+mn-lt"/>
                <a:ea typeface="+mn-ea"/>
                <a:cs typeface="+mn-ea"/>
              </a:rPr>
              <a:t>1.</a:t>
            </a:r>
            <a:r>
              <a:rPr lang="zh-CN" altLang="zh-CN" sz="2400" b="1" dirty="0">
                <a:solidFill>
                  <a:schemeClr val="tx1"/>
                </a:solidFill>
                <a:latin typeface="+mn-lt"/>
                <a:ea typeface="+mn-ea"/>
                <a:cs typeface="+mn-ea"/>
              </a:rPr>
              <a:t>节目受托承制收入</a:t>
            </a:r>
          </a:p>
        </p:txBody>
      </p:sp>
      <p:graphicFrame>
        <p:nvGraphicFramePr>
          <p:cNvPr id="9" name="图示 8"/>
          <p:cNvGraphicFramePr/>
          <p:nvPr/>
        </p:nvGraphicFramePr>
        <p:xfrm>
          <a:off x="628880" y="1841851"/>
          <a:ext cx="9150920" cy="4370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p:cNvPicPr>
            <a:picLocks noChangeAspect="1"/>
          </p:cNvPicPr>
          <p:nvPr/>
        </p:nvPicPr>
        <p:blipFill>
          <a:blip r:embed="rId8"/>
          <a:stretch>
            <a:fillRect/>
          </a:stretch>
        </p:blipFill>
        <p:spPr>
          <a:xfrm>
            <a:off x="1423338" y="2700265"/>
            <a:ext cx="808005" cy="586867"/>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6114" y="2628350"/>
            <a:ext cx="642377" cy="642377"/>
          </a:xfrm>
          <a:prstGeom prst="rect">
            <a:avLst/>
          </a:prstGeom>
        </p:spPr>
      </p:pic>
      <p:pic>
        <p:nvPicPr>
          <p:cNvPr id="12" name="图片 11"/>
          <p:cNvPicPr>
            <a:picLocks noChangeAspect="1"/>
          </p:cNvPicPr>
          <p:nvPr/>
        </p:nvPicPr>
        <p:blipFill>
          <a:blip r:embed="rId10"/>
          <a:stretch>
            <a:fillRect/>
          </a:stretch>
        </p:blipFill>
        <p:spPr>
          <a:xfrm>
            <a:off x="4416056" y="2729053"/>
            <a:ext cx="1365253" cy="1024585"/>
          </a:xfrm>
          <a:prstGeom prst="rect">
            <a:avLst/>
          </a:prstGeom>
        </p:spPr>
      </p:pic>
      <p:pic>
        <p:nvPicPr>
          <p:cNvPr id="13" name="图片 12"/>
          <p:cNvPicPr>
            <a:picLocks noChangeAspect="1"/>
          </p:cNvPicPr>
          <p:nvPr/>
        </p:nvPicPr>
        <p:blipFill>
          <a:blip r:embed="rId11"/>
          <a:stretch>
            <a:fillRect/>
          </a:stretch>
        </p:blipFill>
        <p:spPr>
          <a:xfrm>
            <a:off x="7612634" y="2856819"/>
            <a:ext cx="1367468" cy="769051"/>
          </a:xfrm>
          <a:prstGeom prst="rect">
            <a:avLst/>
          </a:prstGeom>
        </p:spPr>
      </p:pic>
      <p:pic>
        <p:nvPicPr>
          <p:cNvPr id="4" name="图片 3"/>
          <p:cNvPicPr>
            <a:picLocks noChangeAspect="1"/>
          </p:cNvPicPr>
          <p:nvPr/>
        </p:nvPicPr>
        <p:blipFill>
          <a:blip r:embed="rId12"/>
          <a:stretch>
            <a:fillRect/>
          </a:stretch>
        </p:blipFill>
        <p:spPr>
          <a:xfrm>
            <a:off x="5911581" y="2852785"/>
            <a:ext cx="1491360" cy="835883"/>
          </a:xfrm>
          <a:prstGeom prst="rect">
            <a:avLst/>
          </a:prstGeom>
        </p:spPr>
      </p:pic>
      <p:pic>
        <p:nvPicPr>
          <p:cNvPr id="6" name="图片 5"/>
          <p:cNvPicPr>
            <a:picLocks noChangeAspect="1"/>
          </p:cNvPicPr>
          <p:nvPr/>
        </p:nvPicPr>
        <p:blipFill>
          <a:blip r:embed="rId13"/>
          <a:stretch>
            <a:fillRect/>
          </a:stretch>
        </p:blipFill>
        <p:spPr>
          <a:xfrm>
            <a:off x="4746820" y="4012522"/>
            <a:ext cx="1143400" cy="857551"/>
          </a:xfrm>
          <a:prstGeom prst="rect">
            <a:avLst/>
          </a:prstGeom>
        </p:spPr>
      </p:pic>
      <p:pic>
        <p:nvPicPr>
          <p:cNvPr id="7" name="图片 6"/>
          <p:cNvPicPr>
            <a:picLocks noChangeAspect="1"/>
          </p:cNvPicPr>
          <p:nvPr/>
        </p:nvPicPr>
        <p:blipFill>
          <a:blip r:embed="rId14"/>
          <a:stretch>
            <a:fillRect/>
          </a:stretch>
        </p:blipFill>
        <p:spPr>
          <a:xfrm>
            <a:off x="1452319" y="3447666"/>
            <a:ext cx="803780" cy="611945"/>
          </a:xfrm>
          <a:prstGeom prst="rect">
            <a:avLst/>
          </a:prstGeom>
        </p:spPr>
      </p:pic>
      <p:pic>
        <p:nvPicPr>
          <p:cNvPr id="8" name="图片 7"/>
          <p:cNvPicPr>
            <a:picLocks noChangeAspect="1"/>
          </p:cNvPicPr>
          <p:nvPr/>
        </p:nvPicPr>
        <p:blipFill>
          <a:blip r:embed="rId15"/>
          <a:stretch>
            <a:fillRect/>
          </a:stretch>
        </p:blipFill>
        <p:spPr>
          <a:xfrm>
            <a:off x="6395619" y="3954434"/>
            <a:ext cx="1146552" cy="786207"/>
          </a:xfrm>
          <a:prstGeom prst="rect">
            <a:avLst/>
          </a:prstGeom>
        </p:spPr>
      </p:pic>
      <p:pic>
        <p:nvPicPr>
          <p:cNvPr id="14" name="图片 13"/>
          <p:cNvPicPr>
            <a:picLocks noChangeAspect="1"/>
          </p:cNvPicPr>
          <p:nvPr/>
        </p:nvPicPr>
        <p:blipFill rotWithShape="1">
          <a:blip r:embed="rId16"/>
          <a:srcRect l="7212" t="44804" r="7425" b="33065"/>
          <a:stretch>
            <a:fillRect/>
          </a:stretch>
        </p:blipFill>
        <p:spPr>
          <a:xfrm>
            <a:off x="2449840" y="3573418"/>
            <a:ext cx="1322585" cy="342893"/>
          </a:xfrm>
          <a:prstGeom prst="rect">
            <a:avLst/>
          </a:prstGeom>
        </p:spPr>
      </p:pic>
      <p:sp>
        <p:nvSpPr>
          <p:cNvPr id="16" name="下箭头 15"/>
          <p:cNvSpPr/>
          <p:nvPr/>
        </p:nvSpPr>
        <p:spPr>
          <a:xfrm>
            <a:off x="9057856" y="2644353"/>
            <a:ext cx="384043" cy="2620161"/>
          </a:xfrm>
          <a:prstGeom prst="down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文本框 1"/>
          <p:cNvSpPr txBox="1"/>
          <p:nvPr/>
        </p:nvSpPr>
        <p:spPr>
          <a:xfrm>
            <a:off x="6802935" y="5411988"/>
            <a:ext cx="4896541" cy="769634"/>
          </a:xfrm>
          <a:prstGeom prst="rect">
            <a:avLst/>
          </a:prstGeom>
          <a:noFill/>
        </p:spPr>
        <p:txBody>
          <a:bodyPr wrap="square" rtlCol="0">
            <a:spAutoFit/>
          </a:bodyPr>
          <a:lstStyle/>
          <a:p>
            <a:r>
              <a:rPr lang="zh-CN" altLang="en-US" sz="1465" dirty="0"/>
              <a:t>将整季或</a:t>
            </a:r>
            <a:r>
              <a:rPr lang="zh-CN" altLang="zh-CN" sz="1465" dirty="0"/>
              <a:t>每一期转移给购货方之后通常</a:t>
            </a:r>
          </a:p>
          <a:p>
            <a:r>
              <a:rPr lang="zh-CN" altLang="zh-CN" sz="1465" dirty="0"/>
              <a:t>借：</a:t>
            </a:r>
            <a:r>
              <a:rPr lang="zh-CN" altLang="en-US" sz="1465" dirty="0"/>
              <a:t>应收账款、银行存款</a:t>
            </a:r>
            <a:endParaRPr lang="zh-CN" altLang="zh-CN" sz="1465" dirty="0"/>
          </a:p>
          <a:p>
            <a:r>
              <a:rPr lang="en-US" altLang="zh-CN" sz="1465" dirty="0"/>
              <a:t>       </a:t>
            </a:r>
            <a:r>
              <a:rPr lang="zh-CN" altLang="zh-CN" sz="1465" dirty="0"/>
              <a:t>贷：营业收入</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5" name="Title 1"/>
          <p:cNvSpPr txBox="1"/>
          <p:nvPr/>
        </p:nvSpPr>
        <p:spPr>
          <a:xfrm>
            <a:off x="335360" y="319871"/>
            <a:ext cx="3992648" cy="55329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1"/>
                </a:solidFill>
                <a:latin typeface="+mn-lt"/>
                <a:ea typeface="+mn-ea"/>
                <a:cs typeface="+mn-ea"/>
              </a:rPr>
              <a:t>2.</a:t>
            </a:r>
            <a:r>
              <a:rPr lang="zh-CN" altLang="zh-CN" sz="2400" b="1" dirty="0">
                <a:solidFill>
                  <a:schemeClr val="tx1"/>
                </a:solidFill>
                <a:latin typeface="+mn-lt"/>
                <a:ea typeface="+mn-ea"/>
                <a:cs typeface="+mn-ea"/>
              </a:rPr>
              <a:t>节目制作的合作分成收入</a:t>
            </a:r>
          </a:p>
        </p:txBody>
      </p:sp>
      <p:sp>
        <p:nvSpPr>
          <p:cNvPr id="9" name="文本框 8"/>
          <p:cNvSpPr txBox="1"/>
          <p:nvPr/>
        </p:nvSpPr>
        <p:spPr>
          <a:xfrm>
            <a:off x="1445409" y="2106062"/>
            <a:ext cx="1728192" cy="297454"/>
          </a:xfrm>
          <a:prstGeom prst="rect">
            <a:avLst/>
          </a:prstGeom>
          <a:noFill/>
        </p:spPr>
        <p:txBody>
          <a:bodyPr wrap="square" rtlCol="0">
            <a:spAutoFit/>
          </a:bodyPr>
          <a:lstStyle/>
          <a:p>
            <a:r>
              <a:rPr lang="zh-CN" altLang="en-US" sz="1335" dirty="0">
                <a:sym typeface="+mn-lt"/>
              </a:rPr>
              <a:t>电视台</a:t>
            </a:r>
          </a:p>
        </p:txBody>
      </p:sp>
      <p:sp>
        <p:nvSpPr>
          <p:cNvPr id="10" name="文本框 9"/>
          <p:cNvSpPr txBox="1"/>
          <p:nvPr/>
        </p:nvSpPr>
        <p:spPr>
          <a:xfrm>
            <a:off x="1335332" y="1198862"/>
            <a:ext cx="980861" cy="512897"/>
          </a:xfrm>
          <a:prstGeom prst="rect">
            <a:avLst/>
          </a:prstGeom>
          <a:noFill/>
        </p:spPr>
        <p:txBody>
          <a:bodyPr wrap="square" rtlCol="0">
            <a:spAutoFit/>
          </a:bodyPr>
          <a:lstStyle/>
          <a:p>
            <a:r>
              <a:rPr lang="zh-CN" altLang="en-US" sz="1335" dirty="0">
                <a:sym typeface="+mn-lt"/>
              </a:rPr>
              <a:t>公司</a:t>
            </a:r>
            <a:r>
              <a:rPr lang="zh-CN" altLang="en-US" sz="1400" b="1" dirty="0">
                <a:sym typeface="+mn-lt"/>
              </a:rPr>
              <a:t>主导</a:t>
            </a:r>
            <a:r>
              <a:rPr lang="zh-CN" altLang="en-US" sz="1335" dirty="0">
                <a:sym typeface="+mn-lt"/>
              </a:rPr>
              <a:t>节目制作</a:t>
            </a:r>
          </a:p>
        </p:txBody>
      </p:sp>
      <p:sp>
        <p:nvSpPr>
          <p:cNvPr id="11" name="右大括号 10"/>
          <p:cNvSpPr/>
          <p:nvPr/>
        </p:nvSpPr>
        <p:spPr>
          <a:xfrm>
            <a:off x="2187119" y="1465602"/>
            <a:ext cx="675420" cy="8186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2" name="文本框 11"/>
          <p:cNvSpPr txBox="1"/>
          <p:nvPr/>
        </p:nvSpPr>
        <p:spPr>
          <a:xfrm>
            <a:off x="2773251" y="1544449"/>
            <a:ext cx="7720795" cy="502573"/>
          </a:xfrm>
          <a:prstGeom prst="rect">
            <a:avLst/>
          </a:prstGeom>
          <a:noFill/>
        </p:spPr>
        <p:txBody>
          <a:bodyPr wrap="square" rtlCol="0">
            <a:spAutoFit/>
          </a:bodyPr>
          <a:lstStyle/>
          <a:p>
            <a:r>
              <a:rPr lang="zh-CN" altLang="zh-CN" sz="1335" dirty="0"/>
              <a:t>协作共同做大广告招商规模，包括节目的冠名、特约、赞助以及节目中的硬广告、植入广告等</a:t>
            </a:r>
            <a:r>
              <a:rPr lang="zh-CN" altLang="en-US" sz="1335" dirty="0">
                <a:sym typeface="+mn-lt"/>
              </a:rPr>
              <a:t>。</a:t>
            </a:r>
            <a:r>
              <a:rPr lang="zh-CN" altLang="zh-CN" sz="1335" dirty="0"/>
              <a:t>公司与客户对节目获得的总广告创收按照合同约定的分成方法进行分成。</a:t>
            </a:r>
            <a:endParaRPr lang="zh-CN" altLang="en-US" sz="1335" dirty="0">
              <a:sym typeface="+mn-lt"/>
            </a:endParaRPr>
          </a:p>
        </p:txBody>
      </p:sp>
      <p:pic>
        <p:nvPicPr>
          <p:cNvPr id="16" name="图片 1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0836" y="2187138"/>
            <a:ext cx="847467" cy="1110756"/>
          </a:xfrm>
          <a:prstGeom prst="rect">
            <a:avLst/>
          </a:prstGeom>
        </p:spPr>
      </p:pic>
      <p:pic>
        <p:nvPicPr>
          <p:cNvPr id="17" name="图片 16"/>
          <p:cNvPicPr>
            <a:picLocks noChangeAspect="1"/>
          </p:cNvPicPr>
          <p:nvPr/>
        </p:nvPicPr>
        <p:blipFill>
          <a:blip r:embed="rId4"/>
          <a:stretch>
            <a:fillRect/>
          </a:stretch>
        </p:blipFill>
        <p:spPr>
          <a:xfrm>
            <a:off x="7517596" y="2169176"/>
            <a:ext cx="1992728" cy="1120909"/>
          </a:xfrm>
          <a:prstGeom prst="rect">
            <a:avLst/>
          </a:prstGeom>
        </p:spPr>
      </p:pic>
      <p:pic>
        <p:nvPicPr>
          <p:cNvPr id="18" name="图片 17"/>
          <p:cNvPicPr>
            <a:picLocks noChangeAspect="1"/>
          </p:cNvPicPr>
          <p:nvPr/>
        </p:nvPicPr>
        <p:blipFill>
          <a:blip r:embed="rId5"/>
          <a:stretch>
            <a:fillRect/>
          </a:stretch>
        </p:blipFill>
        <p:spPr>
          <a:xfrm>
            <a:off x="88751" y="2439905"/>
            <a:ext cx="815405" cy="654177"/>
          </a:xfrm>
          <a:prstGeom prst="rect">
            <a:avLst/>
          </a:prstGeom>
        </p:spPr>
      </p:pic>
      <p:pic>
        <p:nvPicPr>
          <p:cNvPr id="19" name="图片 18"/>
          <p:cNvPicPr>
            <a:picLocks noChangeAspect="1"/>
          </p:cNvPicPr>
          <p:nvPr/>
        </p:nvPicPr>
        <p:blipFill>
          <a:blip r:embed="rId6"/>
          <a:stretch>
            <a:fillRect/>
          </a:stretch>
        </p:blipFill>
        <p:spPr>
          <a:xfrm>
            <a:off x="1577231" y="2475504"/>
            <a:ext cx="808005" cy="586867"/>
          </a:xfrm>
          <a:prstGeom prst="rect">
            <a:avLst/>
          </a:prstGeom>
        </p:spPr>
      </p:pic>
      <p:pic>
        <p:nvPicPr>
          <p:cNvPr id="20" name="图片 19"/>
          <p:cNvPicPr>
            <a:picLocks noChangeAspect="1"/>
          </p:cNvPicPr>
          <p:nvPr/>
        </p:nvPicPr>
        <p:blipFill>
          <a:blip r:embed="rId7"/>
          <a:stretch>
            <a:fillRect/>
          </a:stretch>
        </p:blipFill>
        <p:spPr>
          <a:xfrm>
            <a:off x="2316193" y="2406124"/>
            <a:ext cx="857408" cy="857408"/>
          </a:xfrm>
          <a:prstGeom prst="rect">
            <a:avLst/>
          </a:prstGeom>
        </p:spPr>
      </p:pic>
      <p:pic>
        <p:nvPicPr>
          <p:cNvPr id="21" name="图片 20" descr="屏幕剪辑"/>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576" y="2173196"/>
            <a:ext cx="1879272" cy="1129229"/>
          </a:xfrm>
          <a:prstGeom prst="rect">
            <a:avLst/>
          </a:prstGeom>
        </p:spPr>
      </p:pic>
      <p:pic>
        <p:nvPicPr>
          <p:cNvPr id="22" name="图片 21"/>
          <p:cNvPicPr>
            <a:picLocks noChangeAspect="1"/>
          </p:cNvPicPr>
          <p:nvPr/>
        </p:nvPicPr>
        <p:blipFill>
          <a:blip r:embed="rId9"/>
          <a:stretch>
            <a:fillRect/>
          </a:stretch>
        </p:blipFill>
        <p:spPr>
          <a:xfrm>
            <a:off x="9671426" y="2238035"/>
            <a:ext cx="1132505" cy="1008960"/>
          </a:xfrm>
          <a:prstGeom prst="rect">
            <a:avLst/>
          </a:prstGeom>
        </p:spPr>
      </p:pic>
      <p:sp>
        <p:nvSpPr>
          <p:cNvPr id="23" name="右大括号 22"/>
          <p:cNvSpPr/>
          <p:nvPr/>
        </p:nvSpPr>
        <p:spPr>
          <a:xfrm flipH="1">
            <a:off x="2101394" y="3962168"/>
            <a:ext cx="662697" cy="8186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3" name="文本框 2"/>
          <p:cNvSpPr txBox="1"/>
          <p:nvPr/>
        </p:nvSpPr>
        <p:spPr>
          <a:xfrm>
            <a:off x="166414" y="3850367"/>
            <a:ext cx="2124036" cy="912814"/>
          </a:xfrm>
          <a:prstGeom prst="rect">
            <a:avLst/>
          </a:prstGeom>
          <a:noFill/>
        </p:spPr>
        <p:txBody>
          <a:bodyPr wrap="square" rtlCol="0">
            <a:spAutoFit/>
          </a:bodyPr>
          <a:lstStyle/>
          <a:p>
            <a:r>
              <a:rPr lang="zh-CN" altLang="zh-CN" sz="1335" dirty="0"/>
              <a:t>公司在节目播出后，根据合同确定的广告收入分配原则结算收入。</a:t>
            </a:r>
            <a:endParaRPr lang="en-US" altLang="zh-CN" sz="1335" dirty="0"/>
          </a:p>
          <a:p>
            <a:r>
              <a:rPr lang="zh-CN" altLang="en-US" sz="1335" dirty="0"/>
              <a:t>（</a:t>
            </a:r>
            <a:r>
              <a:rPr lang="zh-CN" altLang="zh-CN" sz="1335" dirty="0"/>
              <a:t>播放进度时期确认</a:t>
            </a:r>
            <a:r>
              <a:rPr lang="zh-CN" altLang="en-US" sz="1335" dirty="0"/>
              <a:t>）</a:t>
            </a:r>
            <a:endParaRPr lang="en-US" altLang="zh-CN" sz="1335" dirty="0"/>
          </a:p>
        </p:txBody>
      </p:sp>
      <p:sp>
        <p:nvSpPr>
          <p:cNvPr id="4" name="文本框 3"/>
          <p:cNvSpPr txBox="1"/>
          <p:nvPr/>
        </p:nvSpPr>
        <p:spPr>
          <a:xfrm>
            <a:off x="2701897" y="3521370"/>
            <a:ext cx="4573652" cy="912814"/>
          </a:xfrm>
          <a:prstGeom prst="rect">
            <a:avLst/>
          </a:prstGeom>
          <a:noFill/>
        </p:spPr>
        <p:txBody>
          <a:bodyPr wrap="square" rtlCol="0">
            <a:spAutoFit/>
          </a:bodyPr>
          <a:lstStyle/>
          <a:p>
            <a:pPr algn="just"/>
            <a:r>
              <a:rPr lang="zh-CN" altLang="en-US" sz="1335" dirty="0"/>
              <a:t>一期一期录制，每一期播出之后确认收入</a:t>
            </a:r>
          </a:p>
          <a:p>
            <a:pPr algn="just"/>
            <a:r>
              <a:rPr lang="en-US" altLang="zh-CN" sz="1335" dirty="0"/>
              <a:t>《</a:t>
            </a:r>
            <a:r>
              <a:rPr lang="zh-CN" altLang="en-US" sz="1335" dirty="0"/>
              <a:t>我们的挑战</a:t>
            </a:r>
            <a:r>
              <a:rPr lang="en-US" altLang="zh-CN" sz="1335" dirty="0"/>
              <a:t>》</a:t>
            </a:r>
            <a:r>
              <a:rPr lang="zh-CN" altLang="en-US" sz="1335" dirty="0"/>
              <a:t>第一集</a:t>
            </a:r>
          </a:p>
          <a:p>
            <a:pPr algn="just"/>
            <a:r>
              <a:rPr lang="zh-CN" altLang="en-US" sz="1335" dirty="0"/>
              <a:t>借：银行存款、应收账款</a:t>
            </a:r>
          </a:p>
          <a:p>
            <a:pPr algn="just"/>
            <a:r>
              <a:rPr lang="zh-CN" altLang="en-US" sz="1335" dirty="0"/>
              <a:t>       贷：营业收入</a:t>
            </a:r>
          </a:p>
        </p:txBody>
      </p:sp>
      <p:sp>
        <p:nvSpPr>
          <p:cNvPr id="6" name="文本框 5"/>
          <p:cNvSpPr txBox="1"/>
          <p:nvPr/>
        </p:nvSpPr>
        <p:spPr>
          <a:xfrm>
            <a:off x="2699800" y="4629397"/>
            <a:ext cx="6901665" cy="1733295"/>
          </a:xfrm>
          <a:prstGeom prst="rect">
            <a:avLst/>
          </a:prstGeom>
          <a:noFill/>
        </p:spPr>
        <p:txBody>
          <a:bodyPr wrap="square" rtlCol="0">
            <a:spAutoFit/>
          </a:bodyPr>
          <a:lstStyle/>
          <a:p>
            <a:pPr algn="just"/>
            <a:r>
              <a:rPr lang="zh-CN" altLang="en-US" sz="1335" dirty="0"/>
              <a:t>全部录制完成后播出，每一期播出之后确认收入</a:t>
            </a:r>
          </a:p>
          <a:p>
            <a:pPr algn="just"/>
            <a:r>
              <a:rPr lang="en-US" altLang="zh-CN" sz="1335" dirty="0"/>
              <a:t>1. </a:t>
            </a:r>
            <a:r>
              <a:rPr lang="zh-CN" altLang="en-US" sz="1335" dirty="0"/>
              <a:t>应收江苏卫视</a:t>
            </a:r>
            <a:r>
              <a:rPr lang="en-US" altLang="zh-CN" sz="1335" dirty="0"/>
              <a:t>《</a:t>
            </a:r>
            <a:r>
              <a:rPr lang="zh-CN" altLang="en-US" sz="1335" dirty="0"/>
              <a:t>蒙面歌王</a:t>
            </a:r>
            <a:r>
              <a:rPr lang="en-US" altLang="zh-CN" sz="1335" dirty="0"/>
              <a:t>》</a:t>
            </a:r>
            <a:r>
              <a:rPr lang="zh-CN" altLang="en-US" sz="1335" dirty="0"/>
              <a:t>、中央电视台</a:t>
            </a:r>
            <a:r>
              <a:rPr lang="en-US" altLang="zh-CN" sz="1335" dirty="0"/>
              <a:t>《</a:t>
            </a:r>
            <a:r>
              <a:rPr lang="zh-CN" altLang="en-US" sz="1335" dirty="0"/>
              <a:t>了不起的挑战</a:t>
            </a:r>
            <a:r>
              <a:rPr lang="en-US" altLang="zh-CN" sz="1335" dirty="0"/>
              <a:t>》</a:t>
            </a:r>
            <a:r>
              <a:rPr lang="zh-CN" altLang="en-US" sz="1335" dirty="0"/>
              <a:t>、浙江卫视</a:t>
            </a:r>
            <a:r>
              <a:rPr lang="en-US" altLang="zh-CN" sz="1335" dirty="0"/>
              <a:t>《</a:t>
            </a:r>
            <a:r>
              <a:rPr lang="zh-CN" altLang="en-US" sz="1335" dirty="0"/>
              <a:t>中国好声音</a:t>
            </a:r>
            <a:r>
              <a:rPr lang="en-US" altLang="zh-CN" sz="1335" dirty="0"/>
              <a:t>》</a:t>
            </a:r>
            <a:r>
              <a:rPr lang="zh-CN" altLang="en-US" sz="1335" dirty="0"/>
              <a:t>节目分成款项</a:t>
            </a:r>
          </a:p>
          <a:p>
            <a:pPr algn="just"/>
            <a:r>
              <a:rPr lang="zh-CN" altLang="en-US" sz="1335" dirty="0"/>
              <a:t>借：应收账款</a:t>
            </a:r>
          </a:p>
          <a:p>
            <a:pPr algn="just"/>
            <a:r>
              <a:rPr lang="zh-CN" altLang="en-US" sz="1335" dirty="0"/>
              <a:t>       贷：营业收入</a:t>
            </a:r>
          </a:p>
          <a:p>
            <a:pPr algn="just"/>
            <a:r>
              <a:rPr lang="en-US" altLang="zh-CN" sz="1335" dirty="0"/>
              <a:t>2.《</a:t>
            </a:r>
            <a:r>
              <a:rPr lang="zh-CN" altLang="en-US" sz="1335" dirty="0"/>
              <a:t>中国新歌声</a:t>
            </a:r>
            <a:r>
              <a:rPr lang="en-US" altLang="zh-CN" sz="1335" dirty="0"/>
              <a:t>》</a:t>
            </a:r>
            <a:r>
              <a:rPr lang="zh-CN" altLang="en-US" sz="1335" dirty="0"/>
              <a:t>节目以现金回款为主</a:t>
            </a:r>
          </a:p>
          <a:p>
            <a:pPr algn="just"/>
            <a:r>
              <a:rPr lang="zh-CN" altLang="en-US" sz="1335" dirty="0"/>
              <a:t>借：银行存款       </a:t>
            </a:r>
            <a:endParaRPr lang="en-US" altLang="zh-CN" sz="1335" dirty="0"/>
          </a:p>
          <a:p>
            <a:pPr algn="just"/>
            <a:r>
              <a:rPr lang="en-US" altLang="zh-CN" sz="1335" dirty="0"/>
              <a:t>       </a:t>
            </a:r>
            <a:r>
              <a:rPr lang="zh-CN" altLang="en-US" sz="1335" dirty="0"/>
              <a:t>贷：营业收入</a:t>
            </a:r>
          </a:p>
        </p:txBody>
      </p:sp>
      <p:sp>
        <p:nvSpPr>
          <p:cNvPr id="26" name="右大括号 25"/>
          <p:cNvSpPr/>
          <p:nvPr/>
        </p:nvSpPr>
        <p:spPr>
          <a:xfrm>
            <a:off x="1033417" y="974898"/>
            <a:ext cx="411992" cy="75346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27" name="文本框 26"/>
          <p:cNvSpPr txBox="1"/>
          <p:nvPr/>
        </p:nvSpPr>
        <p:spPr>
          <a:xfrm>
            <a:off x="218616" y="1573114"/>
            <a:ext cx="1728192" cy="297454"/>
          </a:xfrm>
          <a:prstGeom prst="rect">
            <a:avLst/>
          </a:prstGeom>
          <a:noFill/>
        </p:spPr>
        <p:txBody>
          <a:bodyPr wrap="square" rtlCol="0">
            <a:spAutoFit/>
          </a:bodyPr>
          <a:lstStyle/>
          <a:p>
            <a:r>
              <a:rPr lang="zh-CN" altLang="en-US" sz="1335" dirty="0">
                <a:sym typeface="+mn-lt"/>
              </a:rPr>
              <a:t>引进模式</a:t>
            </a:r>
          </a:p>
        </p:txBody>
      </p:sp>
      <p:sp>
        <p:nvSpPr>
          <p:cNvPr id="28" name="文本框 27"/>
          <p:cNvSpPr txBox="1"/>
          <p:nvPr/>
        </p:nvSpPr>
        <p:spPr>
          <a:xfrm>
            <a:off x="529616" y="816828"/>
            <a:ext cx="1728192" cy="297454"/>
          </a:xfrm>
          <a:prstGeom prst="rect">
            <a:avLst/>
          </a:prstGeom>
          <a:noFill/>
        </p:spPr>
        <p:txBody>
          <a:bodyPr wrap="square" rtlCol="0">
            <a:spAutoFit/>
          </a:bodyPr>
          <a:lstStyle/>
          <a:p>
            <a:r>
              <a:rPr lang="zh-CN" altLang="en-US" sz="1335" dirty="0">
                <a:sym typeface="+mn-lt"/>
              </a:rPr>
              <a:t>原创</a:t>
            </a:r>
          </a:p>
        </p:txBody>
      </p:sp>
      <p:pic>
        <p:nvPicPr>
          <p:cNvPr id="2" name="图片 1"/>
          <p:cNvPicPr>
            <a:picLocks noChangeAspect="1"/>
          </p:cNvPicPr>
          <p:nvPr/>
        </p:nvPicPr>
        <p:blipFill>
          <a:blip r:embed="rId10"/>
          <a:stretch>
            <a:fillRect/>
          </a:stretch>
        </p:blipFill>
        <p:spPr>
          <a:xfrm>
            <a:off x="946839" y="2493637"/>
            <a:ext cx="609653" cy="536495"/>
          </a:xfrm>
          <a:prstGeom prst="rect">
            <a:avLst/>
          </a:prstGeom>
        </p:spPr>
      </p:pic>
      <p:pic>
        <p:nvPicPr>
          <p:cNvPr id="8" name="图片 7"/>
          <p:cNvPicPr>
            <a:picLocks noChangeAspect="1"/>
          </p:cNvPicPr>
          <p:nvPr/>
        </p:nvPicPr>
        <p:blipFill rotWithShape="1">
          <a:blip r:embed="rId11"/>
          <a:srcRect l="28546" r="25585"/>
          <a:stretch>
            <a:fillRect/>
          </a:stretch>
        </p:blipFill>
        <p:spPr>
          <a:xfrm>
            <a:off x="6385392" y="2173197"/>
            <a:ext cx="937945" cy="1100047"/>
          </a:xfrm>
          <a:prstGeom prst="rect">
            <a:avLst/>
          </a:prstGeom>
        </p:spPr>
      </p:pic>
      <p:pic>
        <p:nvPicPr>
          <p:cNvPr id="13" name="图片 12"/>
          <p:cNvPicPr>
            <a:picLocks noChangeAspect="1"/>
          </p:cNvPicPr>
          <p:nvPr/>
        </p:nvPicPr>
        <p:blipFill>
          <a:blip r:embed="rId12"/>
          <a:stretch>
            <a:fillRect/>
          </a:stretch>
        </p:blipFill>
        <p:spPr>
          <a:xfrm>
            <a:off x="1197847" y="3183049"/>
            <a:ext cx="758767" cy="5690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5" name="Title 1"/>
          <p:cNvSpPr txBox="1"/>
          <p:nvPr/>
        </p:nvSpPr>
        <p:spPr>
          <a:xfrm>
            <a:off x="335360" y="319871"/>
            <a:ext cx="3992648" cy="55329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1"/>
                </a:solidFill>
                <a:latin typeface="+mn-lt"/>
                <a:ea typeface="+mn-ea"/>
                <a:cs typeface="+mn-ea"/>
              </a:rPr>
              <a:t>2.</a:t>
            </a:r>
            <a:r>
              <a:rPr lang="zh-CN" altLang="zh-CN" sz="2400" b="1" dirty="0">
                <a:solidFill>
                  <a:schemeClr val="tx1"/>
                </a:solidFill>
                <a:latin typeface="+mn-lt"/>
                <a:ea typeface="+mn-ea"/>
                <a:cs typeface="+mn-ea"/>
              </a:rPr>
              <a:t>节目制作的合作分成收入</a:t>
            </a:r>
            <a:endParaRPr lang="en-US" altLang="zh-CN" sz="2400" dirty="0">
              <a:solidFill>
                <a:schemeClr val="tx1">
                  <a:lumMod val="65000"/>
                  <a:lumOff val="35000"/>
                </a:schemeClr>
              </a:solidFill>
              <a:latin typeface="+mn-lt"/>
              <a:ea typeface="+mn-ea"/>
              <a:cs typeface="+mn-ea"/>
            </a:endParaRPr>
          </a:p>
        </p:txBody>
      </p:sp>
      <p:sp>
        <p:nvSpPr>
          <p:cNvPr id="2" name="文本框 1"/>
          <p:cNvSpPr txBox="1"/>
          <p:nvPr/>
        </p:nvSpPr>
        <p:spPr>
          <a:xfrm>
            <a:off x="3848822" y="3222209"/>
            <a:ext cx="7240932" cy="2143536"/>
          </a:xfrm>
          <a:prstGeom prst="rect">
            <a:avLst/>
          </a:prstGeom>
          <a:noFill/>
        </p:spPr>
        <p:txBody>
          <a:bodyPr wrap="square" rtlCol="0">
            <a:spAutoFit/>
          </a:bodyPr>
          <a:lstStyle/>
          <a:p>
            <a:r>
              <a:rPr lang="zh-CN" altLang="en-US" sz="1335" dirty="0"/>
              <a:t>预收广告款：</a:t>
            </a:r>
            <a:r>
              <a:rPr lang="en-US" altLang="zh-CN" sz="1335" dirty="0"/>
              <a:t>2015 </a:t>
            </a:r>
            <a:r>
              <a:rPr lang="zh-CN" altLang="en-US" sz="1335" dirty="0"/>
              <a:t>年度公司大型户外类节目</a:t>
            </a:r>
            <a:r>
              <a:rPr lang="en-US" altLang="zh-CN" sz="1335" dirty="0"/>
              <a:t>《</a:t>
            </a:r>
            <a:r>
              <a:rPr lang="zh-CN" altLang="en-US" sz="1335" dirty="0"/>
              <a:t>了不起的挑战</a:t>
            </a:r>
            <a:r>
              <a:rPr lang="en-US" altLang="zh-CN" sz="1335" dirty="0"/>
              <a:t>》</a:t>
            </a:r>
            <a:r>
              <a:rPr lang="zh-CN" altLang="en-US" sz="1335" dirty="0"/>
              <a:t>在中央电视台播出，根据中央电视台的广告政策，其要求预付广告款，公司同步收取广告客户广告款后，形成较大预收广告费。</a:t>
            </a:r>
            <a:endParaRPr lang="en-US" altLang="zh-CN" sz="1335" dirty="0"/>
          </a:p>
          <a:p>
            <a:endParaRPr lang="zh-CN" altLang="en-US" sz="1335" dirty="0"/>
          </a:p>
          <a:p>
            <a:r>
              <a:rPr lang="zh-CN" altLang="en-US" sz="1335" dirty="0"/>
              <a:t>借：银行存款       </a:t>
            </a:r>
            <a:endParaRPr lang="en-US" altLang="zh-CN" sz="1335" dirty="0"/>
          </a:p>
          <a:p>
            <a:r>
              <a:rPr lang="en-US" altLang="zh-CN" sz="1335" dirty="0"/>
              <a:t>       </a:t>
            </a:r>
            <a:r>
              <a:rPr lang="zh-CN" altLang="en-US" sz="1335" dirty="0"/>
              <a:t>贷：预收账款</a:t>
            </a:r>
          </a:p>
          <a:p>
            <a:endParaRPr lang="zh-CN" altLang="en-US" sz="1335" dirty="0"/>
          </a:p>
          <a:p>
            <a:r>
              <a:rPr lang="zh-CN" altLang="en-US" sz="1335" dirty="0"/>
              <a:t>节目播出后：</a:t>
            </a:r>
          </a:p>
          <a:p>
            <a:r>
              <a:rPr lang="zh-CN" altLang="en-US" sz="1335" dirty="0"/>
              <a:t>借：预收账款</a:t>
            </a:r>
          </a:p>
          <a:p>
            <a:r>
              <a:rPr lang="zh-CN" altLang="en-US" sz="1335" dirty="0"/>
              <a:t>       贷：营业收入</a:t>
            </a:r>
          </a:p>
        </p:txBody>
      </p:sp>
      <p:sp>
        <p:nvSpPr>
          <p:cNvPr id="4" name="文本框 3"/>
          <p:cNvSpPr txBox="1"/>
          <p:nvPr/>
        </p:nvSpPr>
        <p:spPr>
          <a:xfrm>
            <a:off x="3848822" y="1700809"/>
            <a:ext cx="7240932" cy="1117935"/>
          </a:xfrm>
          <a:prstGeom prst="rect">
            <a:avLst/>
          </a:prstGeom>
          <a:noFill/>
        </p:spPr>
        <p:txBody>
          <a:bodyPr wrap="square" rtlCol="0">
            <a:spAutoFit/>
          </a:bodyPr>
          <a:lstStyle/>
          <a:p>
            <a:r>
              <a:rPr lang="zh-CN" altLang="en-US" sz="1335" dirty="0"/>
              <a:t>微鲸科技委托公司在优酷、浙江卫视、北京卫视播出的</a:t>
            </a:r>
            <a:r>
              <a:rPr lang="en-US" altLang="zh-CN" sz="1335" dirty="0"/>
              <a:t>《</a:t>
            </a:r>
            <a:r>
              <a:rPr lang="zh-CN" altLang="en-US" sz="1335" dirty="0"/>
              <a:t>中国新歌声</a:t>
            </a:r>
            <a:r>
              <a:rPr lang="en-US" altLang="zh-CN" sz="1335" dirty="0"/>
              <a:t>》</a:t>
            </a:r>
            <a:r>
              <a:rPr lang="zh-CN" altLang="en-US" sz="1335" dirty="0"/>
              <a:t>、</a:t>
            </a:r>
            <a:r>
              <a:rPr lang="en-US" altLang="zh-CN" sz="1335" dirty="0"/>
              <a:t>《</a:t>
            </a:r>
            <a:r>
              <a:rPr lang="zh-CN" altLang="en-US" sz="1335" dirty="0"/>
              <a:t>苗阜秀</a:t>
            </a:r>
            <a:r>
              <a:rPr lang="en-US" altLang="zh-CN" sz="1335" dirty="0"/>
              <a:t>》</a:t>
            </a:r>
            <a:r>
              <a:rPr lang="zh-CN" altLang="en-US" sz="1335" dirty="0"/>
              <a:t>中进行广告投放。</a:t>
            </a:r>
            <a:endParaRPr lang="en-US" altLang="zh-CN" sz="1335" dirty="0"/>
          </a:p>
          <a:p>
            <a:endParaRPr lang="en-US" altLang="zh-CN" sz="1335" dirty="0"/>
          </a:p>
          <a:p>
            <a:r>
              <a:rPr lang="zh-CN" altLang="en-US" sz="1335" dirty="0"/>
              <a:t>借：应收款项、银行存款</a:t>
            </a:r>
          </a:p>
          <a:p>
            <a:r>
              <a:rPr lang="zh-CN" altLang="en-US" sz="1335" dirty="0"/>
              <a:t>       贷：营业收入</a:t>
            </a:r>
          </a:p>
        </p:txBody>
      </p:sp>
      <p:sp>
        <p:nvSpPr>
          <p:cNvPr id="11" name="右大括号 10"/>
          <p:cNvSpPr/>
          <p:nvPr/>
        </p:nvSpPr>
        <p:spPr>
          <a:xfrm flipH="1">
            <a:off x="3233158" y="1898828"/>
            <a:ext cx="662697" cy="158087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2" name="文本框 11"/>
          <p:cNvSpPr txBox="1"/>
          <p:nvPr/>
        </p:nvSpPr>
        <p:spPr>
          <a:xfrm>
            <a:off x="335360" y="2276873"/>
            <a:ext cx="3032152" cy="707694"/>
          </a:xfrm>
          <a:prstGeom prst="rect">
            <a:avLst/>
          </a:prstGeom>
          <a:noFill/>
        </p:spPr>
        <p:txBody>
          <a:bodyPr wrap="square" rtlCol="0">
            <a:spAutoFit/>
          </a:bodyPr>
          <a:lstStyle/>
          <a:p>
            <a:r>
              <a:rPr lang="zh-CN" altLang="en-US" sz="1335" dirty="0"/>
              <a:t>公司自主招商的广告收入：公司在广告投放的节目播出后，根据合同约定的金额确认收入。</a:t>
            </a:r>
            <a:endParaRPr lang="en-US" altLang="zh-CN" sz="1335" dirty="0"/>
          </a:p>
        </p:txBody>
      </p:sp>
      <p:pic>
        <p:nvPicPr>
          <p:cNvPr id="18" name="图片 17"/>
          <p:cNvPicPr>
            <a:picLocks noChangeAspect="1"/>
          </p:cNvPicPr>
          <p:nvPr/>
        </p:nvPicPr>
        <p:blipFill>
          <a:blip r:embed="rId3"/>
          <a:stretch>
            <a:fillRect/>
          </a:stretch>
        </p:blipFill>
        <p:spPr>
          <a:xfrm>
            <a:off x="7807645" y="3813044"/>
            <a:ext cx="1202648" cy="676489"/>
          </a:xfrm>
          <a:prstGeom prst="rect">
            <a:avLst/>
          </a:prstGeom>
        </p:spPr>
      </p:pic>
      <p:pic>
        <p:nvPicPr>
          <p:cNvPr id="19" name="图片 18"/>
          <p:cNvPicPr>
            <a:picLocks noChangeAspect="1"/>
          </p:cNvPicPr>
          <p:nvPr/>
        </p:nvPicPr>
        <p:blipFill>
          <a:blip r:embed="rId4"/>
          <a:stretch>
            <a:fillRect/>
          </a:stretch>
        </p:blipFill>
        <p:spPr>
          <a:xfrm>
            <a:off x="6662207" y="3722583"/>
            <a:ext cx="857408" cy="857408"/>
          </a:xfrm>
          <a:prstGeom prst="rect">
            <a:avLst/>
          </a:prstGeom>
        </p:spPr>
      </p:pic>
      <p:pic>
        <p:nvPicPr>
          <p:cNvPr id="20" name="图片 19"/>
          <p:cNvPicPr>
            <a:picLocks noChangeAspect="1"/>
          </p:cNvPicPr>
          <p:nvPr/>
        </p:nvPicPr>
        <p:blipFill>
          <a:blip r:embed="rId5"/>
          <a:stretch>
            <a:fillRect/>
          </a:stretch>
        </p:blipFill>
        <p:spPr>
          <a:xfrm>
            <a:off x="9236987" y="2063634"/>
            <a:ext cx="1146552" cy="786207"/>
          </a:xfrm>
          <a:prstGeom prst="rect">
            <a:avLst/>
          </a:prstGeom>
        </p:spPr>
      </p:pic>
      <p:pic>
        <p:nvPicPr>
          <p:cNvPr id="21" name="图片 20" descr="屏幕剪辑"/>
          <p:cNvPicPr>
            <a:picLocks noChangeAspect="1"/>
          </p:cNvPicPr>
          <p:nvPr/>
        </p:nvPicPr>
        <p:blipFill rotWithShape="1">
          <a:blip r:embed="rId6" cstate="print">
            <a:extLst>
              <a:ext uri="{28A0092B-C50C-407E-A947-70E740481C1C}">
                <a14:useLocalDpi xmlns:a14="http://schemas.microsoft.com/office/drawing/2010/main" val="0"/>
              </a:ext>
            </a:extLst>
          </a:blip>
          <a:srcRect l="51577" b="6390"/>
          <a:stretch>
            <a:fillRect/>
          </a:stretch>
        </p:blipFill>
        <p:spPr>
          <a:xfrm>
            <a:off x="8297969" y="2061361"/>
            <a:ext cx="725913" cy="843224"/>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0318" y="1087280"/>
            <a:ext cx="642377" cy="642377"/>
          </a:xfrm>
          <a:prstGeom prst="rect">
            <a:avLst/>
          </a:prstGeom>
        </p:spPr>
      </p:pic>
      <p:pic>
        <p:nvPicPr>
          <p:cNvPr id="23" name="图片 22"/>
          <p:cNvPicPr>
            <a:picLocks noChangeAspect="1"/>
          </p:cNvPicPr>
          <p:nvPr/>
        </p:nvPicPr>
        <p:blipFill rotWithShape="1">
          <a:blip r:embed="rId8"/>
          <a:srcRect l="7212" t="44804" r="7425" b="33065"/>
          <a:stretch>
            <a:fillRect/>
          </a:stretch>
        </p:blipFill>
        <p:spPr>
          <a:xfrm>
            <a:off x="6975384" y="1284451"/>
            <a:ext cx="1322585" cy="342893"/>
          </a:xfrm>
          <a:prstGeom prst="rect">
            <a:avLst/>
          </a:prstGeom>
        </p:spPr>
      </p:pic>
      <p:pic>
        <p:nvPicPr>
          <p:cNvPr id="24" name="图片 23"/>
          <p:cNvPicPr>
            <a:picLocks noChangeAspect="1"/>
          </p:cNvPicPr>
          <p:nvPr/>
        </p:nvPicPr>
        <p:blipFill>
          <a:blip r:embed="rId9"/>
          <a:stretch>
            <a:fillRect/>
          </a:stretch>
        </p:blipFill>
        <p:spPr>
          <a:xfrm>
            <a:off x="5992588" y="1055848"/>
            <a:ext cx="815405" cy="6541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323273" y="1697139"/>
            <a:ext cx="11737207" cy="2468461"/>
          </a:xfrm>
          <a:custGeom>
            <a:avLst/>
            <a:gdLst>
              <a:gd name="connsiteX0" fmla="*/ 0 w 11737207"/>
              <a:gd name="connsiteY0" fmla="*/ 2468461 h 2468461"/>
              <a:gd name="connsiteX1" fmla="*/ 3509818 w 11737207"/>
              <a:gd name="connsiteY1" fmla="*/ 1794206 h 2468461"/>
              <a:gd name="connsiteX2" fmla="*/ 6391564 w 11737207"/>
              <a:gd name="connsiteY2" fmla="*/ 491879 h 2468461"/>
              <a:gd name="connsiteX3" fmla="*/ 11018982 w 11737207"/>
              <a:gd name="connsiteY3" fmla="*/ 48534 h 2468461"/>
              <a:gd name="connsiteX4" fmla="*/ 11720945 w 11737207"/>
              <a:gd name="connsiteY4" fmla="*/ 11588 h 2468461"/>
              <a:gd name="connsiteX5" fmla="*/ 11720945 w 11737207"/>
              <a:gd name="connsiteY5" fmla="*/ 11588 h 246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7207" h="2468461">
                <a:moveTo>
                  <a:pt x="0" y="2468461"/>
                </a:moveTo>
                <a:cubicBezTo>
                  <a:pt x="1222278" y="2296048"/>
                  <a:pt x="2444557" y="2123636"/>
                  <a:pt x="3509818" y="1794206"/>
                </a:cubicBezTo>
                <a:cubicBezTo>
                  <a:pt x="4575079" y="1464776"/>
                  <a:pt x="5140037" y="782824"/>
                  <a:pt x="6391564" y="491879"/>
                </a:cubicBezTo>
                <a:cubicBezTo>
                  <a:pt x="7643091" y="200934"/>
                  <a:pt x="10130752" y="128582"/>
                  <a:pt x="11018982" y="48534"/>
                </a:cubicBezTo>
                <a:cubicBezTo>
                  <a:pt x="11907212" y="-31515"/>
                  <a:pt x="11720945" y="11588"/>
                  <a:pt x="11720945" y="11588"/>
                </a:cubicBezTo>
                <a:lnTo>
                  <a:pt x="11720945" y="11588"/>
                </a:lnTo>
              </a:path>
            </a:pathLst>
          </a:custGeom>
          <a:noFill/>
          <a:ln>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2937164" y="3740727"/>
            <a:ext cx="0" cy="3117273"/>
          </a:xfrm>
          <a:prstGeom prst="line">
            <a:avLst/>
          </a:prstGeom>
          <a:ln w="2222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846618" y="2512291"/>
            <a:ext cx="0" cy="4345709"/>
          </a:xfrm>
          <a:prstGeom prst="line">
            <a:avLst/>
          </a:prstGeom>
          <a:ln w="22225">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728364" y="1921164"/>
            <a:ext cx="0" cy="4936836"/>
          </a:xfrm>
          <a:prstGeom prst="line">
            <a:avLst/>
          </a:prstGeom>
          <a:ln w="22225">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5" name="矩形: 圆角 14"/>
          <p:cNvSpPr/>
          <p:nvPr/>
        </p:nvSpPr>
        <p:spPr>
          <a:xfrm>
            <a:off x="1080656" y="4193310"/>
            <a:ext cx="1126834" cy="4710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萌芽期</a:t>
            </a:r>
          </a:p>
        </p:txBody>
      </p:sp>
      <p:sp>
        <p:nvSpPr>
          <p:cNvPr id="17" name="矩形: 圆角 16"/>
          <p:cNvSpPr/>
          <p:nvPr/>
        </p:nvSpPr>
        <p:spPr>
          <a:xfrm>
            <a:off x="3962402" y="3639128"/>
            <a:ext cx="1126834" cy="4710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发展期</a:t>
            </a:r>
          </a:p>
        </p:txBody>
      </p:sp>
      <p:sp>
        <p:nvSpPr>
          <p:cNvPr id="18" name="矩形: 圆角 17"/>
          <p:cNvSpPr/>
          <p:nvPr/>
        </p:nvSpPr>
        <p:spPr>
          <a:xfrm>
            <a:off x="6733312" y="2595418"/>
            <a:ext cx="1126834" cy="4710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成长期</a:t>
            </a:r>
          </a:p>
        </p:txBody>
      </p:sp>
      <p:sp>
        <p:nvSpPr>
          <p:cNvPr id="19" name="矩形: 圆角 18"/>
          <p:cNvSpPr/>
          <p:nvPr/>
        </p:nvSpPr>
        <p:spPr>
          <a:xfrm>
            <a:off x="9662442" y="2124364"/>
            <a:ext cx="1463961" cy="4710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高速发展期</a:t>
            </a:r>
          </a:p>
        </p:txBody>
      </p:sp>
      <p:sp>
        <p:nvSpPr>
          <p:cNvPr id="20" name="文本框 19"/>
          <p:cNvSpPr txBox="1"/>
          <p:nvPr/>
        </p:nvSpPr>
        <p:spPr>
          <a:xfrm>
            <a:off x="1080770" y="4812030"/>
            <a:ext cx="1473835" cy="306705"/>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1980-1995</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年</a:t>
            </a:r>
          </a:p>
        </p:txBody>
      </p:sp>
      <p:sp>
        <p:nvSpPr>
          <p:cNvPr id="21" name="文本框 20"/>
          <p:cNvSpPr txBox="1"/>
          <p:nvPr/>
        </p:nvSpPr>
        <p:spPr>
          <a:xfrm>
            <a:off x="397163" y="5160863"/>
            <a:ext cx="2336795" cy="27559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晚会故事，寓教于乐，宏大叙事。</a:t>
            </a:r>
          </a:p>
        </p:txBody>
      </p:sp>
      <p:sp>
        <p:nvSpPr>
          <p:cNvPr id="22" name="文本框 21"/>
          <p:cNvSpPr txBox="1"/>
          <p:nvPr/>
        </p:nvSpPr>
        <p:spPr>
          <a:xfrm>
            <a:off x="3869690" y="4235450"/>
            <a:ext cx="1437005" cy="306705"/>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1996-2002</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年</a:t>
            </a:r>
          </a:p>
        </p:txBody>
      </p:sp>
      <p:sp>
        <p:nvSpPr>
          <p:cNvPr id="23" name="文本框 22"/>
          <p:cNvSpPr txBox="1"/>
          <p:nvPr/>
        </p:nvSpPr>
        <p:spPr>
          <a:xfrm>
            <a:off x="3366663" y="4542303"/>
            <a:ext cx="2318311" cy="645160"/>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兴起不同类型的综艺节目，包括娱乐类、益智竞猜类。</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节目数量少。</a:t>
            </a:r>
          </a:p>
        </p:txBody>
      </p:sp>
      <p:sp>
        <p:nvSpPr>
          <p:cNvPr id="24" name="文本框 23"/>
          <p:cNvSpPr txBox="1"/>
          <p:nvPr/>
        </p:nvSpPr>
        <p:spPr>
          <a:xfrm>
            <a:off x="6649085" y="3210560"/>
            <a:ext cx="1374775" cy="306705"/>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2003-2009</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年</a:t>
            </a:r>
          </a:p>
        </p:txBody>
      </p:sp>
      <p:sp>
        <p:nvSpPr>
          <p:cNvPr id="26" name="文本框 25"/>
          <p:cNvSpPr txBox="1"/>
          <p:nvPr/>
        </p:nvSpPr>
        <p:spPr>
          <a:xfrm>
            <a:off x="6114473" y="3740727"/>
            <a:ext cx="2503049" cy="46037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真人秀综艺节目涌现，以</a:t>
            </a:r>
            <a:r>
              <a:rPr lang="zh-CN" altLang="en-US" sz="1200" b="1" dirty="0">
                <a:solidFill>
                  <a:srgbClr val="C00000"/>
                </a:solidFill>
                <a:latin typeface="微软雅黑" panose="020B0503020204020204" pitchFamily="34" charset="-122"/>
                <a:ea typeface="微软雅黑" panose="020B0503020204020204" pitchFamily="34" charset="-122"/>
              </a:rPr>
              <a:t>音乐综艺</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为主，用户可参与、互动、投票。</a:t>
            </a:r>
          </a:p>
        </p:txBody>
      </p:sp>
      <p:sp>
        <p:nvSpPr>
          <p:cNvPr id="27" name="文本框 26"/>
          <p:cNvSpPr txBox="1"/>
          <p:nvPr/>
        </p:nvSpPr>
        <p:spPr>
          <a:xfrm>
            <a:off x="9715500" y="2759710"/>
            <a:ext cx="1356995" cy="306705"/>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2010-2013</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年</a:t>
            </a:r>
          </a:p>
        </p:txBody>
      </p:sp>
      <p:sp>
        <p:nvSpPr>
          <p:cNvPr id="28" name="文本框 27"/>
          <p:cNvSpPr txBox="1"/>
          <p:nvPr/>
        </p:nvSpPr>
        <p:spPr>
          <a:xfrm>
            <a:off x="9208659" y="3380876"/>
            <a:ext cx="2697013" cy="82994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引进海外综艺节目，国外版权的综艺节目数量井喷。</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收视率高，堪称现象级节目，备受广告主青睐。</a:t>
            </a:r>
          </a:p>
        </p:txBody>
      </p:sp>
      <p:pic>
        <p:nvPicPr>
          <p:cNvPr id="29" name="图片 28"/>
          <p:cNvPicPr>
            <a:picLocks noChangeAspect="1"/>
          </p:cNvPicPr>
          <p:nvPr/>
        </p:nvPicPr>
        <p:blipFill>
          <a:blip r:embed="rId3"/>
          <a:stretch>
            <a:fillRect/>
          </a:stretch>
        </p:blipFill>
        <p:spPr>
          <a:xfrm>
            <a:off x="992217" y="5585644"/>
            <a:ext cx="1228896" cy="1143565"/>
          </a:xfrm>
          <a:prstGeom prst="rect">
            <a:avLst/>
          </a:prstGeom>
        </p:spPr>
      </p:pic>
      <p:pic>
        <p:nvPicPr>
          <p:cNvPr id="31" name="图片 30"/>
          <p:cNvPicPr>
            <a:picLocks noChangeAspect="1"/>
          </p:cNvPicPr>
          <p:nvPr/>
        </p:nvPicPr>
        <p:blipFill>
          <a:blip r:embed="rId4"/>
          <a:stretch>
            <a:fillRect/>
          </a:stretch>
        </p:blipFill>
        <p:spPr>
          <a:xfrm>
            <a:off x="3537528" y="5415871"/>
            <a:ext cx="1828796" cy="1272599"/>
          </a:xfrm>
          <a:prstGeom prst="rect">
            <a:avLst/>
          </a:prstGeom>
        </p:spPr>
      </p:pic>
      <p:pic>
        <p:nvPicPr>
          <p:cNvPr id="32" name="图片 31"/>
          <p:cNvPicPr>
            <a:picLocks noChangeAspect="1"/>
          </p:cNvPicPr>
          <p:nvPr/>
        </p:nvPicPr>
        <p:blipFill>
          <a:blip r:embed="rId5"/>
          <a:stretch>
            <a:fillRect/>
          </a:stretch>
        </p:blipFill>
        <p:spPr>
          <a:xfrm>
            <a:off x="6345384" y="5110061"/>
            <a:ext cx="1995052" cy="1475466"/>
          </a:xfrm>
          <a:prstGeom prst="rect">
            <a:avLst/>
          </a:prstGeom>
        </p:spPr>
      </p:pic>
      <p:pic>
        <p:nvPicPr>
          <p:cNvPr id="33" name="图片 32"/>
          <p:cNvPicPr>
            <a:picLocks noChangeAspect="1"/>
          </p:cNvPicPr>
          <p:nvPr/>
        </p:nvPicPr>
        <p:blipFill>
          <a:blip r:embed="rId6"/>
          <a:stretch>
            <a:fillRect/>
          </a:stretch>
        </p:blipFill>
        <p:spPr>
          <a:xfrm>
            <a:off x="9379529" y="4744174"/>
            <a:ext cx="2124359" cy="1535251"/>
          </a:xfrm>
          <a:prstGeom prst="rect">
            <a:avLst/>
          </a:prstGeom>
        </p:spPr>
      </p:pic>
      <p:sp>
        <p:nvSpPr>
          <p:cNvPr id="34" name="Title 1"/>
          <p:cNvSpPr txBox="1"/>
          <p:nvPr/>
        </p:nvSpPr>
        <p:spPr>
          <a:xfrm>
            <a:off x="815340" y="234315"/>
            <a:ext cx="365379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综艺行业发展历程</a:t>
            </a:r>
          </a:p>
        </p:txBody>
      </p:sp>
      <p:sp>
        <p:nvSpPr>
          <p:cNvPr id="35" name="文本框 34"/>
          <p:cNvSpPr txBox="1"/>
          <p:nvPr/>
        </p:nvSpPr>
        <p:spPr>
          <a:xfrm>
            <a:off x="719455" y="1706880"/>
            <a:ext cx="5126355" cy="337185"/>
          </a:xfrm>
          <a:prstGeom prst="rect">
            <a:avLst/>
          </a:prstGeom>
          <a:noFill/>
        </p:spPr>
        <p:txBody>
          <a:bodyPr wrap="square" rtlCol="0">
            <a:spAutoFit/>
          </a:bodyPr>
          <a:lstStyle/>
          <a:p>
            <a:pPr defTabSz="1219200"/>
            <a:r>
              <a:rPr lang="en-US" altLang="zh-CN" sz="1600" dirty="0">
                <a:solidFill>
                  <a:schemeClr val="tx1"/>
                </a:solidFill>
                <a:latin typeface="微软雅黑" panose="020B0503020204020204" pitchFamily="34" charset="-122"/>
                <a:ea typeface="微软雅黑" panose="020B0503020204020204" pitchFamily="34" charset="-122"/>
              </a:rPr>
              <a:t>1980</a:t>
            </a:r>
            <a:r>
              <a:rPr lang="zh-CN" altLang="en-US" sz="1600" dirty="0">
                <a:solidFill>
                  <a:schemeClr val="tx1"/>
                </a:solidFill>
                <a:latin typeface="微软雅黑" panose="020B0503020204020204" pitchFamily="34" charset="-122"/>
                <a:ea typeface="微软雅黑" panose="020B0503020204020204" pitchFamily="34" charset="-122"/>
              </a:rPr>
              <a:t>年开始萌芽，</a:t>
            </a:r>
            <a:r>
              <a:rPr lang="en-US" altLang="zh-CN" sz="1600" dirty="0">
                <a:solidFill>
                  <a:schemeClr val="tx1"/>
                </a:solidFill>
                <a:latin typeface="微软雅黑" panose="020B0503020204020204" pitchFamily="34" charset="-122"/>
                <a:ea typeface="微软雅黑" panose="020B0503020204020204" pitchFamily="34" charset="-122"/>
              </a:rPr>
              <a:t>2012</a:t>
            </a:r>
            <a:r>
              <a:rPr lang="zh-CN" altLang="en-US" sz="1600" dirty="0">
                <a:solidFill>
                  <a:schemeClr val="tx1"/>
                </a:solidFill>
                <a:latin typeface="微软雅黑" panose="020B0503020204020204" pitchFamily="34" charset="-122"/>
                <a:ea typeface="微软雅黑" panose="020B0503020204020204" pitchFamily="34" charset="-122"/>
              </a:rPr>
              <a:t>年左右位于巅峰时期。</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778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5" name="文本框 4"/>
          <p:cNvSpPr txBox="1"/>
          <p:nvPr/>
        </p:nvSpPr>
        <p:spPr>
          <a:xfrm>
            <a:off x="2600575" y="4483374"/>
            <a:ext cx="6759788" cy="297454"/>
          </a:xfrm>
          <a:prstGeom prst="rect">
            <a:avLst/>
          </a:prstGeom>
          <a:noFill/>
        </p:spPr>
        <p:txBody>
          <a:bodyPr wrap="square" rtlCol="0">
            <a:spAutoFit/>
          </a:bodyPr>
          <a:lstStyle/>
          <a:p>
            <a:r>
              <a:rPr lang="zh-CN" altLang="zh-CN" sz="1335" dirty="0"/>
              <a:t>中国好歌曲节目模式</a:t>
            </a:r>
            <a:r>
              <a:rPr lang="en-US" altLang="zh-CN" sz="1335" dirty="0"/>
              <a:t>2014</a:t>
            </a:r>
            <a:r>
              <a:rPr lang="zh-CN" altLang="zh-CN" sz="1335" dirty="0"/>
              <a:t>年卖给英国国际传媒，</a:t>
            </a:r>
            <a:r>
              <a:rPr lang="en-US" altLang="zh-CN" sz="1335" dirty="0"/>
              <a:t>2015</a:t>
            </a:r>
            <a:r>
              <a:rPr lang="zh-CN" altLang="zh-CN" sz="1335" dirty="0"/>
              <a:t>年卖给越南国家电视三台。</a:t>
            </a:r>
            <a:endParaRPr lang="en-US" altLang="zh-CN" sz="1335" dirty="0"/>
          </a:p>
        </p:txBody>
      </p:sp>
      <p:sp>
        <p:nvSpPr>
          <p:cNvPr id="15" name="Title 1"/>
          <p:cNvSpPr txBox="1"/>
          <p:nvPr/>
        </p:nvSpPr>
        <p:spPr>
          <a:xfrm>
            <a:off x="375160" y="544287"/>
            <a:ext cx="2648499" cy="553291"/>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r>
              <a:rPr lang="en-US" altLang="zh-CN" sz="2400" b="1" dirty="0">
                <a:solidFill>
                  <a:schemeClr val="tx1"/>
                </a:solidFill>
                <a:latin typeface="+mn-lt"/>
                <a:ea typeface="+mn-ea"/>
                <a:cs typeface="+mn-ea"/>
              </a:rPr>
              <a:t>3.</a:t>
            </a:r>
            <a:r>
              <a:rPr lang="zh-CN" altLang="zh-CN" sz="2400" b="1" dirty="0">
                <a:solidFill>
                  <a:schemeClr val="tx1"/>
                </a:solidFill>
                <a:latin typeface="+mn-lt"/>
                <a:ea typeface="+mn-ea"/>
                <a:cs typeface="+mn-ea"/>
              </a:rPr>
              <a:t>节目发行收入</a:t>
            </a:r>
            <a:endParaRPr lang="en-US" altLang="zh-CN" sz="2400" dirty="0">
              <a:solidFill>
                <a:schemeClr val="tx1">
                  <a:lumMod val="65000"/>
                  <a:lumOff val="35000"/>
                </a:schemeClr>
              </a:solidFill>
              <a:latin typeface="+mn-lt"/>
              <a:ea typeface="+mn-ea"/>
              <a:cs typeface="+mn-ea"/>
            </a:endParaRPr>
          </a:p>
        </p:txBody>
      </p:sp>
      <p:sp>
        <p:nvSpPr>
          <p:cNvPr id="9" name="文本框 8"/>
          <p:cNvSpPr txBox="1"/>
          <p:nvPr/>
        </p:nvSpPr>
        <p:spPr>
          <a:xfrm>
            <a:off x="2751042" y="2330714"/>
            <a:ext cx="980861" cy="502573"/>
          </a:xfrm>
          <a:prstGeom prst="rect">
            <a:avLst/>
          </a:prstGeom>
          <a:noFill/>
        </p:spPr>
        <p:txBody>
          <a:bodyPr wrap="square" rtlCol="0">
            <a:spAutoFit/>
          </a:bodyPr>
          <a:lstStyle/>
          <a:p>
            <a:r>
              <a:rPr lang="zh-CN" altLang="en-US" sz="1335" dirty="0">
                <a:sym typeface="+mn-lt"/>
              </a:rPr>
              <a:t>公司</a:t>
            </a:r>
            <a:r>
              <a:rPr lang="zh-CN" altLang="zh-CN" sz="1335" dirty="0"/>
              <a:t>播映权转让</a:t>
            </a:r>
            <a:endParaRPr lang="zh-CN" altLang="en-US" sz="1335" dirty="0">
              <a:sym typeface="+mn-lt"/>
            </a:endParaRPr>
          </a:p>
        </p:txBody>
      </p:sp>
      <p:sp>
        <p:nvSpPr>
          <p:cNvPr id="10" name="右大括号 9"/>
          <p:cNvSpPr/>
          <p:nvPr/>
        </p:nvSpPr>
        <p:spPr>
          <a:xfrm flipH="1">
            <a:off x="3853104" y="1987717"/>
            <a:ext cx="672073" cy="99829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2" name="右大括号 11"/>
          <p:cNvSpPr/>
          <p:nvPr/>
        </p:nvSpPr>
        <p:spPr>
          <a:xfrm>
            <a:off x="2217850" y="2267086"/>
            <a:ext cx="411992" cy="75346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a:p>
        </p:txBody>
      </p:sp>
      <p:sp>
        <p:nvSpPr>
          <p:cNvPr id="13" name="文本框 12"/>
          <p:cNvSpPr txBox="1"/>
          <p:nvPr/>
        </p:nvSpPr>
        <p:spPr>
          <a:xfrm>
            <a:off x="694723" y="2727270"/>
            <a:ext cx="1728192" cy="502573"/>
          </a:xfrm>
          <a:prstGeom prst="rect">
            <a:avLst/>
          </a:prstGeom>
          <a:noFill/>
        </p:spPr>
        <p:txBody>
          <a:bodyPr wrap="square" rtlCol="0">
            <a:spAutoFit/>
          </a:bodyPr>
          <a:lstStyle/>
          <a:p>
            <a:r>
              <a:rPr lang="zh-CN" altLang="zh-CN" sz="1335" dirty="0"/>
              <a:t>与他方共同拥有并经授权可转让的节目</a:t>
            </a:r>
            <a:endParaRPr lang="zh-CN" altLang="en-US" sz="1335" dirty="0">
              <a:sym typeface="+mn-lt"/>
            </a:endParaRPr>
          </a:p>
        </p:txBody>
      </p:sp>
      <p:sp>
        <p:nvSpPr>
          <p:cNvPr id="14" name="文本框 13"/>
          <p:cNvSpPr txBox="1"/>
          <p:nvPr/>
        </p:nvSpPr>
        <p:spPr>
          <a:xfrm>
            <a:off x="901650" y="2088873"/>
            <a:ext cx="1728192" cy="297454"/>
          </a:xfrm>
          <a:prstGeom prst="rect">
            <a:avLst/>
          </a:prstGeom>
          <a:noFill/>
        </p:spPr>
        <p:txBody>
          <a:bodyPr wrap="square" rtlCol="0">
            <a:spAutoFit/>
          </a:bodyPr>
          <a:lstStyle/>
          <a:p>
            <a:r>
              <a:rPr lang="zh-CN" altLang="zh-CN" sz="1335" dirty="0"/>
              <a:t>自有版权的节目</a:t>
            </a:r>
            <a:endParaRPr lang="zh-CN" altLang="en-US" sz="1335" dirty="0">
              <a:sym typeface="+mn-lt"/>
            </a:endParaRPr>
          </a:p>
        </p:txBody>
      </p:sp>
      <p:sp>
        <p:nvSpPr>
          <p:cNvPr id="16" name="文本框 15"/>
          <p:cNvSpPr txBox="1"/>
          <p:nvPr/>
        </p:nvSpPr>
        <p:spPr>
          <a:xfrm>
            <a:off x="4619189" y="2863595"/>
            <a:ext cx="1728192" cy="297454"/>
          </a:xfrm>
          <a:prstGeom prst="rect">
            <a:avLst/>
          </a:prstGeom>
          <a:noFill/>
        </p:spPr>
        <p:txBody>
          <a:bodyPr wrap="square" rtlCol="0">
            <a:spAutoFit/>
          </a:bodyPr>
          <a:lstStyle/>
          <a:p>
            <a:r>
              <a:rPr lang="zh-CN" altLang="zh-CN" sz="1335" dirty="0"/>
              <a:t>海外渠道</a:t>
            </a:r>
            <a:endParaRPr lang="zh-CN" altLang="en-US" sz="1335" dirty="0">
              <a:sym typeface="+mn-lt"/>
            </a:endParaRPr>
          </a:p>
        </p:txBody>
      </p:sp>
      <p:sp>
        <p:nvSpPr>
          <p:cNvPr id="17" name="文本框 16"/>
          <p:cNvSpPr txBox="1"/>
          <p:nvPr/>
        </p:nvSpPr>
        <p:spPr>
          <a:xfrm>
            <a:off x="4561439" y="2322715"/>
            <a:ext cx="1728192" cy="297454"/>
          </a:xfrm>
          <a:prstGeom prst="rect">
            <a:avLst/>
          </a:prstGeom>
          <a:noFill/>
        </p:spPr>
        <p:txBody>
          <a:bodyPr wrap="square" rtlCol="0">
            <a:spAutoFit/>
          </a:bodyPr>
          <a:lstStyle/>
          <a:p>
            <a:r>
              <a:rPr lang="zh-CN" altLang="zh-CN" sz="1335" dirty="0"/>
              <a:t>网络视频平台</a:t>
            </a:r>
            <a:endParaRPr lang="zh-CN" altLang="en-US" sz="1335" dirty="0">
              <a:sym typeface="+mn-lt"/>
            </a:endParaRPr>
          </a:p>
        </p:txBody>
      </p:sp>
      <p:sp>
        <p:nvSpPr>
          <p:cNvPr id="18" name="文本框 17"/>
          <p:cNvSpPr txBox="1"/>
          <p:nvPr/>
        </p:nvSpPr>
        <p:spPr>
          <a:xfrm>
            <a:off x="4561439" y="1746251"/>
            <a:ext cx="1728192" cy="297454"/>
          </a:xfrm>
          <a:prstGeom prst="rect">
            <a:avLst/>
          </a:prstGeom>
          <a:noFill/>
        </p:spPr>
        <p:txBody>
          <a:bodyPr wrap="square" rtlCol="0">
            <a:spAutoFit/>
          </a:bodyPr>
          <a:lstStyle/>
          <a:p>
            <a:r>
              <a:rPr lang="zh-CN" altLang="zh-CN" sz="1335" dirty="0"/>
              <a:t>电视台</a:t>
            </a:r>
            <a:endParaRPr lang="zh-CN" altLang="en-US" sz="1335" dirty="0">
              <a:sym typeface="+mn-lt"/>
            </a:endParaRPr>
          </a:p>
        </p:txBody>
      </p:sp>
      <p:sp>
        <p:nvSpPr>
          <p:cNvPr id="2" name="文本框 1"/>
          <p:cNvSpPr txBox="1"/>
          <p:nvPr/>
        </p:nvSpPr>
        <p:spPr>
          <a:xfrm>
            <a:off x="1982186" y="3250762"/>
            <a:ext cx="2592288" cy="912814"/>
          </a:xfrm>
          <a:prstGeom prst="rect">
            <a:avLst/>
          </a:prstGeom>
          <a:noFill/>
        </p:spPr>
        <p:txBody>
          <a:bodyPr wrap="square" rtlCol="0">
            <a:spAutoFit/>
          </a:bodyPr>
          <a:lstStyle/>
          <a:p>
            <a:r>
              <a:rPr lang="zh-CN" altLang="en-US" sz="1335" dirty="0"/>
              <a:t>公司将节目拷贝邮寄、网络传输或其他载体转移给购货方时确认收入。</a:t>
            </a:r>
            <a:endParaRPr lang="en-US" altLang="zh-CN" sz="1335" dirty="0"/>
          </a:p>
          <a:p>
            <a:r>
              <a:rPr lang="zh-CN" altLang="en-US" sz="1335" dirty="0"/>
              <a:t>（</a:t>
            </a:r>
            <a:r>
              <a:rPr lang="zh-CN" altLang="zh-CN" sz="1335" dirty="0"/>
              <a:t>时点确认</a:t>
            </a:r>
            <a:r>
              <a:rPr lang="zh-CN" altLang="en-US" sz="1335" dirty="0"/>
              <a:t>）</a:t>
            </a:r>
            <a:endParaRPr lang="en-US" altLang="zh-CN" sz="1335" dirty="0"/>
          </a:p>
        </p:txBody>
      </p:sp>
      <p:sp>
        <p:nvSpPr>
          <p:cNvPr id="3" name="上箭头 2"/>
          <p:cNvSpPr/>
          <p:nvPr/>
        </p:nvSpPr>
        <p:spPr>
          <a:xfrm rot="10800000">
            <a:off x="2985126" y="2961678"/>
            <a:ext cx="380437" cy="213028"/>
          </a:xfrm>
          <a:prstGeom prst="up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右箭头 3"/>
          <p:cNvSpPr/>
          <p:nvPr/>
        </p:nvSpPr>
        <p:spPr>
          <a:xfrm>
            <a:off x="5781224" y="2395234"/>
            <a:ext cx="311165" cy="210355"/>
          </a:xfrm>
          <a:prstGeom prst="rightArrow">
            <a:avLst/>
          </a:prstGeom>
          <a:solidFill>
            <a:srgbClr val="778495"/>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框 5"/>
          <p:cNvSpPr txBox="1"/>
          <p:nvPr/>
        </p:nvSpPr>
        <p:spPr>
          <a:xfrm>
            <a:off x="6117919" y="1618118"/>
            <a:ext cx="5727743" cy="1733295"/>
          </a:xfrm>
          <a:prstGeom prst="rect">
            <a:avLst/>
          </a:prstGeom>
          <a:noFill/>
        </p:spPr>
        <p:txBody>
          <a:bodyPr wrap="square" rtlCol="0">
            <a:spAutoFit/>
          </a:bodyPr>
          <a:lstStyle/>
          <a:p>
            <a:r>
              <a:rPr lang="zh-CN" altLang="zh-CN" sz="1335" dirty="0"/>
              <a:t>“台转网”形式的视频节目，公司若拥有节目的信息网络传播权，节目提案获得电视台通过后，公司可以启动向视频网站发行。双方协商后确定节目的授权价格，被授权的视频网站在电视台每集节目播出后上线对应节目。</a:t>
            </a:r>
            <a:endParaRPr lang="en-US" altLang="zh-CN" sz="1335" dirty="0"/>
          </a:p>
          <a:p>
            <a:endParaRPr lang="en-US" altLang="zh-CN" sz="1335" dirty="0"/>
          </a:p>
          <a:p>
            <a:r>
              <a:rPr lang="zh-CN" altLang="en-US" sz="1335" dirty="0"/>
              <a:t>乐视网、优酷</a:t>
            </a:r>
            <a:r>
              <a:rPr lang="en-US" altLang="zh-CN" sz="1335" dirty="0"/>
              <a:t>《</a:t>
            </a:r>
            <a:r>
              <a:rPr lang="zh-CN" altLang="en-US" sz="1335" dirty="0"/>
              <a:t>中国新歌声</a:t>
            </a:r>
            <a:r>
              <a:rPr lang="en-US" altLang="zh-CN" sz="1335" dirty="0"/>
              <a:t>》</a:t>
            </a:r>
            <a:r>
              <a:rPr lang="zh-CN" altLang="en-US" sz="1335" dirty="0"/>
              <a:t>第一季及</a:t>
            </a:r>
            <a:r>
              <a:rPr lang="en-US" altLang="zh-CN" sz="1335" dirty="0"/>
              <a:t>《</a:t>
            </a:r>
            <a:r>
              <a:rPr lang="zh-CN" altLang="en-US" sz="1335" dirty="0"/>
              <a:t>蒙面唱将猜猜猜</a:t>
            </a:r>
            <a:r>
              <a:rPr lang="en-US" altLang="zh-CN" sz="1335" dirty="0"/>
              <a:t>》</a:t>
            </a:r>
            <a:r>
              <a:rPr lang="zh-CN" altLang="en-US" sz="1335" dirty="0"/>
              <a:t>第一季节目发行费</a:t>
            </a:r>
          </a:p>
          <a:p>
            <a:r>
              <a:rPr lang="zh-CN" altLang="en-US" sz="1335" dirty="0"/>
              <a:t>借：应收款项、货币资金</a:t>
            </a:r>
          </a:p>
          <a:p>
            <a:r>
              <a:rPr lang="zh-CN" altLang="en-US" sz="1335" dirty="0"/>
              <a:t>       贷：营业收入</a:t>
            </a:r>
            <a:endParaRPr lang="en-US" altLang="zh-CN" sz="1335" dirty="0"/>
          </a:p>
        </p:txBody>
      </p:sp>
      <p:cxnSp>
        <p:nvCxnSpPr>
          <p:cNvPr id="20" name="肘形连接符 19"/>
          <p:cNvCxnSpPr/>
          <p:nvPr/>
        </p:nvCxnSpPr>
        <p:spPr>
          <a:xfrm rot="16200000" flipH="1">
            <a:off x="4823085" y="3416399"/>
            <a:ext cx="1179675" cy="61818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747321" y="762838"/>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音乐制作授权收入</a:t>
            </a:r>
          </a:p>
        </p:txBody>
      </p:sp>
      <p:sp>
        <p:nvSpPr>
          <p:cNvPr id="3" name="文本框 2"/>
          <p:cNvSpPr txBox="1"/>
          <p:nvPr/>
        </p:nvSpPr>
        <p:spPr>
          <a:xfrm>
            <a:off x="1007435" y="1604797"/>
            <a:ext cx="7289627" cy="787523"/>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公司音乐版权来源于节目及为签约歌手制作的音乐。</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与节目相关的音乐版权首次发行时，在音乐作品交付后确认收入。</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007434" y="3234279"/>
            <a:ext cx="6609751" cy="1200329"/>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rPr>
              <a:t>此类业务</a:t>
            </a:r>
            <a:r>
              <a:rPr lang="zh-CN" altLang="en-US" sz="1600" b="1" dirty="0">
                <a:solidFill>
                  <a:schemeClr val="tx1">
                    <a:lumMod val="75000"/>
                    <a:lumOff val="25000"/>
                  </a:schemeClr>
                </a:solidFill>
              </a:rPr>
              <a:t>按时点</a:t>
            </a:r>
            <a:r>
              <a:rPr lang="zh-CN" altLang="en-US" sz="1600" dirty="0">
                <a:solidFill>
                  <a:schemeClr val="tx1">
                    <a:lumMod val="75000"/>
                    <a:lumOff val="25000"/>
                  </a:schemeClr>
                </a:solidFill>
              </a:rPr>
              <a:t>确认收入，当音乐作品交付后，确认相关的授权收入：</a:t>
            </a:r>
            <a:endParaRPr lang="en-US" altLang="zh-CN" sz="1600" dirty="0">
              <a:solidFill>
                <a:schemeClr val="tx1">
                  <a:lumMod val="75000"/>
                  <a:lumOff val="25000"/>
                </a:schemeClr>
              </a:solidFill>
            </a:endParaRPr>
          </a:p>
          <a:p>
            <a:pPr>
              <a:lnSpc>
                <a:spcPct val="150000"/>
              </a:lnSpc>
            </a:pPr>
            <a:r>
              <a:rPr lang="zh-CN" altLang="en-US" sz="1600" dirty="0">
                <a:solidFill>
                  <a:schemeClr val="tx1">
                    <a:lumMod val="75000"/>
                    <a:lumOff val="25000"/>
                  </a:schemeClr>
                </a:solidFill>
              </a:rPr>
              <a:t>借：银行存款、应收账款</a:t>
            </a:r>
            <a:endParaRPr lang="en-US" altLang="zh-CN" sz="1600" dirty="0">
              <a:solidFill>
                <a:schemeClr val="tx1">
                  <a:lumMod val="75000"/>
                  <a:lumOff val="25000"/>
                </a:schemeClr>
              </a:solidFill>
            </a:endParaRPr>
          </a:p>
          <a:p>
            <a:pPr>
              <a:lnSpc>
                <a:spcPct val="150000"/>
              </a:lnSpc>
            </a:pPr>
            <a:r>
              <a:rPr lang="en-US" altLang="zh-CN" sz="1600" dirty="0">
                <a:solidFill>
                  <a:schemeClr val="tx1">
                    <a:lumMod val="75000"/>
                    <a:lumOff val="25000"/>
                  </a:schemeClr>
                </a:solidFill>
              </a:rPr>
              <a:t>      </a:t>
            </a:r>
            <a:r>
              <a:rPr lang="zh-CN" altLang="en-US" sz="1600" dirty="0">
                <a:solidFill>
                  <a:schemeClr val="tx1">
                    <a:lumMod val="75000"/>
                    <a:lumOff val="25000"/>
                  </a:schemeClr>
                </a:solidFill>
              </a:rPr>
              <a:t>贷：营业收入</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716671" y="574941"/>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音乐制作授权收入</a:t>
            </a:r>
          </a:p>
        </p:txBody>
      </p:sp>
      <p:sp>
        <p:nvSpPr>
          <p:cNvPr id="3" name="文本框 2"/>
          <p:cNvSpPr txBox="1"/>
          <p:nvPr/>
        </p:nvSpPr>
        <p:spPr>
          <a:xfrm>
            <a:off x="1007435" y="1604797"/>
            <a:ext cx="7289627" cy="1200329"/>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公司音乐版权来源于节目及为签约歌手制作的音乐。</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授权给音乐出版社，如环球音乐出版社有限公司</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授权给电信运营商</a:t>
            </a:r>
          </a:p>
        </p:txBody>
      </p:sp>
      <p:sp>
        <p:nvSpPr>
          <p:cNvPr id="49" name="矩形 48"/>
          <p:cNvSpPr/>
          <p:nvPr/>
        </p:nvSpPr>
        <p:spPr>
          <a:xfrm>
            <a:off x="1007435" y="3159558"/>
            <a:ext cx="3642943" cy="1526187"/>
          </a:xfrm>
          <a:prstGeom prst="rect">
            <a:avLst/>
          </a:prstGeom>
        </p:spPr>
        <p:txBody>
          <a:bodyPr wrap="square">
            <a:spAutoFit/>
          </a:bodyPr>
          <a:lstStyle/>
          <a:p>
            <a:pPr lvl="0">
              <a:lnSpc>
                <a:spcPct val="150000"/>
              </a:lnSpc>
            </a:pPr>
            <a:r>
              <a:rPr lang="zh-CN" altLang="en-US" sz="1600" b="1" dirty="0">
                <a:solidFill>
                  <a:srgbClr val="000000">
                    <a:lumMod val="75000"/>
                    <a:lumOff val="25000"/>
                  </a:srgbClr>
                </a:solidFill>
              </a:rPr>
              <a:t>“保底</a:t>
            </a:r>
            <a:r>
              <a:rPr lang="en-US" altLang="zh-CN" sz="1600" b="1" dirty="0">
                <a:solidFill>
                  <a:srgbClr val="000000">
                    <a:lumMod val="75000"/>
                    <a:lumOff val="25000"/>
                  </a:srgbClr>
                </a:solidFill>
              </a:rPr>
              <a:t>+</a:t>
            </a:r>
            <a:r>
              <a:rPr lang="zh-CN" altLang="en-US" sz="1600" b="1" dirty="0">
                <a:solidFill>
                  <a:srgbClr val="000000">
                    <a:lumMod val="75000"/>
                    <a:lumOff val="25000"/>
                  </a:srgbClr>
                </a:solidFill>
              </a:rPr>
              <a:t>分成”模式</a:t>
            </a:r>
            <a:r>
              <a:rPr lang="zh-CN" altLang="en-US" sz="1600" dirty="0">
                <a:solidFill>
                  <a:srgbClr val="000000">
                    <a:lumMod val="75000"/>
                    <a:lumOff val="25000"/>
                  </a:srgbClr>
                </a:solidFill>
              </a:rPr>
              <a:t>，即音乐运营商与唱片公司首先协定保底金额，再根据音乐传播过程中实现的收入进行分成，当收到相关授权的保底金额款时：</a:t>
            </a:r>
            <a:endParaRPr lang="en-US" altLang="zh-CN" sz="1600" dirty="0">
              <a:solidFill>
                <a:srgbClr val="000000">
                  <a:lumMod val="75000"/>
                  <a:lumOff val="25000"/>
                </a:srgbClr>
              </a:solidFill>
            </a:endParaRPr>
          </a:p>
        </p:txBody>
      </p:sp>
      <p:sp>
        <p:nvSpPr>
          <p:cNvPr id="50" name="矩形 49"/>
          <p:cNvSpPr/>
          <p:nvPr/>
        </p:nvSpPr>
        <p:spPr>
          <a:xfrm>
            <a:off x="5450782" y="3581997"/>
            <a:ext cx="2516896" cy="738664"/>
          </a:xfrm>
          <a:prstGeom prst="rect">
            <a:avLst/>
          </a:prstGeom>
        </p:spPr>
        <p:txBody>
          <a:bodyPr wrap="square">
            <a:spAutoFit/>
          </a:bodyPr>
          <a:lstStyle/>
          <a:p>
            <a:pPr lvl="0">
              <a:lnSpc>
                <a:spcPct val="150000"/>
              </a:lnSpc>
            </a:pPr>
            <a:r>
              <a:rPr lang="zh-CN" altLang="en-US" sz="1400" dirty="0">
                <a:solidFill>
                  <a:srgbClr val="000000">
                    <a:lumMod val="75000"/>
                    <a:lumOff val="25000"/>
                  </a:srgbClr>
                </a:solidFill>
              </a:rPr>
              <a:t>借：银行存款、应收账款</a:t>
            </a:r>
            <a:endParaRPr lang="en-US" altLang="zh-CN" sz="1400" dirty="0">
              <a:solidFill>
                <a:srgbClr val="000000">
                  <a:lumMod val="75000"/>
                  <a:lumOff val="25000"/>
                </a:srgbClr>
              </a:solidFill>
            </a:endParaRPr>
          </a:p>
          <a:p>
            <a:pPr lvl="0">
              <a:lnSpc>
                <a:spcPct val="150000"/>
              </a:lnSpc>
            </a:pPr>
            <a:r>
              <a:rPr lang="en-US" altLang="zh-CN" sz="1400" dirty="0">
                <a:solidFill>
                  <a:srgbClr val="000000">
                    <a:lumMod val="75000"/>
                    <a:lumOff val="25000"/>
                  </a:srgbClr>
                </a:solidFill>
              </a:rPr>
              <a:t>      </a:t>
            </a:r>
            <a:r>
              <a:rPr lang="zh-CN" altLang="en-US" sz="1400" dirty="0">
                <a:solidFill>
                  <a:srgbClr val="000000">
                    <a:lumMod val="75000"/>
                    <a:lumOff val="25000"/>
                  </a:srgbClr>
                </a:solidFill>
              </a:rPr>
              <a:t>贷：营业收入</a:t>
            </a:r>
            <a:endParaRPr lang="en-US" altLang="zh-CN" sz="1400" dirty="0">
              <a:solidFill>
                <a:srgbClr val="000000">
                  <a:lumMod val="75000"/>
                  <a:lumOff val="25000"/>
                </a:srgb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音乐制作授权收入</a:t>
            </a:r>
          </a:p>
        </p:txBody>
      </p:sp>
      <p:sp>
        <p:nvSpPr>
          <p:cNvPr id="3" name="文本框 2"/>
          <p:cNvSpPr txBox="1"/>
          <p:nvPr/>
        </p:nvSpPr>
        <p:spPr>
          <a:xfrm>
            <a:off x="684232" y="823663"/>
            <a:ext cx="7818582" cy="1200329"/>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其他音乐授权主要是按期确认收入，主要分为以下几类：</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授权给卡拉</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ok</a:t>
            </a:r>
          </a:p>
          <a:p>
            <a:pPr marL="228600" indent="-22860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授权给线上音乐播放平台，如腾讯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235497" y="1280117"/>
            <a:ext cx="4184061" cy="1079968"/>
            <a:chOff x="4455991" y="1779724"/>
            <a:chExt cx="4184061" cy="1079968"/>
          </a:xfrm>
        </p:grpSpPr>
        <p:grpSp>
          <p:nvGrpSpPr>
            <p:cNvPr id="2" name="组合 1"/>
            <p:cNvGrpSpPr/>
            <p:nvPr/>
          </p:nvGrpSpPr>
          <p:grpSpPr>
            <a:xfrm>
              <a:off x="4455991" y="1779724"/>
              <a:ext cx="4184061" cy="1079968"/>
              <a:chOff x="3808759" y="3316296"/>
              <a:chExt cx="5060890" cy="1267002"/>
            </a:xfrm>
          </p:grpSpPr>
          <p:pic>
            <p:nvPicPr>
              <p:cNvPr id="52" name="图片 51"/>
              <p:cNvPicPr>
                <a:picLocks noChangeAspect="1"/>
              </p:cNvPicPr>
              <p:nvPr/>
            </p:nvPicPr>
            <p:blipFill>
              <a:blip r:embed="rId2"/>
              <a:stretch>
                <a:fillRect/>
              </a:stretch>
            </p:blipFill>
            <p:spPr>
              <a:xfrm>
                <a:off x="3808759" y="3316296"/>
                <a:ext cx="1457528" cy="1267002"/>
              </a:xfrm>
              <a:prstGeom prst="rect">
                <a:avLst/>
              </a:prstGeom>
            </p:spPr>
          </p:pic>
          <p:sp useBgFill="1">
            <p:nvSpPr>
              <p:cNvPr id="53" name="箭头: 右 52"/>
              <p:cNvSpPr/>
              <p:nvPr/>
            </p:nvSpPr>
            <p:spPr>
              <a:xfrm>
                <a:off x="5583320" y="3732324"/>
                <a:ext cx="1472540" cy="510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3"/>
              <a:stretch>
                <a:fillRect/>
              </a:stretch>
            </p:blipFill>
            <p:spPr>
              <a:xfrm>
                <a:off x="7412121" y="3316296"/>
                <a:ext cx="1457528" cy="1267002"/>
              </a:xfrm>
              <a:prstGeom prst="rect">
                <a:avLst/>
              </a:prstGeom>
            </p:spPr>
          </p:pic>
        </p:grpSp>
        <p:sp>
          <p:nvSpPr>
            <p:cNvPr id="56" name="文本框 55"/>
            <p:cNvSpPr txBox="1"/>
            <p:nvPr/>
          </p:nvSpPr>
          <p:spPr>
            <a:xfrm>
              <a:off x="5733673" y="1832171"/>
              <a:ext cx="1457528" cy="338554"/>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授权</a:t>
              </a:r>
            </a:p>
          </p:txBody>
        </p:sp>
      </p:grpSp>
      <p:sp>
        <p:nvSpPr>
          <p:cNvPr id="5" name="矩形 4"/>
          <p:cNvSpPr/>
          <p:nvPr/>
        </p:nvSpPr>
        <p:spPr>
          <a:xfrm>
            <a:off x="815414" y="3820627"/>
            <a:ext cx="6096000" cy="2264851"/>
          </a:xfrm>
          <a:prstGeom prst="rect">
            <a:avLst/>
          </a:prstGeom>
        </p:spPr>
        <p:txBody>
          <a:bodyPr>
            <a:spAutoFit/>
          </a:bodyPr>
          <a:lstStyle/>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公司在收到版权使用费时：</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endParaRPr>
          </a:p>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借：银行存款</a:t>
            </a:r>
          </a:p>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      贷：预收账款</a:t>
            </a:r>
          </a:p>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年度终了确认本年收入：</a:t>
            </a:r>
          </a:p>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借：预收账款</a:t>
            </a:r>
          </a:p>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    贷：营业收入</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13" name="矩形 12"/>
          <p:cNvSpPr/>
          <p:nvPr/>
        </p:nvSpPr>
        <p:spPr>
          <a:xfrm>
            <a:off x="684232" y="2797168"/>
            <a:ext cx="6455870" cy="830997"/>
          </a:xfrm>
          <a:prstGeom prst="rect">
            <a:avLst/>
          </a:prstGeom>
        </p:spPr>
        <p:txBody>
          <a:bodyPr wrap="square">
            <a:spAutoFit/>
          </a:bodyPr>
          <a:lstStyle/>
          <a:p>
            <a:pPr lvl="0">
              <a:lnSpc>
                <a:spcPct val="150000"/>
              </a:lnSpc>
            </a:pP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一次性付清一段时间内的版权使用费，签约期一般为</a:t>
            </a:r>
            <a:r>
              <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rPr>
              <a:t>1-3</a:t>
            </a:r>
            <a:r>
              <a:rPr lang="zh-CN" altLang="en-US" sz="1600" dirty="0">
                <a:solidFill>
                  <a:srgbClr val="000000">
                    <a:lumMod val="75000"/>
                    <a:lumOff val="25000"/>
                  </a:srgbClr>
                </a:solidFill>
                <a:latin typeface="微软雅黑" panose="020B0503020204020204" pitchFamily="34" charset="-122"/>
                <a:ea typeface="微软雅黑" panose="020B0503020204020204" pitchFamily="34" charset="-122"/>
              </a:rPr>
              <a:t>年，在此模式下公司在授权期限内平均确认收入。</a:t>
            </a:r>
            <a:endParaRPr lang="en-US" altLang="zh-CN" sz="16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音乐制作授权收入</a:t>
            </a:r>
          </a:p>
        </p:txBody>
      </p:sp>
      <p:sp>
        <p:nvSpPr>
          <p:cNvPr id="3" name="文本框 2"/>
          <p:cNvSpPr txBox="1"/>
          <p:nvPr/>
        </p:nvSpPr>
        <p:spPr>
          <a:xfrm>
            <a:off x="717689" y="918962"/>
            <a:ext cx="7289627" cy="2308324"/>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KTV</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购买版权有两种形式</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一是向音集协和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VOD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公司缴纳版权费，灿星旗下公司是音集协会员，音集协向会员分配版权费，</a:t>
            </a:r>
            <a:r>
              <a:rPr lang="zh-CN" altLang="en-US" sz="1600" dirty="0">
                <a:latin typeface="微软雅黑" panose="020B0503020204020204" pitchFamily="34" charset="-122"/>
                <a:ea typeface="微软雅黑" panose="020B0503020204020204" pitchFamily="34" charset="-122"/>
              </a:rPr>
              <a:t>按收到版权费的时点</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确认收入</a:t>
            </a: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二是有的子公司不是音集协会员，直接跟</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KTV</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接洽，</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KTV</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签署一定时期的版权协议，公司按时期确认收入</a:t>
            </a:r>
          </a:p>
          <a:p>
            <a:pPr>
              <a:lnSpc>
                <a:spcPct val="15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9" name="图片 48"/>
          <p:cNvPicPr/>
          <p:nvPr/>
        </p:nvPicPr>
        <p:blipFill>
          <a:blip r:embed="rId2"/>
          <a:stretch>
            <a:fillRect/>
          </a:stretch>
        </p:blipFill>
        <p:spPr>
          <a:xfrm>
            <a:off x="930870" y="2937836"/>
            <a:ext cx="6546906" cy="320484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3" name="文本框 2"/>
          <p:cNvSpPr txBox="1"/>
          <p:nvPr/>
        </p:nvSpPr>
        <p:spPr>
          <a:xfrm>
            <a:off x="688244" y="1139621"/>
            <a:ext cx="7829549" cy="3785652"/>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其他衍生业务以收入的金额能够可靠计量及相关的、 已发生的或将发生的成本能够可靠计量且相关的经济利益很可能流入本公司时确认。</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海选授权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代理收入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演唱会收入</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nSpc>
                <a:spcPct val="150000"/>
              </a:lnSpc>
              <a:buFont typeface="Arial" panose="020B0604020202020204" pitchFamily="34"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艺人经纪</a:t>
            </a: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其他衍生收入</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矩形: 圆角 2"/>
          <p:cNvSpPr/>
          <p:nvPr/>
        </p:nvSpPr>
        <p:spPr>
          <a:xfrm>
            <a:off x="480767" y="933254"/>
            <a:ext cx="1498862" cy="75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县级海选</a:t>
            </a:r>
          </a:p>
        </p:txBody>
      </p:sp>
      <p:sp useBgFill="1">
        <p:nvSpPr>
          <p:cNvPr id="4" name="矩形: 圆角 3"/>
          <p:cNvSpPr/>
          <p:nvPr/>
        </p:nvSpPr>
        <p:spPr>
          <a:xfrm>
            <a:off x="2592371" y="933254"/>
            <a:ext cx="1498862" cy="75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市级海选</a:t>
            </a:r>
          </a:p>
        </p:txBody>
      </p:sp>
      <p:sp useBgFill="1">
        <p:nvSpPr>
          <p:cNvPr id="5" name="矩形: 圆角 4"/>
          <p:cNvSpPr/>
          <p:nvPr/>
        </p:nvSpPr>
        <p:spPr>
          <a:xfrm>
            <a:off x="4703975" y="933254"/>
            <a:ext cx="1498862" cy="75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省级海选</a:t>
            </a:r>
          </a:p>
        </p:txBody>
      </p:sp>
      <p:sp useBgFill="1">
        <p:nvSpPr>
          <p:cNvPr id="6" name="矩形: 圆角 5"/>
          <p:cNvSpPr/>
          <p:nvPr/>
        </p:nvSpPr>
        <p:spPr>
          <a:xfrm>
            <a:off x="6686746" y="933254"/>
            <a:ext cx="1498862" cy="75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全国海选</a:t>
            </a:r>
          </a:p>
        </p:txBody>
      </p:sp>
      <p:sp>
        <p:nvSpPr>
          <p:cNvPr id="7" name="箭头: 右 6"/>
          <p:cNvSpPr/>
          <p:nvPr/>
        </p:nvSpPr>
        <p:spPr>
          <a:xfrm>
            <a:off x="2056267" y="1310326"/>
            <a:ext cx="36642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箭头: 右 7"/>
          <p:cNvSpPr/>
          <p:nvPr/>
        </p:nvSpPr>
        <p:spPr>
          <a:xfrm>
            <a:off x="4202435" y="1310326"/>
            <a:ext cx="36642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箭头: 右 8"/>
          <p:cNvSpPr/>
          <p:nvPr/>
        </p:nvSpPr>
        <p:spPr>
          <a:xfrm>
            <a:off x="6261580" y="1310325"/>
            <a:ext cx="36642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55" name="表格 54"/>
          <p:cNvGraphicFramePr>
            <a:graphicFrameLocks noGrp="1"/>
          </p:cNvGraphicFramePr>
          <p:nvPr/>
        </p:nvGraphicFramePr>
        <p:xfrm>
          <a:off x="480767" y="2009776"/>
          <a:ext cx="5476972" cy="1676400"/>
        </p:xfrm>
        <a:graphic>
          <a:graphicData uri="http://schemas.openxmlformats.org/drawingml/2006/table">
            <a:tbl>
              <a:tblPr firstRow="1" bandRow="1">
                <a:tableStyleId>{5C22544A-7EE6-4342-B048-85BDC9FD1C3A}</a:tableStyleId>
              </a:tblPr>
              <a:tblGrid>
                <a:gridCol w="1369243">
                  <a:extLst>
                    <a:ext uri="{9D8B030D-6E8A-4147-A177-3AD203B41FA5}">
                      <a16:colId xmlns:a16="http://schemas.microsoft.com/office/drawing/2014/main" val="20000"/>
                    </a:ext>
                  </a:extLst>
                </a:gridCol>
                <a:gridCol w="1369243">
                  <a:extLst>
                    <a:ext uri="{9D8B030D-6E8A-4147-A177-3AD203B41FA5}">
                      <a16:colId xmlns:a16="http://schemas.microsoft.com/office/drawing/2014/main" val="20001"/>
                    </a:ext>
                  </a:extLst>
                </a:gridCol>
                <a:gridCol w="1369243">
                  <a:extLst>
                    <a:ext uri="{9D8B030D-6E8A-4147-A177-3AD203B41FA5}">
                      <a16:colId xmlns:a16="http://schemas.microsoft.com/office/drawing/2014/main" val="20002"/>
                    </a:ext>
                  </a:extLst>
                </a:gridCol>
                <a:gridCol w="1369243">
                  <a:extLst>
                    <a:ext uri="{9D8B030D-6E8A-4147-A177-3AD203B41FA5}">
                      <a16:colId xmlns:a16="http://schemas.microsoft.com/office/drawing/2014/main" val="20003"/>
                    </a:ext>
                  </a:extLst>
                </a:gridCol>
              </a:tblGrid>
              <a:tr h="0">
                <a:tc>
                  <a:txBody>
                    <a:bodyPr/>
                    <a:lstStyle/>
                    <a:p>
                      <a:r>
                        <a:rPr lang="zh-CN" altLang="en-US" sz="1600" dirty="0"/>
                        <a:t>城市级别</a:t>
                      </a:r>
                    </a:p>
                  </a:txBody>
                  <a:tcPr/>
                </a:tc>
                <a:tc>
                  <a:txBody>
                    <a:bodyPr/>
                    <a:lstStyle/>
                    <a:p>
                      <a:r>
                        <a:rPr lang="zh-CN" altLang="en-US" sz="1600" dirty="0"/>
                        <a:t>授权价格</a:t>
                      </a:r>
                    </a:p>
                  </a:txBody>
                  <a:tcPr/>
                </a:tc>
                <a:tc>
                  <a:txBody>
                    <a:bodyPr/>
                    <a:lstStyle/>
                    <a:p>
                      <a:r>
                        <a:rPr lang="zh-CN" altLang="en-US" sz="1600" dirty="0"/>
                        <a:t>保证金</a:t>
                      </a:r>
                    </a:p>
                  </a:txBody>
                  <a:tcPr/>
                </a:tc>
                <a:tc>
                  <a:txBody>
                    <a:bodyPr/>
                    <a:lstStyle/>
                    <a:p>
                      <a:r>
                        <a:rPr lang="zh-CN" altLang="en-US" sz="1600" dirty="0"/>
                        <a:t>共计</a:t>
                      </a:r>
                    </a:p>
                  </a:txBody>
                  <a:tcPr/>
                </a:tc>
                <a:extLst>
                  <a:ext uri="{0D108BD9-81ED-4DB2-BD59-A6C34878D82A}">
                    <a16:rowId xmlns:a16="http://schemas.microsoft.com/office/drawing/2014/main" val="10000"/>
                  </a:ext>
                </a:extLst>
              </a:tr>
              <a:tr h="281432">
                <a:tc>
                  <a:txBody>
                    <a:bodyPr/>
                    <a:lstStyle/>
                    <a:p>
                      <a:r>
                        <a:rPr lang="zh-CN" altLang="en-US" sz="1600" dirty="0"/>
                        <a:t>一线</a:t>
                      </a:r>
                    </a:p>
                  </a:txBody>
                  <a:tcPr/>
                </a:tc>
                <a:tc>
                  <a:txBody>
                    <a:bodyPr/>
                    <a:lstStyle/>
                    <a:p>
                      <a:r>
                        <a:rPr lang="en-US" altLang="zh-CN" sz="1600" dirty="0"/>
                        <a:t>120</a:t>
                      </a:r>
                      <a:r>
                        <a:rPr lang="zh-CN" altLang="en-US" sz="1600" dirty="0"/>
                        <a:t>万</a:t>
                      </a:r>
                    </a:p>
                  </a:txBody>
                  <a:tcPr/>
                </a:tc>
                <a:tc>
                  <a:txBody>
                    <a:bodyPr/>
                    <a:lstStyle/>
                    <a:p>
                      <a:r>
                        <a:rPr lang="en-US" altLang="zh-CN" sz="1600" dirty="0"/>
                        <a:t>20</a:t>
                      </a:r>
                      <a:r>
                        <a:rPr lang="zh-CN" altLang="en-US" sz="1600" dirty="0"/>
                        <a:t>万</a:t>
                      </a:r>
                    </a:p>
                  </a:txBody>
                  <a:tcPr/>
                </a:tc>
                <a:tc>
                  <a:txBody>
                    <a:bodyPr/>
                    <a:lstStyle/>
                    <a:p>
                      <a:r>
                        <a:rPr lang="en-US" altLang="zh-CN" sz="1600" dirty="0"/>
                        <a:t>120</a:t>
                      </a:r>
                      <a:r>
                        <a:rPr lang="zh-CN" altLang="en-US" sz="1600" dirty="0"/>
                        <a:t>万</a:t>
                      </a:r>
                    </a:p>
                  </a:txBody>
                  <a:tcPr/>
                </a:tc>
                <a:extLst>
                  <a:ext uri="{0D108BD9-81ED-4DB2-BD59-A6C34878D82A}">
                    <a16:rowId xmlns:a16="http://schemas.microsoft.com/office/drawing/2014/main" val="10001"/>
                  </a:ext>
                </a:extLst>
              </a:tr>
              <a:tr h="281432">
                <a:tc>
                  <a:txBody>
                    <a:bodyPr/>
                    <a:lstStyle/>
                    <a:p>
                      <a:r>
                        <a:rPr lang="zh-CN" altLang="en-US" sz="1600" dirty="0"/>
                        <a:t>二线</a:t>
                      </a:r>
                    </a:p>
                  </a:txBody>
                  <a:tcPr/>
                </a:tc>
                <a:tc>
                  <a:txBody>
                    <a:bodyPr/>
                    <a:lstStyle/>
                    <a:p>
                      <a:r>
                        <a:rPr lang="en-US" altLang="zh-CN" sz="1600" dirty="0"/>
                        <a:t>80</a:t>
                      </a:r>
                      <a:r>
                        <a:rPr lang="zh-CN" altLang="en-US" sz="1600" dirty="0"/>
                        <a:t>万</a:t>
                      </a:r>
                    </a:p>
                  </a:txBody>
                  <a:tcPr/>
                </a:tc>
                <a:tc>
                  <a:txBody>
                    <a:bodyPr/>
                    <a:lstStyle/>
                    <a:p>
                      <a:r>
                        <a:rPr lang="en-US" altLang="zh-CN" sz="1600" dirty="0"/>
                        <a:t>10</a:t>
                      </a:r>
                      <a:r>
                        <a:rPr lang="zh-CN" altLang="en-US" sz="1600" dirty="0"/>
                        <a:t>万</a:t>
                      </a:r>
                    </a:p>
                  </a:txBody>
                  <a:tcPr/>
                </a:tc>
                <a:tc>
                  <a:txBody>
                    <a:bodyPr/>
                    <a:lstStyle/>
                    <a:p>
                      <a:r>
                        <a:rPr lang="en-US" altLang="zh-CN" sz="1600" dirty="0"/>
                        <a:t>90</a:t>
                      </a:r>
                      <a:r>
                        <a:rPr lang="zh-CN" altLang="en-US" sz="1600" dirty="0"/>
                        <a:t>万</a:t>
                      </a:r>
                    </a:p>
                  </a:txBody>
                  <a:tcPr/>
                </a:tc>
                <a:extLst>
                  <a:ext uri="{0D108BD9-81ED-4DB2-BD59-A6C34878D82A}">
                    <a16:rowId xmlns:a16="http://schemas.microsoft.com/office/drawing/2014/main" val="10002"/>
                  </a:ext>
                </a:extLst>
              </a:tr>
              <a:tr h="281432">
                <a:tc>
                  <a:txBody>
                    <a:bodyPr/>
                    <a:lstStyle/>
                    <a:p>
                      <a:r>
                        <a:rPr lang="zh-CN" altLang="en-US" sz="1600" dirty="0"/>
                        <a:t>三线</a:t>
                      </a:r>
                    </a:p>
                  </a:txBody>
                  <a:tcPr/>
                </a:tc>
                <a:tc>
                  <a:txBody>
                    <a:bodyPr/>
                    <a:lstStyle/>
                    <a:p>
                      <a:r>
                        <a:rPr lang="en-US" altLang="zh-CN" sz="1600" dirty="0"/>
                        <a:t>60</a:t>
                      </a:r>
                      <a:r>
                        <a:rPr lang="zh-CN" altLang="en-US" sz="1600" dirty="0"/>
                        <a:t>万</a:t>
                      </a:r>
                    </a:p>
                  </a:txBody>
                  <a:tcPr/>
                </a:tc>
                <a:tc>
                  <a:txBody>
                    <a:bodyPr/>
                    <a:lstStyle/>
                    <a:p>
                      <a:r>
                        <a:rPr lang="en-US" altLang="zh-CN" sz="1600" dirty="0"/>
                        <a:t>10</a:t>
                      </a:r>
                      <a:r>
                        <a:rPr lang="zh-CN" altLang="en-US" sz="1600" dirty="0"/>
                        <a:t>万</a:t>
                      </a:r>
                    </a:p>
                  </a:txBody>
                  <a:tcPr/>
                </a:tc>
                <a:tc>
                  <a:txBody>
                    <a:bodyPr/>
                    <a:lstStyle/>
                    <a:p>
                      <a:r>
                        <a:rPr lang="en-US" altLang="zh-CN" sz="1600" dirty="0"/>
                        <a:t>70</a:t>
                      </a:r>
                      <a:r>
                        <a:rPr lang="zh-CN" altLang="en-US" sz="1600" dirty="0"/>
                        <a:t>万</a:t>
                      </a:r>
                    </a:p>
                  </a:txBody>
                  <a:tcPr/>
                </a:tc>
                <a:extLst>
                  <a:ext uri="{0D108BD9-81ED-4DB2-BD59-A6C34878D82A}">
                    <a16:rowId xmlns:a16="http://schemas.microsoft.com/office/drawing/2014/main" val="10003"/>
                  </a:ext>
                </a:extLst>
              </a:tr>
              <a:tr h="281432">
                <a:tc>
                  <a:txBody>
                    <a:bodyPr/>
                    <a:lstStyle/>
                    <a:p>
                      <a:r>
                        <a:rPr lang="zh-CN" altLang="en-US" sz="1600" dirty="0"/>
                        <a:t>四线</a:t>
                      </a:r>
                    </a:p>
                  </a:txBody>
                  <a:tcPr/>
                </a:tc>
                <a:tc>
                  <a:txBody>
                    <a:bodyPr/>
                    <a:lstStyle/>
                    <a:p>
                      <a:r>
                        <a:rPr lang="en-US" altLang="zh-CN" sz="1600" dirty="0"/>
                        <a:t>50</a:t>
                      </a:r>
                      <a:r>
                        <a:rPr lang="zh-CN" altLang="en-US" sz="1600" dirty="0"/>
                        <a:t>万</a:t>
                      </a:r>
                    </a:p>
                  </a:txBody>
                  <a:tcPr/>
                </a:tc>
                <a:tc>
                  <a:txBody>
                    <a:bodyPr/>
                    <a:lstStyle/>
                    <a:p>
                      <a:r>
                        <a:rPr lang="en-US" altLang="zh-CN" sz="1600" dirty="0"/>
                        <a:t>10</a:t>
                      </a:r>
                      <a:r>
                        <a:rPr lang="zh-CN" altLang="en-US" sz="1600" dirty="0"/>
                        <a:t>万</a:t>
                      </a:r>
                    </a:p>
                  </a:txBody>
                  <a:tcPr/>
                </a:tc>
                <a:tc>
                  <a:txBody>
                    <a:bodyPr/>
                    <a:lstStyle/>
                    <a:p>
                      <a:r>
                        <a:rPr lang="en-US" altLang="zh-CN" sz="1600" dirty="0"/>
                        <a:t>60</a:t>
                      </a:r>
                      <a:r>
                        <a:rPr lang="zh-CN" altLang="en-US" sz="1600" dirty="0"/>
                        <a:t>万</a:t>
                      </a:r>
                    </a:p>
                  </a:txBody>
                  <a:tcPr/>
                </a:tc>
                <a:extLst>
                  <a:ext uri="{0D108BD9-81ED-4DB2-BD59-A6C34878D82A}">
                    <a16:rowId xmlns:a16="http://schemas.microsoft.com/office/drawing/2014/main" val="10004"/>
                  </a:ext>
                </a:extLst>
              </a:tr>
            </a:tbl>
          </a:graphicData>
        </a:graphic>
      </p:graphicFrame>
      <p:sp>
        <p:nvSpPr>
          <p:cNvPr id="56" name="文本框 55"/>
          <p:cNvSpPr txBox="1"/>
          <p:nvPr/>
        </p:nvSpPr>
        <p:spPr>
          <a:xfrm>
            <a:off x="293802" y="5601580"/>
            <a:ext cx="37330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借：银行存款</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贷：营业收入</a:t>
            </a:r>
          </a:p>
        </p:txBody>
      </p:sp>
      <p:graphicFrame>
        <p:nvGraphicFramePr>
          <p:cNvPr id="14" name="表格 13"/>
          <p:cNvGraphicFramePr>
            <a:graphicFrameLocks noGrp="1"/>
          </p:cNvGraphicFramePr>
          <p:nvPr/>
        </p:nvGraphicFramePr>
        <p:xfrm>
          <a:off x="6386661" y="2009776"/>
          <a:ext cx="5612092" cy="3291840"/>
        </p:xfrm>
        <a:graphic>
          <a:graphicData uri="http://schemas.openxmlformats.org/drawingml/2006/table">
            <a:tbl>
              <a:tblPr firstRow="1" bandRow="1">
                <a:tableStyleId>{5C22544A-7EE6-4342-B048-85BDC9FD1C3A}</a:tableStyleId>
              </a:tblPr>
              <a:tblGrid>
                <a:gridCol w="1403023">
                  <a:extLst>
                    <a:ext uri="{9D8B030D-6E8A-4147-A177-3AD203B41FA5}">
                      <a16:colId xmlns:a16="http://schemas.microsoft.com/office/drawing/2014/main" val="20000"/>
                    </a:ext>
                  </a:extLst>
                </a:gridCol>
                <a:gridCol w="1403023">
                  <a:extLst>
                    <a:ext uri="{9D8B030D-6E8A-4147-A177-3AD203B41FA5}">
                      <a16:colId xmlns:a16="http://schemas.microsoft.com/office/drawing/2014/main" val="20001"/>
                    </a:ext>
                  </a:extLst>
                </a:gridCol>
                <a:gridCol w="1403023">
                  <a:extLst>
                    <a:ext uri="{9D8B030D-6E8A-4147-A177-3AD203B41FA5}">
                      <a16:colId xmlns:a16="http://schemas.microsoft.com/office/drawing/2014/main" val="20002"/>
                    </a:ext>
                  </a:extLst>
                </a:gridCol>
                <a:gridCol w="1403023">
                  <a:extLst>
                    <a:ext uri="{9D8B030D-6E8A-4147-A177-3AD203B41FA5}">
                      <a16:colId xmlns:a16="http://schemas.microsoft.com/office/drawing/2014/main" val="20003"/>
                    </a:ext>
                  </a:extLst>
                </a:gridCol>
              </a:tblGrid>
              <a:tr h="272328">
                <a:tc>
                  <a:txBody>
                    <a:bodyPr/>
                    <a:lstStyle/>
                    <a:p>
                      <a:r>
                        <a:rPr lang="zh-CN" altLang="en-US" sz="1200" dirty="0"/>
                        <a:t>招商类型</a:t>
                      </a:r>
                    </a:p>
                  </a:txBody>
                  <a:tcPr/>
                </a:tc>
                <a:tc>
                  <a:txBody>
                    <a:bodyPr/>
                    <a:lstStyle/>
                    <a:p>
                      <a:r>
                        <a:rPr lang="zh-CN" altLang="en-US" sz="1200" dirty="0"/>
                        <a:t>招商项目</a:t>
                      </a:r>
                    </a:p>
                  </a:txBody>
                  <a:tcPr/>
                </a:tc>
                <a:tc>
                  <a:txBody>
                    <a:bodyPr/>
                    <a:lstStyle/>
                    <a:p>
                      <a:r>
                        <a:rPr lang="zh-CN" altLang="en-US" sz="1200" dirty="0"/>
                        <a:t>数量</a:t>
                      </a:r>
                    </a:p>
                  </a:txBody>
                  <a:tcPr/>
                </a:tc>
                <a:tc>
                  <a:txBody>
                    <a:bodyPr/>
                    <a:lstStyle/>
                    <a:p>
                      <a:r>
                        <a:rPr lang="zh-CN" altLang="en-US" sz="1200" dirty="0"/>
                        <a:t>刊例</a:t>
                      </a:r>
                    </a:p>
                  </a:txBody>
                  <a:tcPr/>
                </a:tc>
                <a:extLst>
                  <a:ext uri="{0D108BD9-81ED-4DB2-BD59-A6C34878D82A}">
                    <a16:rowId xmlns:a16="http://schemas.microsoft.com/office/drawing/2014/main" val="10000"/>
                  </a:ext>
                </a:extLst>
              </a:tr>
              <a:tr h="402718">
                <a:tc>
                  <a:txBody>
                    <a:bodyPr/>
                    <a:lstStyle/>
                    <a:p>
                      <a:r>
                        <a:rPr lang="zh-CN" altLang="en-US" sz="1200" dirty="0"/>
                        <a:t>分赛区代理权</a:t>
                      </a:r>
                    </a:p>
                  </a:txBody>
                  <a:tcPr/>
                </a:tc>
                <a:tc>
                  <a:txBody>
                    <a:bodyPr/>
                    <a:lstStyle/>
                    <a:p>
                      <a:r>
                        <a:rPr lang="zh-CN" altLang="en-US" sz="1200" dirty="0"/>
                        <a:t>全国省</a:t>
                      </a:r>
                      <a:r>
                        <a:rPr lang="en-US" altLang="zh-CN" sz="1200" dirty="0"/>
                        <a:t>/</a:t>
                      </a:r>
                      <a:r>
                        <a:rPr lang="zh-CN" altLang="en-US" sz="1200" dirty="0"/>
                        <a:t>市</a:t>
                      </a:r>
                      <a:r>
                        <a:rPr lang="en-US" altLang="zh-CN" sz="1200" dirty="0"/>
                        <a:t>/</a:t>
                      </a:r>
                      <a:r>
                        <a:rPr lang="zh-CN" altLang="en-US" sz="1200" dirty="0"/>
                        <a:t>县分赛区授权</a:t>
                      </a:r>
                    </a:p>
                  </a:txBody>
                  <a:tcPr/>
                </a:tc>
                <a:tc>
                  <a:txBody>
                    <a:bodyPr/>
                    <a:lstStyle/>
                    <a:p>
                      <a:r>
                        <a:rPr lang="en-US" altLang="zh-CN" sz="1200" dirty="0"/>
                        <a:t>31</a:t>
                      </a:r>
                      <a:r>
                        <a:rPr lang="zh-CN" altLang="en-US" sz="1200" dirty="0"/>
                        <a:t>省</a:t>
                      </a:r>
                      <a:r>
                        <a:rPr lang="en-US" altLang="zh-CN" sz="1200" dirty="0"/>
                        <a:t>+</a:t>
                      </a:r>
                      <a:r>
                        <a:rPr lang="zh-CN" altLang="en-US" sz="1200" dirty="0"/>
                        <a:t>港澳台</a:t>
                      </a:r>
                    </a:p>
                  </a:txBody>
                  <a:tcPr/>
                </a:tc>
                <a:tc>
                  <a:txBody>
                    <a:bodyPr/>
                    <a:lstStyle/>
                    <a:p>
                      <a:endParaRPr lang="zh-CN" altLang="en-US" sz="1200" dirty="0"/>
                    </a:p>
                  </a:txBody>
                  <a:tcPr/>
                </a:tc>
                <a:extLst>
                  <a:ext uri="{0D108BD9-81ED-4DB2-BD59-A6C34878D82A}">
                    <a16:rowId xmlns:a16="http://schemas.microsoft.com/office/drawing/2014/main" val="10001"/>
                  </a:ext>
                </a:extLst>
              </a:tr>
              <a:tr h="272328">
                <a:tc rowSpan="6">
                  <a:txBody>
                    <a:bodyPr/>
                    <a:lstStyle/>
                    <a:p>
                      <a:pPr algn="ctr"/>
                      <a:r>
                        <a:rPr lang="zh-CN" altLang="en-US" sz="1200" dirty="0"/>
                        <a:t>品牌赞助招商</a:t>
                      </a:r>
                    </a:p>
                  </a:txBody>
                  <a:tcPr/>
                </a:tc>
                <a:tc>
                  <a:txBody>
                    <a:bodyPr/>
                    <a:lstStyle/>
                    <a:p>
                      <a:r>
                        <a:rPr lang="zh-CN" altLang="en-US" sz="1200" dirty="0"/>
                        <a:t>全国海选行业独家指定</a:t>
                      </a:r>
                    </a:p>
                  </a:txBody>
                  <a:tcPr/>
                </a:tc>
                <a:tc>
                  <a:txBody>
                    <a:bodyPr/>
                    <a:lstStyle/>
                    <a:p>
                      <a:r>
                        <a:rPr lang="en-US" altLang="zh-CN" sz="1200" dirty="0"/>
                        <a:t>4</a:t>
                      </a:r>
                      <a:r>
                        <a:rPr lang="zh-CN" altLang="en-US" sz="1200" dirty="0"/>
                        <a:t>席（行业独家）</a:t>
                      </a:r>
                    </a:p>
                  </a:txBody>
                  <a:tcPr/>
                </a:tc>
                <a:tc>
                  <a:txBody>
                    <a:bodyPr/>
                    <a:lstStyle/>
                    <a:p>
                      <a:r>
                        <a:rPr lang="en-US" altLang="zh-CN" sz="1200" dirty="0"/>
                        <a:t>5500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2"/>
                  </a:ext>
                </a:extLst>
              </a:tr>
              <a:tr h="402718">
                <a:tc vMerge="1">
                  <a:txBody>
                    <a:bodyPr/>
                    <a:lstStyle/>
                    <a:p>
                      <a:endParaRPr lang="zh-CN"/>
                    </a:p>
                  </a:txBody>
                  <a:tcPr/>
                </a:tc>
                <a:tc>
                  <a:txBody>
                    <a:bodyPr/>
                    <a:lstStyle/>
                    <a:p>
                      <a:r>
                        <a:rPr lang="zh-CN" altLang="en-US" sz="1200" dirty="0"/>
                        <a:t>全国海选总决赛联合主办</a:t>
                      </a:r>
                    </a:p>
                  </a:txBody>
                  <a:tcPr/>
                </a:tc>
                <a:tc>
                  <a:txBody>
                    <a:bodyPr/>
                    <a:lstStyle/>
                    <a:p>
                      <a:r>
                        <a:rPr lang="en-US" altLang="zh-CN" sz="1200" dirty="0"/>
                        <a:t>1</a:t>
                      </a:r>
                      <a:r>
                        <a:rPr lang="zh-CN" altLang="en-US" sz="1200" dirty="0"/>
                        <a:t>席</a:t>
                      </a:r>
                    </a:p>
                  </a:txBody>
                  <a:tcPr/>
                </a:tc>
                <a:tc>
                  <a:txBody>
                    <a:bodyPr/>
                    <a:lstStyle/>
                    <a:p>
                      <a:r>
                        <a:rPr lang="en-US" altLang="zh-CN" sz="1200" dirty="0"/>
                        <a:t>1500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3"/>
                  </a:ext>
                </a:extLst>
              </a:tr>
              <a:tr h="402718">
                <a:tc vMerge="1">
                  <a:txBody>
                    <a:bodyPr/>
                    <a:lstStyle/>
                    <a:p>
                      <a:endParaRPr lang="zh-CN"/>
                    </a:p>
                  </a:txBody>
                  <a:tcPr/>
                </a:tc>
                <a:tc>
                  <a:txBody>
                    <a:bodyPr/>
                    <a:lstStyle/>
                    <a:p>
                      <a:r>
                        <a:rPr lang="zh-CN" altLang="en-US" sz="1200" dirty="0"/>
                        <a:t>全国校园海选总决赛联合主办</a:t>
                      </a:r>
                    </a:p>
                  </a:txBody>
                  <a:tcPr/>
                </a:tc>
                <a:tc>
                  <a:txBody>
                    <a:bodyPr/>
                    <a:lstStyle/>
                    <a:p>
                      <a:r>
                        <a:rPr lang="en-US" altLang="zh-CN" sz="1200" dirty="0"/>
                        <a:t>1</a:t>
                      </a:r>
                      <a:r>
                        <a:rPr lang="zh-CN" altLang="en-US" sz="1200" dirty="0"/>
                        <a:t>席</a:t>
                      </a:r>
                    </a:p>
                  </a:txBody>
                  <a:tcPr/>
                </a:tc>
                <a:tc>
                  <a:txBody>
                    <a:bodyPr/>
                    <a:lstStyle/>
                    <a:p>
                      <a:r>
                        <a:rPr lang="en-US" altLang="zh-CN" sz="1200" dirty="0"/>
                        <a:t>650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4"/>
                  </a:ext>
                </a:extLst>
              </a:tr>
              <a:tr h="402718">
                <a:tc vMerge="1">
                  <a:txBody>
                    <a:bodyPr/>
                    <a:lstStyle/>
                    <a:p>
                      <a:endParaRPr lang="zh-CN"/>
                    </a:p>
                  </a:txBody>
                  <a:tcPr/>
                </a:tc>
                <a:tc>
                  <a:txBody>
                    <a:bodyPr/>
                    <a:lstStyle/>
                    <a:p>
                      <a:r>
                        <a:rPr lang="zh-CN" altLang="en-US" sz="1200" dirty="0"/>
                        <a:t>全国海选音乐梦想基金冠名</a:t>
                      </a:r>
                    </a:p>
                  </a:txBody>
                  <a:tcPr/>
                </a:tc>
                <a:tc>
                  <a:txBody>
                    <a:bodyPr/>
                    <a:lstStyle/>
                    <a:p>
                      <a:r>
                        <a:rPr lang="en-US" altLang="zh-CN" sz="1200" dirty="0"/>
                        <a:t>1</a:t>
                      </a:r>
                      <a:r>
                        <a:rPr lang="zh-CN" altLang="en-US" sz="1200" dirty="0"/>
                        <a:t>席（独家）</a:t>
                      </a:r>
                    </a:p>
                  </a:txBody>
                  <a:tcPr/>
                </a:tc>
                <a:tc>
                  <a:txBody>
                    <a:bodyPr/>
                    <a:lstStyle/>
                    <a:p>
                      <a:r>
                        <a:rPr lang="en-US" altLang="zh-CN" sz="1200" dirty="0"/>
                        <a:t>1200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5"/>
                  </a:ext>
                </a:extLst>
              </a:tr>
              <a:tr h="272328">
                <a:tc vMerge="1">
                  <a:txBody>
                    <a:bodyPr/>
                    <a:lstStyle/>
                    <a:p>
                      <a:endParaRPr lang="zh-CN"/>
                    </a:p>
                  </a:txBody>
                  <a:tcPr/>
                </a:tc>
                <a:tc>
                  <a:txBody>
                    <a:bodyPr/>
                    <a:lstStyle/>
                    <a:p>
                      <a:r>
                        <a:rPr lang="zh-CN" altLang="en-US" sz="1200" dirty="0"/>
                        <a:t>品牌授权</a:t>
                      </a:r>
                    </a:p>
                  </a:txBody>
                  <a:tcPr/>
                </a:tc>
                <a:tc>
                  <a:txBody>
                    <a:bodyPr/>
                    <a:lstStyle/>
                    <a:p>
                      <a:r>
                        <a:rPr lang="en-US" altLang="zh-CN" sz="1200" dirty="0"/>
                        <a:t>5</a:t>
                      </a:r>
                      <a:r>
                        <a:rPr lang="zh-CN" altLang="en-US" sz="1200" dirty="0"/>
                        <a:t>席</a:t>
                      </a:r>
                    </a:p>
                  </a:txBody>
                  <a:tcPr/>
                </a:tc>
                <a:tc>
                  <a:txBody>
                    <a:bodyPr/>
                    <a:lstStyle/>
                    <a:p>
                      <a:r>
                        <a:rPr lang="en-US" altLang="zh-CN" sz="1200" dirty="0"/>
                        <a:t>300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6"/>
                  </a:ext>
                </a:extLst>
              </a:tr>
              <a:tr h="402718">
                <a:tc vMerge="1">
                  <a:txBody>
                    <a:bodyPr/>
                    <a:lstStyle/>
                    <a:p>
                      <a:endParaRPr lang="zh-CN"/>
                    </a:p>
                  </a:txBody>
                  <a:tcPr/>
                </a:tc>
                <a:tc>
                  <a:txBody>
                    <a:bodyPr/>
                    <a:lstStyle/>
                    <a:p>
                      <a:r>
                        <a:rPr lang="zh-CN" altLang="en-US" sz="1200" dirty="0"/>
                        <a:t>总决赛冠军巅峰之夜官方合作伙伴</a:t>
                      </a:r>
                    </a:p>
                  </a:txBody>
                  <a:tcPr/>
                </a:tc>
                <a:tc>
                  <a:txBody>
                    <a:bodyPr/>
                    <a:lstStyle/>
                    <a:p>
                      <a:r>
                        <a:rPr lang="en-US" altLang="zh-CN" sz="1200" dirty="0"/>
                        <a:t>2</a:t>
                      </a:r>
                      <a:r>
                        <a:rPr lang="zh-CN" altLang="en-US" sz="1200" dirty="0"/>
                        <a:t>席</a:t>
                      </a:r>
                    </a:p>
                  </a:txBody>
                  <a:tcPr/>
                </a:tc>
                <a:tc>
                  <a:txBody>
                    <a:bodyPr/>
                    <a:lstStyle/>
                    <a:p>
                      <a:r>
                        <a:rPr lang="en-US" altLang="zh-CN" sz="1200" dirty="0"/>
                        <a:t>280</a:t>
                      </a:r>
                      <a:r>
                        <a:rPr lang="zh-CN" altLang="en-US" sz="1200" dirty="0"/>
                        <a:t>万元</a:t>
                      </a:r>
                      <a:r>
                        <a:rPr lang="en-US" altLang="zh-CN" sz="1200" dirty="0"/>
                        <a:t>/</a:t>
                      </a:r>
                      <a:r>
                        <a:rPr lang="zh-CN" altLang="en-US" sz="1200" dirty="0"/>
                        <a:t>席</a:t>
                      </a:r>
                    </a:p>
                  </a:txBody>
                  <a:tcPr/>
                </a:tc>
                <a:extLst>
                  <a:ext uri="{0D108BD9-81ED-4DB2-BD59-A6C34878D82A}">
                    <a16:rowId xmlns:a16="http://schemas.microsoft.com/office/drawing/2014/main" val="10007"/>
                  </a:ext>
                </a:extLst>
              </a:tr>
            </a:tbl>
          </a:graphicData>
        </a:graphic>
      </p:graphicFrame>
      <p:sp>
        <p:nvSpPr>
          <p:cNvPr id="16" name="矩形 15"/>
          <p:cNvSpPr/>
          <p:nvPr/>
        </p:nvSpPr>
        <p:spPr>
          <a:xfrm>
            <a:off x="293802" y="3824288"/>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腾扬广告作为星空传媒的战略合作单位，唯一获得</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2016-2020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年连续五季（第</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5-9</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季）</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中国好声音</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（其中</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2016</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2017</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年节目名为</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中国新歌声</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）的地面活动推介（海选）授权单位，全面负责</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中国好声音</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微软雅黑" panose="020B0503020204020204" pitchFamily="34" charset="-122"/>
                <a:cs typeface="+mn-cs"/>
              </a:rPr>
              <a:t>在全国范围内开展地面活动（海选）推广、版权运营以及演艺经纪等相关工作。</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其他衍生收入</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海选授权</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
          <p:cNvGrpSpPr/>
          <p:nvPr/>
        </p:nvGrpSpPr>
        <p:grpSpPr>
          <a:xfrm>
            <a:off x="9168342" y="2180862"/>
            <a:ext cx="2768244" cy="4468748"/>
            <a:chOff x="6991729" y="2078801"/>
            <a:chExt cx="3315235" cy="4947081"/>
          </a:xfrm>
        </p:grpSpPr>
        <p:sp>
          <p:nvSpPr>
            <p:cNvPr id="20" name="Freeform: Shape 18"/>
            <p:cNvSpPr/>
            <p:nvPr/>
          </p:nvSpPr>
          <p:spPr bwMode="auto">
            <a:xfrm>
              <a:off x="8036683" y="6313157"/>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1" name="Freeform: Shape 37"/>
            <p:cNvSpPr/>
            <p:nvPr/>
          </p:nvSpPr>
          <p:spPr bwMode="auto">
            <a:xfrm>
              <a:off x="7948670" y="2078801"/>
              <a:ext cx="722302" cy="590386"/>
            </a:xfrm>
            <a:custGeom>
              <a:avLst/>
              <a:gdLst>
                <a:gd name="T0" fmla="*/ 442 w 501"/>
                <a:gd name="T1" fmla="*/ 374 h 409"/>
                <a:gd name="T2" fmla="*/ 168 w 501"/>
                <a:gd name="T3" fmla="*/ 264 h 409"/>
                <a:gd name="T4" fmla="*/ 0 w 501"/>
                <a:gd name="T5" fmla="*/ 7 h 409"/>
                <a:gd name="T6" fmla="*/ 451 w 501"/>
                <a:gd name="T7" fmla="*/ 171 h 409"/>
                <a:gd name="T8" fmla="*/ 463 w 501"/>
                <a:gd name="T9" fmla="*/ 357 h 409"/>
                <a:gd name="T10" fmla="*/ 442 w 501"/>
                <a:gd name="T11" fmla="*/ 374 h 409"/>
              </a:gdLst>
              <a:ahLst/>
              <a:cxnLst>
                <a:cxn ang="0">
                  <a:pos x="T0" y="T1"/>
                </a:cxn>
                <a:cxn ang="0">
                  <a:pos x="T2" y="T3"/>
                </a:cxn>
                <a:cxn ang="0">
                  <a:pos x="T4" y="T5"/>
                </a:cxn>
                <a:cxn ang="0">
                  <a:pos x="T6" y="T7"/>
                </a:cxn>
                <a:cxn ang="0">
                  <a:pos x="T8" y="T9"/>
                </a:cxn>
                <a:cxn ang="0">
                  <a:pos x="T10" y="T11"/>
                </a:cxn>
              </a:cxnLst>
              <a:rect l="0" t="0" r="r" b="b"/>
              <a:pathLst>
                <a:path w="501" h="409">
                  <a:moveTo>
                    <a:pt x="442" y="374"/>
                  </a:moveTo>
                  <a:cubicBezTo>
                    <a:pt x="324" y="409"/>
                    <a:pt x="212" y="382"/>
                    <a:pt x="168" y="264"/>
                  </a:cubicBezTo>
                  <a:cubicBezTo>
                    <a:pt x="122" y="144"/>
                    <a:pt x="81" y="59"/>
                    <a:pt x="0" y="7"/>
                  </a:cubicBezTo>
                  <a:cubicBezTo>
                    <a:pt x="181" y="0"/>
                    <a:pt x="347" y="28"/>
                    <a:pt x="451" y="171"/>
                  </a:cubicBezTo>
                  <a:cubicBezTo>
                    <a:pt x="501" y="243"/>
                    <a:pt x="495" y="305"/>
                    <a:pt x="463" y="357"/>
                  </a:cubicBezTo>
                  <a:lnTo>
                    <a:pt x="442" y="37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2" name="Freeform: Shape 38"/>
            <p:cNvSpPr/>
            <p:nvPr/>
          </p:nvSpPr>
          <p:spPr bwMode="auto">
            <a:xfrm>
              <a:off x="8921831" y="2238833"/>
              <a:ext cx="615254" cy="471443"/>
            </a:xfrm>
            <a:custGeom>
              <a:avLst/>
              <a:gdLst>
                <a:gd name="T0" fmla="*/ 36 w 427"/>
                <a:gd name="T1" fmla="*/ 265 h 327"/>
                <a:gd name="T2" fmla="*/ 268 w 427"/>
                <a:gd name="T3" fmla="*/ 221 h 327"/>
                <a:gd name="T4" fmla="*/ 427 w 427"/>
                <a:gd name="T5" fmla="*/ 29 h 327"/>
                <a:gd name="T6" fmla="*/ 99 w 427"/>
                <a:gd name="T7" fmla="*/ 80 h 327"/>
                <a:gd name="T8" fmla="*/ 25 w 427"/>
                <a:gd name="T9" fmla="*/ 246 h 327"/>
                <a:gd name="T10" fmla="*/ 36 w 427"/>
                <a:gd name="T11" fmla="*/ 265 h 327"/>
              </a:gdLst>
              <a:ahLst/>
              <a:cxnLst>
                <a:cxn ang="0">
                  <a:pos x="T0" y="T1"/>
                </a:cxn>
                <a:cxn ang="0">
                  <a:pos x="T2" y="T3"/>
                </a:cxn>
                <a:cxn ang="0">
                  <a:pos x="T4" y="T5"/>
                </a:cxn>
                <a:cxn ang="0">
                  <a:pos x="T6" y="T7"/>
                </a:cxn>
                <a:cxn ang="0">
                  <a:pos x="T8" y="T9"/>
                </a:cxn>
                <a:cxn ang="0">
                  <a:pos x="T10" y="T11"/>
                </a:cxn>
              </a:cxnLst>
              <a:rect l="0" t="0" r="r" b="b"/>
              <a:pathLst>
                <a:path w="427" h="327">
                  <a:moveTo>
                    <a:pt x="36" y="265"/>
                  </a:moveTo>
                  <a:cubicBezTo>
                    <a:pt x="115" y="327"/>
                    <a:pt x="213" y="322"/>
                    <a:pt x="268" y="221"/>
                  </a:cubicBezTo>
                  <a:cubicBezTo>
                    <a:pt x="308" y="145"/>
                    <a:pt x="348" y="77"/>
                    <a:pt x="427" y="29"/>
                  </a:cubicBezTo>
                  <a:cubicBezTo>
                    <a:pt x="305" y="0"/>
                    <a:pt x="194" y="8"/>
                    <a:pt x="99" y="80"/>
                  </a:cubicBezTo>
                  <a:cubicBezTo>
                    <a:pt x="99" y="80"/>
                    <a:pt x="0" y="141"/>
                    <a:pt x="25" y="246"/>
                  </a:cubicBezTo>
                  <a:lnTo>
                    <a:pt x="36" y="265"/>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3" name="Freeform: Shape 39"/>
            <p:cNvSpPr/>
            <p:nvPr/>
          </p:nvSpPr>
          <p:spPr bwMode="auto">
            <a:xfrm>
              <a:off x="7566977" y="2514562"/>
              <a:ext cx="2186369" cy="3075189"/>
            </a:xfrm>
            <a:custGeom>
              <a:avLst/>
              <a:gdLst>
                <a:gd name="T0" fmla="*/ 243 w 1517"/>
                <a:gd name="T1" fmla="*/ 1096 h 2133"/>
                <a:gd name="T2" fmla="*/ 54 w 1517"/>
                <a:gd name="T3" fmla="*/ 868 h 2133"/>
                <a:gd name="T4" fmla="*/ 345 w 1517"/>
                <a:gd name="T5" fmla="*/ 1058 h 2133"/>
                <a:gd name="T6" fmla="*/ 521 w 1517"/>
                <a:gd name="T7" fmla="*/ 1132 h 2133"/>
                <a:gd name="T8" fmla="*/ 487 w 1517"/>
                <a:gd name="T9" fmla="*/ 1052 h 2133"/>
                <a:gd name="T10" fmla="*/ 442 w 1517"/>
                <a:gd name="T11" fmla="*/ 915 h 2133"/>
                <a:gd name="T12" fmla="*/ 0 w 1517"/>
                <a:gd name="T13" fmla="*/ 527 h 2133"/>
                <a:gd name="T14" fmla="*/ 422 w 1517"/>
                <a:gd name="T15" fmla="*/ 767 h 2133"/>
                <a:gd name="T16" fmla="*/ 439 w 1517"/>
                <a:gd name="T17" fmla="*/ 583 h 2133"/>
                <a:gd name="T18" fmla="*/ 274 w 1517"/>
                <a:gd name="T19" fmla="*/ 268 h 2133"/>
                <a:gd name="T20" fmla="*/ 465 w 1517"/>
                <a:gd name="T21" fmla="*/ 494 h 2133"/>
                <a:gd name="T22" fmla="*/ 562 w 1517"/>
                <a:gd name="T23" fmla="*/ 312 h 2133"/>
                <a:gd name="T24" fmla="*/ 533 w 1517"/>
                <a:gd name="T25" fmla="*/ 944 h 2133"/>
                <a:gd name="T26" fmla="*/ 748 w 1517"/>
                <a:gd name="T27" fmla="*/ 513 h 2133"/>
                <a:gd name="T28" fmla="*/ 647 w 1517"/>
                <a:gd name="T29" fmla="*/ 1177 h 2133"/>
                <a:gd name="T30" fmla="*/ 723 w 1517"/>
                <a:gd name="T31" fmla="*/ 1368 h 2133"/>
                <a:gd name="T32" fmla="*/ 894 w 1517"/>
                <a:gd name="T33" fmla="*/ 949 h 2133"/>
                <a:gd name="T34" fmla="*/ 672 w 1517"/>
                <a:gd name="T35" fmla="*/ 0 h 2133"/>
                <a:gd name="T36" fmla="*/ 859 w 1517"/>
                <a:gd name="T37" fmla="*/ 284 h 2133"/>
                <a:gd name="T38" fmla="*/ 1014 w 1517"/>
                <a:gd name="T39" fmla="*/ 21 h 2133"/>
                <a:gd name="T40" fmla="*/ 908 w 1517"/>
                <a:gd name="T41" fmla="*/ 399 h 2133"/>
                <a:gd name="T42" fmla="*/ 986 w 1517"/>
                <a:gd name="T43" fmla="*/ 893 h 2133"/>
                <a:gd name="T44" fmla="*/ 947 w 1517"/>
                <a:gd name="T45" fmla="*/ 1139 h 2133"/>
                <a:gd name="T46" fmla="*/ 1123 w 1517"/>
                <a:gd name="T47" fmla="*/ 297 h 2133"/>
                <a:gd name="T48" fmla="*/ 1147 w 1517"/>
                <a:gd name="T49" fmla="*/ 676 h 2133"/>
                <a:gd name="T50" fmla="*/ 1517 w 1517"/>
                <a:gd name="T51" fmla="*/ 551 h 2133"/>
                <a:gd name="T52" fmla="*/ 1141 w 1517"/>
                <a:gd name="T53" fmla="*/ 760 h 2133"/>
                <a:gd name="T54" fmla="*/ 1053 w 1517"/>
                <a:gd name="T55" fmla="*/ 1131 h 2133"/>
                <a:gd name="T56" fmla="*/ 1236 w 1517"/>
                <a:gd name="T57" fmla="*/ 1105 h 2133"/>
                <a:gd name="T58" fmla="*/ 1448 w 1517"/>
                <a:gd name="T59" fmla="*/ 831 h 2133"/>
                <a:gd name="T60" fmla="*/ 1299 w 1517"/>
                <a:gd name="T61" fmla="*/ 1117 h 2133"/>
                <a:gd name="T62" fmla="*/ 1500 w 1517"/>
                <a:gd name="T63" fmla="*/ 1218 h 2133"/>
                <a:gd name="T64" fmla="*/ 996 w 1517"/>
                <a:gd name="T65" fmla="*/ 1251 h 2133"/>
                <a:gd name="T66" fmla="*/ 929 w 1517"/>
                <a:gd name="T67" fmla="*/ 1357 h 2133"/>
                <a:gd name="T68" fmla="*/ 655 w 1517"/>
                <a:gd name="T69" fmla="*/ 2132 h 2133"/>
                <a:gd name="T70" fmla="*/ 389 w 1517"/>
                <a:gd name="T71" fmla="*/ 2133 h 2133"/>
                <a:gd name="T72" fmla="*/ 566 w 1517"/>
                <a:gd name="T73" fmla="*/ 1551 h 2133"/>
                <a:gd name="T74" fmla="*/ 587 w 1517"/>
                <a:gd name="T75" fmla="*/ 1364 h 2133"/>
                <a:gd name="T76" fmla="*/ 326 w 1517"/>
                <a:gd name="T77" fmla="*/ 1121 h 2133"/>
                <a:gd name="T78" fmla="*/ 323 w 1517"/>
                <a:gd name="T79" fmla="*/ 1121 h 2133"/>
                <a:gd name="T80" fmla="*/ 32 w 1517"/>
                <a:gd name="T81" fmla="*/ 1300 h 2133"/>
                <a:gd name="T82" fmla="*/ 243 w 1517"/>
                <a:gd name="T83" fmla="*/ 1096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7" h="2133">
                  <a:moveTo>
                    <a:pt x="243" y="1096"/>
                  </a:moveTo>
                  <a:cubicBezTo>
                    <a:pt x="146" y="1058"/>
                    <a:pt x="62" y="979"/>
                    <a:pt x="54" y="868"/>
                  </a:cubicBezTo>
                  <a:cubicBezTo>
                    <a:pt x="86" y="1046"/>
                    <a:pt x="244" y="1042"/>
                    <a:pt x="345" y="1058"/>
                  </a:cubicBezTo>
                  <a:cubicBezTo>
                    <a:pt x="427" y="1070"/>
                    <a:pt x="475" y="1090"/>
                    <a:pt x="521" y="1132"/>
                  </a:cubicBezTo>
                  <a:cubicBezTo>
                    <a:pt x="511" y="1107"/>
                    <a:pt x="500" y="1081"/>
                    <a:pt x="487" y="1052"/>
                  </a:cubicBezTo>
                  <a:cubicBezTo>
                    <a:pt x="468" y="1008"/>
                    <a:pt x="453" y="962"/>
                    <a:pt x="442" y="915"/>
                  </a:cubicBezTo>
                  <a:cubicBezTo>
                    <a:pt x="369" y="736"/>
                    <a:pt x="235" y="531"/>
                    <a:pt x="0" y="527"/>
                  </a:cubicBezTo>
                  <a:cubicBezTo>
                    <a:pt x="140" y="517"/>
                    <a:pt x="304" y="621"/>
                    <a:pt x="422" y="767"/>
                  </a:cubicBezTo>
                  <a:cubicBezTo>
                    <a:pt x="420" y="706"/>
                    <a:pt x="426" y="644"/>
                    <a:pt x="439" y="583"/>
                  </a:cubicBezTo>
                  <a:cubicBezTo>
                    <a:pt x="443" y="468"/>
                    <a:pt x="409" y="341"/>
                    <a:pt x="274" y="268"/>
                  </a:cubicBezTo>
                  <a:cubicBezTo>
                    <a:pt x="358" y="306"/>
                    <a:pt x="433" y="384"/>
                    <a:pt x="465" y="494"/>
                  </a:cubicBezTo>
                  <a:cubicBezTo>
                    <a:pt x="488" y="431"/>
                    <a:pt x="520" y="370"/>
                    <a:pt x="562" y="312"/>
                  </a:cubicBezTo>
                  <a:cubicBezTo>
                    <a:pt x="412" y="562"/>
                    <a:pt x="458" y="770"/>
                    <a:pt x="533" y="944"/>
                  </a:cubicBezTo>
                  <a:cubicBezTo>
                    <a:pt x="540" y="759"/>
                    <a:pt x="630" y="606"/>
                    <a:pt x="748" y="513"/>
                  </a:cubicBezTo>
                  <a:cubicBezTo>
                    <a:pt x="562" y="709"/>
                    <a:pt x="577" y="987"/>
                    <a:pt x="647" y="1177"/>
                  </a:cubicBezTo>
                  <a:cubicBezTo>
                    <a:pt x="687" y="1254"/>
                    <a:pt x="712" y="1307"/>
                    <a:pt x="723" y="1368"/>
                  </a:cubicBezTo>
                  <a:cubicBezTo>
                    <a:pt x="802" y="1219"/>
                    <a:pt x="871" y="1054"/>
                    <a:pt x="894" y="949"/>
                  </a:cubicBezTo>
                  <a:cubicBezTo>
                    <a:pt x="946" y="713"/>
                    <a:pt x="927" y="336"/>
                    <a:pt x="672" y="0"/>
                  </a:cubicBezTo>
                  <a:cubicBezTo>
                    <a:pt x="738" y="76"/>
                    <a:pt x="805" y="175"/>
                    <a:pt x="859" y="284"/>
                  </a:cubicBezTo>
                  <a:cubicBezTo>
                    <a:pt x="872" y="168"/>
                    <a:pt x="935" y="75"/>
                    <a:pt x="1014" y="21"/>
                  </a:cubicBezTo>
                  <a:cubicBezTo>
                    <a:pt x="879" y="127"/>
                    <a:pt x="877" y="278"/>
                    <a:pt x="908" y="399"/>
                  </a:cubicBezTo>
                  <a:cubicBezTo>
                    <a:pt x="968" y="553"/>
                    <a:pt x="1003" y="725"/>
                    <a:pt x="986" y="893"/>
                  </a:cubicBezTo>
                  <a:cubicBezTo>
                    <a:pt x="982" y="933"/>
                    <a:pt x="969" y="1057"/>
                    <a:pt x="947" y="1139"/>
                  </a:cubicBezTo>
                  <a:cubicBezTo>
                    <a:pt x="1083" y="947"/>
                    <a:pt x="1170" y="665"/>
                    <a:pt x="1123" y="297"/>
                  </a:cubicBezTo>
                  <a:cubicBezTo>
                    <a:pt x="1146" y="409"/>
                    <a:pt x="1154" y="538"/>
                    <a:pt x="1147" y="676"/>
                  </a:cubicBezTo>
                  <a:cubicBezTo>
                    <a:pt x="1253" y="558"/>
                    <a:pt x="1397" y="525"/>
                    <a:pt x="1517" y="551"/>
                  </a:cubicBezTo>
                  <a:cubicBezTo>
                    <a:pt x="1320" y="524"/>
                    <a:pt x="1198" y="640"/>
                    <a:pt x="1141" y="760"/>
                  </a:cubicBezTo>
                  <a:cubicBezTo>
                    <a:pt x="1125" y="887"/>
                    <a:pt x="1100" y="1011"/>
                    <a:pt x="1053" y="1131"/>
                  </a:cubicBezTo>
                  <a:cubicBezTo>
                    <a:pt x="1115" y="1108"/>
                    <a:pt x="1177" y="1101"/>
                    <a:pt x="1236" y="1105"/>
                  </a:cubicBezTo>
                  <a:cubicBezTo>
                    <a:pt x="1336" y="1065"/>
                    <a:pt x="1433" y="985"/>
                    <a:pt x="1448" y="831"/>
                  </a:cubicBezTo>
                  <a:cubicBezTo>
                    <a:pt x="1445" y="933"/>
                    <a:pt x="1395" y="1045"/>
                    <a:pt x="1299" y="1117"/>
                  </a:cubicBezTo>
                  <a:cubicBezTo>
                    <a:pt x="1371" y="1134"/>
                    <a:pt x="1442" y="1168"/>
                    <a:pt x="1500" y="1218"/>
                  </a:cubicBezTo>
                  <a:cubicBezTo>
                    <a:pt x="1270" y="1137"/>
                    <a:pt x="1113" y="1167"/>
                    <a:pt x="996" y="1251"/>
                  </a:cubicBezTo>
                  <a:cubicBezTo>
                    <a:pt x="976" y="1286"/>
                    <a:pt x="954" y="1325"/>
                    <a:pt x="929" y="1357"/>
                  </a:cubicBezTo>
                  <a:cubicBezTo>
                    <a:pt x="725" y="1640"/>
                    <a:pt x="611" y="1861"/>
                    <a:pt x="655" y="2132"/>
                  </a:cubicBezTo>
                  <a:cubicBezTo>
                    <a:pt x="389" y="2133"/>
                    <a:pt x="389" y="2133"/>
                    <a:pt x="389" y="2133"/>
                  </a:cubicBezTo>
                  <a:cubicBezTo>
                    <a:pt x="379" y="1934"/>
                    <a:pt x="437" y="1735"/>
                    <a:pt x="566" y="1551"/>
                  </a:cubicBezTo>
                  <a:cubicBezTo>
                    <a:pt x="585" y="1482"/>
                    <a:pt x="592" y="1424"/>
                    <a:pt x="587" y="1364"/>
                  </a:cubicBezTo>
                  <a:cubicBezTo>
                    <a:pt x="540" y="1242"/>
                    <a:pt x="476" y="1149"/>
                    <a:pt x="326" y="1121"/>
                  </a:cubicBezTo>
                  <a:cubicBezTo>
                    <a:pt x="323" y="1121"/>
                    <a:pt x="323" y="1121"/>
                    <a:pt x="323" y="1121"/>
                  </a:cubicBezTo>
                  <a:cubicBezTo>
                    <a:pt x="217" y="1123"/>
                    <a:pt x="99" y="1161"/>
                    <a:pt x="32" y="1300"/>
                  </a:cubicBezTo>
                  <a:cubicBezTo>
                    <a:pt x="67" y="1213"/>
                    <a:pt x="140" y="1133"/>
                    <a:pt x="243" y="1096"/>
                  </a:cubicBezTo>
                  <a:close/>
                </a:path>
              </a:pathLst>
            </a:custGeom>
            <a:solidFill>
              <a:schemeClr val="bg2">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4" name="Freeform: Shape 40"/>
            <p:cNvSpPr/>
            <p:nvPr/>
          </p:nvSpPr>
          <p:spPr bwMode="auto">
            <a:xfrm>
              <a:off x="9086186" y="2687567"/>
              <a:ext cx="195715" cy="337363"/>
            </a:xfrm>
            <a:custGeom>
              <a:avLst/>
              <a:gdLst>
                <a:gd name="T0" fmla="*/ 83 w 136"/>
                <a:gd name="T1" fmla="*/ 230 h 234"/>
                <a:gd name="T2" fmla="*/ 85 w 136"/>
                <a:gd name="T3" fmla="*/ 229 h 234"/>
                <a:gd name="T4" fmla="*/ 85 w 136"/>
                <a:gd name="T5" fmla="*/ 229 h 234"/>
                <a:gd name="T6" fmla="*/ 120 w 136"/>
                <a:gd name="T7" fmla="*/ 143 h 234"/>
                <a:gd name="T8" fmla="*/ 112 w 136"/>
                <a:gd name="T9" fmla="*/ 0 h 234"/>
                <a:gd name="T10" fmla="*/ 4 w 136"/>
                <a:gd name="T11" fmla="*/ 159 h 234"/>
                <a:gd name="T12" fmla="*/ 70 w 136"/>
                <a:gd name="T13" fmla="*/ 230 h 234"/>
                <a:gd name="T14" fmla="*/ 83 w 136"/>
                <a:gd name="T15" fmla="*/ 229 h 234"/>
                <a:gd name="T16" fmla="*/ 83 w 136"/>
                <a:gd name="T17" fmla="*/ 230 h 234"/>
                <a:gd name="T18" fmla="*/ 87 w 136"/>
                <a:gd name="T19" fmla="*/ 44 h 234"/>
                <a:gd name="T20" fmla="*/ 87 w 136"/>
                <a:gd name="T21" fmla="*/ 44 h 234"/>
                <a:gd name="T22" fmla="*/ 87 w 136"/>
                <a:gd name="T23" fmla="*/ 4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234">
                  <a:moveTo>
                    <a:pt x="83" y="230"/>
                  </a:moveTo>
                  <a:cubicBezTo>
                    <a:pt x="84" y="230"/>
                    <a:pt x="84" y="229"/>
                    <a:pt x="85" y="229"/>
                  </a:cubicBezTo>
                  <a:cubicBezTo>
                    <a:pt x="85" y="229"/>
                    <a:pt x="85" y="229"/>
                    <a:pt x="85" y="229"/>
                  </a:cubicBezTo>
                  <a:cubicBezTo>
                    <a:pt x="122" y="209"/>
                    <a:pt x="136" y="174"/>
                    <a:pt x="120" y="143"/>
                  </a:cubicBezTo>
                  <a:cubicBezTo>
                    <a:pt x="101" y="98"/>
                    <a:pt x="100" y="49"/>
                    <a:pt x="112" y="0"/>
                  </a:cubicBezTo>
                  <a:cubicBezTo>
                    <a:pt x="64" y="39"/>
                    <a:pt x="10" y="86"/>
                    <a:pt x="4" y="159"/>
                  </a:cubicBezTo>
                  <a:cubicBezTo>
                    <a:pt x="0" y="208"/>
                    <a:pt x="19" y="234"/>
                    <a:pt x="70" y="230"/>
                  </a:cubicBezTo>
                  <a:cubicBezTo>
                    <a:pt x="83" y="229"/>
                    <a:pt x="83" y="229"/>
                    <a:pt x="83" y="229"/>
                  </a:cubicBezTo>
                  <a:lnTo>
                    <a:pt x="83" y="230"/>
                  </a:lnTo>
                  <a:close/>
                  <a:moveTo>
                    <a:pt x="87" y="44"/>
                  </a:moveTo>
                  <a:cubicBezTo>
                    <a:pt x="87" y="44"/>
                    <a:pt x="87" y="44"/>
                    <a:pt x="87" y="44"/>
                  </a:cubicBezTo>
                  <a:cubicBezTo>
                    <a:pt x="87" y="44"/>
                    <a:pt x="87" y="44"/>
                    <a:pt x="87" y="4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Freeform: Shape 41"/>
            <p:cNvSpPr/>
            <p:nvPr/>
          </p:nvSpPr>
          <p:spPr bwMode="auto">
            <a:xfrm>
              <a:off x="9645215" y="3153604"/>
              <a:ext cx="661749" cy="434680"/>
            </a:xfrm>
            <a:custGeom>
              <a:avLst/>
              <a:gdLst>
                <a:gd name="T0" fmla="*/ 0 w 459"/>
                <a:gd name="T1" fmla="*/ 113 h 302"/>
                <a:gd name="T2" fmla="*/ 197 w 459"/>
                <a:gd name="T3" fmla="*/ 278 h 302"/>
                <a:gd name="T4" fmla="*/ 459 w 459"/>
                <a:gd name="T5" fmla="*/ 277 h 302"/>
                <a:gd name="T6" fmla="*/ 189 w 459"/>
                <a:gd name="T7" fmla="*/ 36 h 302"/>
                <a:gd name="T8" fmla="*/ 12 w 459"/>
                <a:gd name="T9" fmla="*/ 85 h 302"/>
                <a:gd name="T10" fmla="*/ 12 w 459"/>
                <a:gd name="T11" fmla="*/ 85 h 302"/>
                <a:gd name="T12" fmla="*/ 12 w 459"/>
                <a:gd name="T13" fmla="*/ 85 h 302"/>
                <a:gd name="T14" fmla="*/ 7 w 459"/>
                <a:gd name="T15" fmla="*/ 91 h 302"/>
                <a:gd name="T16" fmla="*/ 9 w 459"/>
                <a:gd name="T17" fmla="*/ 91 h 302"/>
                <a:gd name="T18" fmla="*/ 0 w 459"/>
                <a:gd name="T19" fmla="*/ 11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 h="302">
                  <a:moveTo>
                    <a:pt x="0" y="113"/>
                  </a:moveTo>
                  <a:cubicBezTo>
                    <a:pt x="7" y="226"/>
                    <a:pt x="79" y="302"/>
                    <a:pt x="197" y="278"/>
                  </a:cubicBezTo>
                  <a:cubicBezTo>
                    <a:pt x="285" y="260"/>
                    <a:pt x="367" y="245"/>
                    <a:pt x="459" y="277"/>
                  </a:cubicBezTo>
                  <a:cubicBezTo>
                    <a:pt x="397" y="155"/>
                    <a:pt x="309" y="65"/>
                    <a:pt x="189" y="36"/>
                  </a:cubicBezTo>
                  <a:cubicBezTo>
                    <a:pt x="189" y="36"/>
                    <a:pt x="78" y="0"/>
                    <a:pt x="12" y="85"/>
                  </a:cubicBezTo>
                  <a:cubicBezTo>
                    <a:pt x="12" y="85"/>
                    <a:pt x="12" y="85"/>
                    <a:pt x="12" y="85"/>
                  </a:cubicBezTo>
                  <a:cubicBezTo>
                    <a:pt x="12" y="85"/>
                    <a:pt x="12" y="85"/>
                    <a:pt x="12" y="85"/>
                  </a:cubicBezTo>
                  <a:cubicBezTo>
                    <a:pt x="10" y="87"/>
                    <a:pt x="9" y="89"/>
                    <a:pt x="7" y="91"/>
                  </a:cubicBezTo>
                  <a:cubicBezTo>
                    <a:pt x="8" y="91"/>
                    <a:pt x="8" y="91"/>
                    <a:pt x="9" y="91"/>
                  </a:cubicBezTo>
                  <a:lnTo>
                    <a:pt x="0" y="11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6" name="Freeform: Shape 42"/>
            <p:cNvSpPr/>
            <p:nvPr/>
          </p:nvSpPr>
          <p:spPr bwMode="auto">
            <a:xfrm>
              <a:off x="9565200" y="3477992"/>
              <a:ext cx="185982" cy="303842"/>
            </a:xfrm>
            <a:custGeom>
              <a:avLst/>
              <a:gdLst>
                <a:gd name="T0" fmla="*/ 50 w 129"/>
                <a:gd name="T1" fmla="*/ 211 h 211"/>
                <a:gd name="T2" fmla="*/ 44 w 129"/>
                <a:gd name="T3" fmla="*/ 209 h 211"/>
                <a:gd name="T4" fmla="*/ 44 w 129"/>
                <a:gd name="T5" fmla="*/ 209 h 211"/>
                <a:gd name="T6" fmla="*/ 44 w 129"/>
                <a:gd name="T7" fmla="*/ 209 h 211"/>
                <a:gd name="T8" fmla="*/ 9 w 129"/>
                <a:gd name="T9" fmla="*/ 134 h 211"/>
                <a:gd name="T10" fmla="*/ 1 w 129"/>
                <a:gd name="T11" fmla="*/ 0 h 211"/>
                <a:gd name="T12" fmla="*/ 121 w 129"/>
                <a:gd name="T13" fmla="*/ 134 h 211"/>
                <a:gd name="T14" fmla="*/ 57 w 129"/>
                <a:gd name="T15" fmla="*/ 211 h 211"/>
                <a:gd name="T16" fmla="*/ 50 w 129"/>
                <a:gd name="T17" fmla="*/ 210 h 211"/>
                <a:gd name="T18" fmla="*/ 50 w 129"/>
                <a:gd name="T1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11">
                  <a:moveTo>
                    <a:pt x="50" y="211"/>
                  </a:moveTo>
                  <a:cubicBezTo>
                    <a:pt x="48" y="211"/>
                    <a:pt x="46" y="210"/>
                    <a:pt x="44" y="209"/>
                  </a:cubicBezTo>
                  <a:cubicBezTo>
                    <a:pt x="44" y="209"/>
                    <a:pt x="44" y="209"/>
                    <a:pt x="44" y="209"/>
                  </a:cubicBezTo>
                  <a:cubicBezTo>
                    <a:pt x="44" y="209"/>
                    <a:pt x="44" y="209"/>
                    <a:pt x="44" y="209"/>
                  </a:cubicBezTo>
                  <a:cubicBezTo>
                    <a:pt x="10" y="195"/>
                    <a:pt x="0" y="165"/>
                    <a:pt x="9" y="134"/>
                  </a:cubicBezTo>
                  <a:cubicBezTo>
                    <a:pt x="21" y="88"/>
                    <a:pt x="18" y="45"/>
                    <a:pt x="1" y="0"/>
                  </a:cubicBezTo>
                  <a:cubicBezTo>
                    <a:pt x="51" y="31"/>
                    <a:pt x="106" y="67"/>
                    <a:pt x="121" y="134"/>
                  </a:cubicBezTo>
                  <a:cubicBezTo>
                    <a:pt x="129" y="180"/>
                    <a:pt x="109" y="207"/>
                    <a:pt x="57" y="211"/>
                  </a:cubicBezTo>
                  <a:cubicBezTo>
                    <a:pt x="50" y="210"/>
                    <a:pt x="50" y="210"/>
                    <a:pt x="50" y="210"/>
                  </a:cubicBezTo>
                  <a:lnTo>
                    <a:pt x="50" y="211"/>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7" name="Freeform: Shape 43"/>
            <p:cNvSpPr/>
            <p:nvPr/>
          </p:nvSpPr>
          <p:spPr bwMode="auto">
            <a:xfrm>
              <a:off x="9627913" y="4109464"/>
              <a:ext cx="522264" cy="730953"/>
            </a:xfrm>
            <a:custGeom>
              <a:avLst/>
              <a:gdLst>
                <a:gd name="T0" fmla="*/ 28 w 362"/>
                <a:gd name="T1" fmla="*/ 104 h 507"/>
                <a:gd name="T2" fmla="*/ 25 w 362"/>
                <a:gd name="T3" fmla="*/ 116 h 507"/>
                <a:gd name="T4" fmla="*/ 102 w 362"/>
                <a:gd name="T5" fmla="*/ 291 h 507"/>
                <a:gd name="T6" fmla="*/ 319 w 362"/>
                <a:gd name="T7" fmla="*/ 507 h 507"/>
                <a:gd name="T8" fmla="*/ 266 w 362"/>
                <a:gd name="T9" fmla="*/ 83 h 507"/>
                <a:gd name="T10" fmla="*/ 48 w 362"/>
                <a:gd name="T11" fmla="*/ 78 h 507"/>
                <a:gd name="T12" fmla="*/ 48 w 362"/>
                <a:gd name="T13" fmla="*/ 78 h 507"/>
                <a:gd name="T14" fmla="*/ 48 w 362"/>
                <a:gd name="T15" fmla="*/ 78 h 507"/>
                <a:gd name="T16" fmla="*/ 43 w 362"/>
                <a:gd name="T17" fmla="*/ 83 h 507"/>
                <a:gd name="T18" fmla="*/ 44 w 362"/>
                <a:gd name="T19" fmla="*/ 83 h 507"/>
                <a:gd name="T20" fmla="*/ 28 w 362"/>
                <a:gd name="T21" fmla="*/ 10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507">
                  <a:moveTo>
                    <a:pt x="28" y="104"/>
                  </a:moveTo>
                  <a:cubicBezTo>
                    <a:pt x="27" y="108"/>
                    <a:pt x="26" y="112"/>
                    <a:pt x="25" y="116"/>
                  </a:cubicBezTo>
                  <a:cubicBezTo>
                    <a:pt x="0" y="199"/>
                    <a:pt x="35" y="259"/>
                    <a:pt x="102" y="291"/>
                  </a:cubicBezTo>
                  <a:cubicBezTo>
                    <a:pt x="196" y="335"/>
                    <a:pt x="268" y="409"/>
                    <a:pt x="319" y="507"/>
                  </a:cubicBezTo>
                  <a:cubicBezTo>
                    <a:pt x="342" y="367"/>
                    <a:pt x="362" y="210"/>
                    <a:pt x="266" y="83"/>
                  </a:cubicBezTo>
                  <a:cubicBezTo>
                    <a:pt x="203" y="0"/>
                    <a:pt x="127" y="0"/>
                    <a:pt x="48" y="78"/>
                  </a:cubicBezTo>
                  <a:cubicBezTo>
                    <a:pt x="48" y="78"/>
                    <a:pt x="48" y="78"/>
                    <a:pt x="48" y="78"/>
                  </a:cubicBezTo>
                  <a:cubicBezTo>
                    <a:pt x="48" y="78"/>
                    <a:pt x="48" y="78"/>
                    <a:pt x="48" y="78"/>
                  </a:cubicBezTo>
                  <a:cubicBezTo>
                    <a:pt x="46" y="80"/>
                    <a:pt x="45" y="81"/>
                    <a:pt x="43" y="83"/>
                  </a:cubicBezTo>
                  <a:cubicBezTo>
                    <a:pt x="44" y="83"/>
                    <a:pt x="44" y="83"/>
                    <a:pt x="44" y="83"/>
                  </a:cubicBezTo>
                  <a:lnTo>
                    <a:pt x="28" y="10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8" name="Freeform: Shape 44"/>
            <p:cNvSpPr/>
            <p:nvPr/>
          </p:nvSpPr>
          <p:spPr bwMode="auto">
            <a:xfrm>
              <a:off x="8588795" y="3162256"/>
              <a:ext cx="206525" cy="165438"/>
            </a:xfrm>
            <a:custGeom>
              <a:avLst/>
              <a:gdLst>
                <a:gd name="T0" fmla="*/ 16 w 143"/>
                <a:gd name="T1" fmla="*/ 94 h 115"/>
                <a:gd name="T2" fmla="*/ 93 w 143"/>
                <a:gd name="T3" fmla="*/ 76 h 115"/>
                <a:gd name="T4" fmla="*/ 143 w 143"/>
                <a:gd name="T5" fmla="*/ 10 h 115"/>
                <a:gd name="T6" fmla="*/ 35 w 143"/>
                <a:gd name="T7" fmla="*/ 31 h 115"/>
                <a:gd name="T8" fmla="*/ 11 w 143"/>
                <a:gd name="T9" fmla="*/ 86 h 115"/>
                <a:gd name="T10" fmla="*/ 18 w 143"/>
                <a:gd name="T11" fmla="*/ 91 h 115"/>
                <a:gd name="T12" fmla="*/ 18 w 143"/>
                <a:gd name="T13" fmla="*/ 91 h 115"/>
                <a:gd name="T14" fmla="*/ 16 w 143"/>
                <a:gd name="T15" fmla="*/ 94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15">
                  <a:moveTo>
                    <a:pt x="16" y="94"/>
                  </a:moveTo>
                  <a:cubicBezTo>
                    <a:pt x="45" y="115"/>
                    <a:pt x="76" y="111"/>
                    <a:pt x="93" y="76"/>
                  </a:cubicBezTo>
                  <a:cubicBezTo>
                    <a:pt x="106" y="51"/>
                    <a:pt x="118" y="27"/>
                    <a:pt x="143" y="10"/>
                  </a:cubicBezTo>
                  <a:cubicBezTo>
                    <a:pt x="102" y="0"/>
                    <a:pt x="66" y="7"/>
                    <a:pt x="35" y="31"/>
                  </a:cubicBezTo>
                  <a:cubicBezTo>
                    <a:pt x="35" y="31"/>
                    <a:pt x="0" y="51"/>
                    <a:pt x="11" y="86"/>
                  </a:cubicBezTo>
                  <a:cubicBezTo>
                    <a:pt x="18" y="91"/>
                    <a:pt x="18" y="91"/>
                    <a:pt x="18" y="91"/>
                  </a:cubicBezTo>
                  <a:cubicBezTo>
                    <a:pt x="18" y="91"/>
                    <a:pt x="18" y="91"/>
                    <a:pt x="18" y="91"/>
                  </a:cubicBezTo>
                  <a:cubicBezTo>
                    <a:pt x="17" y="92"/>
                    <a:pt x="17" y="93"/>
                    <a:pt x="16" y="94"/>
                  </a:cubicBez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9" name="Freeform: Shape 45"/>
            <p:cNvSpPr/>
            <p:nvPr/>
          </p:nvSpPr>
          <p:spPr bwMode="auto">
            <a:xfrm>
              <a:off x="8287115" y="2779478"/>
              <a:ext cx="375209" cy="274647"/>
            </a:xfrm>
            <a:custGeom>
              <a:avLst/>
              <a:gdLst>
                <a:gd name="T0" fmla="*/ 45 w 260"/>
                <a:gd name="T1" fmla="*/ 166 h 190"/>
                <a:gd name="T2" fmla="*/ 140 w 260"/>
                <a:gd name="T3" fmla="*/ 143 h 190"/>
                <a:gd name="T4" fmla="*/ 260 w 260"/>
                <a:gd name="T5" fmla="*/ 43 h 190"/>
                <a:gd name="T6" fmla="*/ 53 w 260"/>
                <a:gd name="T7" fmla="*/ 42 h 190"/>
                <a:gd name="T8" fmla="*/ 37 w 260"/>
                <a:gd name="T9" fmla="*/ 158 h 190"/>
                <a:gd name="T10" fmla="*/ 45 w 260"/>
                <a:gd name="T11" fmla="*/ 166 h 190"/>
              </a:gdLst>
              <a:ahLst/>
              <a:cxnLst>
                <a:cxn ang="0">
                  <a:pos x="T0" y="T1"/>
                </a:cxn>
                <a:cxn ang="0">
                  <a:pos x="T2" y="T3"/>
                </a:cxn>
                <a:cxn ang="0">
                  <a:pos x="T4" y="T5"/>
                </a:cxn>
                <a:cxn ang="0">
                  <a:pos x="T6" y="T7"/>
                </a:cxn>
                <a:cxn ang="0">
                  <a:pos x="T8" y="T9"/>
                </a:cxn>
                <a:cxn ang="0">
                  <a:pos x="T10" y="T11"/>
                </a:cxn>
              </a:cxnLst>
              <a:rect l="0" t="0" r="r" b="b"/>
              <a:pathLst>
                <a:path w="260" h="190">
                  <a:moveTo>
                    <a:pt x="45" y="166"/>
                  </a:moveTo>
                  <a:cubicBezTo>
                    <a:pt x="84" y="190"/>
                    <a:pt x="120" y="175"/>
                    <a:pt x="140" y="143"/>
                  </a:cubicBezTo>
                  <a:cubicBezTo>
                    <a:pt x="168" y="96"/>
                    <a:pt x="208" y="63"/>
                    <a:pt x="260" y="43"/>
                  </a:cubicBezTo>
                  <a:cubicBezTo>
                    <a:pt x="194" y="20"/>
                    <a:pt x="119" y="0"/>
                    <a:pt x="53" y="42"/>
                  </a:cubicBezTo>
                  <a:cubicBezTo>
                    <a:pt x="7" y="67"/>
                    <a:pt x="0" y="111"/>
                    <a:pt x="37" y="158"/>
                  </a:cubicBezTo>
                  <a:lnTo>
                    <a:pt x="45" y="16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0" name="Freeform: Shape 46"/>
            <p:cNvSpPr/>
            <p:nvPr/>
          </p:nvSpPr>
          <p:spPr bwMode="auto">
            <a:xfrm>
              <a:off x="7519399" y="2699463"/>
              <a:ext cx="523345" cy="371964"/>
            </a:xfrm>
            <a:custGeom>
              <a:avLst/>
              <a:gdLst>
                <a:gd name="T0" fmla="*/ 355 w 363"/>
                <a:gd name="T1" fmla="*/ 179 h 258"/>
                <a:gd name="T2" fmla="*/ 161 w 363"/>
                <a:gd name="T3" fmla="*/ 186 h 258"/>
                <a:gd name="T4" fmla="*/ 0 w 363"/>
                <a:gd name="T5" fmla="*/ 58 h 258"/>
                <a:gd name="T6" fmla="*/ 274 w 363"/>
                <a:gd name="T7" fmla="*/ 41 h 258"/>
                <a:gd name="T8" fmla="*/ 362 w 363"/>
                <a:gd name="T9" fmla="*/ 163 h 258"/>
                <a:gd name="T10" fmla="*/ 355 w 363"/>
                <a:gd name="T11" fmla="*/ 179 h 258"/>
              </a:gdLst>
              <a:ahLst/>
              <a:cxnLst>
                <a:cxn ang="0">
                  <a:pos x="T0" y="T1"/>
                </a:cxn>
                <a:cxn ang="0">
                  <a:pos x="T2" y="T3"/>
                </a:cxn>
                <a:cxn ang="0">
                  <a:pos x="T4" y="T5"/>
                </a:cxn>
                <a:cxn ang="0">
                  <a:pos x="T6" y="T7"/>
                </a:cxn>
                <a:cxn ang="0">
                  <a:pos x="T8" y="T9"/>
                </a:cxn>
                <a:cxn ang="0">
                  <a:pos x="T10" y="T11"/>
                </a:cxn>
              </a:cxnLst>
              <a:rect l="0" t="0" r="r" b="b"/>
              <a:pathLst>
                <a:path w="363" h="258">
                  <a:moveTo>
                    <a:pt x="355" y="179"/>
                  </a:moveTo>
                  <a:cubicBezTo>
                    <a:pt x="299" y="248"/>
                    <a:pt x="219" y="258"/>
                    <a:pt x="161" y="186"/>
                  </a:cubicBezTo>
                  <a:cubicBezTo>
                    <a:pt x="115" y="131"/>
                    <a:pt x="70" y="80"/>
                    <a:pt x="0" y="58"/>
                  </a:cubicBezTo>
                  <a:cubicBezTo>
                    <a:pt x="92" y="13"/>
                    <a:pt x="185" y="0"/>
                    <a:pt x="274" y="41"/>
                  </a:cubicBezTo>
                  <a:cubicBezTo>
                    <a:pt x="274" y="41"/>
                    <a:pt x="363" y="74"/>
                    <a:pt x="362" y="163"/>
                  </a:cubicBezTo>
                  <a:lnTo>
                    <a:pt x="355" y="179"/>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1" name="Freeform: Shape 47"/>
            <p:cNvSpPr/>
            <p:nvPr/>
          </p:nvSpPr>
          <p:spPr bwMode="auto">
            <a:xfrm>
              <a:off x="6991729" y="3116841"/>
              <a:ext cx="728790" cy="454143"/>
            </a:xfrm>
            <a:custGeom>
              <a:avLst/>
              <a:gdLst>
                <a:gd name="T0" fmla="*/ 506 w 506"/>
                <a:gd name="T1" fmla="*/ 134 h 315"/>
                <a:gd name="T2" fmla="*/ 268 w 506"/>
                <a:gd name="T3" fmla="*/ 261 h 315"/>
                <a:gd name="T4" fmla="*/ 0 w 506"/>
                <a:gd name="T5" fmla="*/ 202 h 315"/>
                <a:gd name="T6" fmla="*/ 327 w 506"/>
                <a:gd name="T7" fmla="*/ 11 h 315"/>
                <a:gd name="T8" fmla="*/ 503 w 506"/>
                <a:gd name="T9" fmla="*/ 110 h 315"/>
                <a:gd name="T10" fmla="*/ 506 w 506"/>
                <a:gd name="T11" fmla="*/ 134 h 315"/>
              </a:gdLst>
              <a:ahLst/>
              <a:cxnLst>
                <a:cxn ang="0">
                  <a:pos x="T0" y="T1"/>
                </a:cxn>
                <a:cxn ang="0">
                  <a:pos x="T2" y="T3"/>
                </a:cxn>
                <a:cxn ang="0">
                  <a:pos x="T4" y="T5"/>
                </a:cxn>
                <a:cxn ang="0">
                  <a:pos x="T6" y="T7"/>
                </a:cxn>
                <a:cxn ang="0">
                  <a:pos x="T8" y="T9"/>
                </a:cxn>
                <a:cxn ang="0">
                  <a:pos x="T10" y="T11"/>
                </a:cxn>
              </a:cxnLst>
              <a:rect l="0" t="0" r="r" b="b"/>
              <a:pathLst>
                <a:path w="506" h="315">
                  <a:moveTo>
                    <a:pt x="506" y="134"/>
                  </a:moveTo>
                  <a:cubicBezTo>
                    <a:pt x="477" y="250"/>
                    <a:pt x="386" y="315"/>
                    <a:pt x="268" y="261"/>
                  </a:cubicBezTo>
                  <a:cubicBezTo>
                    <a:pt x="184" y="222"/>
                    <a:pt x="101" y="189"/>
                    <a:pt x="0" y="202"/>
                  </a:cubicBezTo>
                  <a:cubicBezTo>
                    <a:pt x="88" y="90"/>
                    <a:pt x="196" y="17"/>
                    <a:pt x="327" y="11"/>
                  </a:cubicBezTo>
                  <a:cubicBezTo>
                    <a:pt x="327" y="11"/>
                    <a:pt x="457" y="0"/>
                    <a:pt x="503" y="110"/>
                  </a:cubicBezTo>
                  <a:lnTo>
                    <a:pt x="506" y="134"/>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2" name="Freeform: Shape 48"/>
            <p:cNvSpPr/>
            <p:nvPr/>
          </p:nvSpPr>
          <p:spPr bwMode="auto">
            <a:xfrm>
              <a:off x="7581032" y="3590445"/>
              <a:ext cx="126510" cy="195715"/>
            </a:xfrm>
            <a:custGeom>
              <a:avLst/>
              <a:gdLst>
                <a:gd name="T0" fmla="*/ 50 w 88"/>
                <a:gd name="T1" fmla="*/ 136 h 136"/>
                <a:gd name="T2" fmla="*/ 80 w 88"/>
                <a:gd name="T3" fmla="*/ 87 h 136"/>
                <a:gd name="T4" fmla="*/ 88 w 88"/>
                <a:gd name="T5" fmla="*/ 0 h 136"/>
                <a:gd name="T6" fmla="*/ 7 w 88"/>
                <a:gd name="T7" fmla="*/ 83 h 136"/>
                <a:gd name="T8" fmla="*/ 44 w 88"/>
                <a:gd name="T9" fmla="*/ 133 h 136"/>
                <a:gd name="T10" fmla="*/ 50 w 88"/>
                <a:gd name="T11" fmla="*/ 136 h 136"/>
              </a:gdLst>
              <a:ahLst/>
              <a:cxnLst>
                <a:cxn ang="0">
                  <a:pos x="T0" y="T1"/>
                </a:cxn>
                <a:cxn ang="0">
                  <a:pos x="T2" y="T3"/>
                </a:cxn>
                <a:cxn ang="0">
                  <a:pos x="T4" y="T5"/>
                </a:cxn>
                <a:cxn ang="0">
                  <a:pos x="T6" y="T7"/>
                </a:cxn>
                <a:cxn ang="0">
                  <a:pos x="T8" y="T9"/>
                </a:cxn>
                <a:cxn ang="0">
                  <a:pos x="T10" y="T11"/>
                </a:cxn>
              </a:cxnLst>
              <a:rect l="0" t="0" r="r" b="b"/>
              <a:pathLst>
                <a:path w="88" h="136">
                  <a:moveTo>
                    <a:pt x="50" y="136"/>
                  </a:moveTo>
                  <a:cubicBezTo>
                    <a:pt x="73" y="127"/>
                    <a:pt x="83" y="108"/>
                    <a:pt x="80" y="87"/>
                  </a:cubicBezTo>
                  <a:cubicBezTo>
                    <a:pt x="71" y="57"/>
                    <a:pt x="76" y="27"/>
                    <a:pt x="88" y="0"/>
                  </a:cubicBezTo>
                  <a:cubicBezTo>
                    <a:pt x="55" y="17"/>
                    <a:pt x="19" y="39"/>
                    <a:pt x="7" y="83"/>
                  </a:cubicBezTo>
                  <a:cubicBezTo>
                    <a:pt x="0" y="110"/>
                    <a:pt x="11" y="129"/>
                    <a:pt x="44" y="133"/>
                  </a:cubicBezTo>
                  <a:lnTo>
                    <a:pt x="50" y="136"/>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3" name="Freeform: Shape 49"/>
            <p:cNvSpPr/>
            <p:nvPr/>
          </p:nvSpPr>
          <p:spPr bwMode="auto">
            <a:xfrm>
              <a:off x="7348555" y="4265170"/>
              <a:ext cx="447655" cy="722302"/>
            </a:xfrm>
            <a:custGeom>
              <a:avLst/>
              <a:gdLst>
                <a:gd name="T0" fmla="*/ 234 w 310"/>
                <a:gd name="T1" fmla="*/ 23 h 501"/>
                <a:gd name="T2" fmla="*/ 232 w 310"/>
                <a:gd name="T3" fmla="*/ 284 h 501"/>
                <a:gd name="T4" fmla="*/ 86 w 310"/>
                <a:gd name="T5" fmla="*/ 501 h 501"/>
                <a:gd name="T6" fmla="*/ 77 w 310"/>
                <a:gd name="T7" fmla="*/ 78 h 501"/>
                <a:gd name="T8" fmla="*/ 215 w 310"/>
                <a:gd name="T9" fmla="*/ 13 h 501"/>
                <a:gd name="T10" fmla="*/ 234 w 310"/>
                <a:gd name="T11" fmla="*/ 23 h 501"/>
              </a:gdLst>
              <a:ahLst/>
              <a:cxnLst>
                <a:cxn ang="0">
                  <a:pos x="T0" y="T1"/>
                </a:cxn>
                <a:cxn ang="0">
                  <a:pos x="T2" y="T3"/>
                </a:cxn>
                <a:cxn ang="0">
                  <a:pos x="T4" y="T5"/>
                </a:cxn>
                <a:cxn ang="0">
                  <a:pos x="T6" y="T7"/>
                </a:cxn>
                <a:cxn ang="0">
                  <a:pos x="T8" y="T9"/>
                </a:cxn>
                <a:cxn ang="0">
                  <a:pos x="T10" y="T11"/>
                </a:cxn>
              </a:cxnLst>
              <a:rect l="0" t="0" r="r" b="b"/>
              <a:pathLst>
                <a:path w="310" h="501">
                  <a:moveTo>
                    <a:pt x="234" y="23"/>
                  </a:moveTo>
                  <a:cubicBezTo>
                    <a:pt x="295" y="110"/>
                    <a:pt x="310" y="210"/>
                    <a:pt x="232" y="284"/>
                  </a:cubicBezTo>
                  <a:cubicBezTo>
                    <a:pt x="156" y="359"/>
                    <a:pt x="102" y="417"/>
                    <a:pt x="86" y="501"/>
                  </a:cubicBezTo>
                  <a:cubicBezTo>
                    <a:pt x="26" y="354"/>
                    <a:pt x="0" y="206"/>
                    <a:pt x="77" y="78"/>
                  </a:cubicBezTo>
                  <a:cubicBezTo>
                    <a:pt x="117" y="12"/>
                    <a:pt x="166" y="0"/>
                    <a:pt x="215" y="13"/>
                  </a:cubicBezTo>
                  <a:lnTo>
                    <a:pt x="234" y="23"/>
                  </a:lnTo>
                  <a:close/>
                </a:path>
              </a:pathLst>
            </a:custGeom>
            <a:solidFill>
              <a:schemeClr val="accent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4" name="Freeform: Shape 22"/>
            <p:cNvSpPr/>
            <p:nvPr/>
          </p:nvSpPr>
          <p:spPr bwMode="auto">
            <a:xfrm>
              <a:off x="7752344" y="5318119"/>
              <a:ext cx="1112224" cy="214922"/>
            </a:xfrm>
            <a:custGeom>
              <a:avLst/>
              <a:gdLst>
                <a:gd name="T0" fmla="*/ 11 w 87"/>
                <a:gd name="T1" fmla="*/ 5 h 17"/>
                <a:gd name="T2" fmla="*/ 12 w 87"/>
                <a:gd name="T3" fmla="*/ 5 h 17"/>
                <a:gd name="T4" fmla="*/ 20 w 87"/>
                <a:gd name="T5" fmla="*/ 6 h 17"/>
                <a:gd name="T6" fmla="*/ 24 w 87"/>
                <a:gd name="T7" fmla="*/ 4 h 17"/>
                <a:gd name="T8" fmla="*/ 27 w 87"/>
                <a:gd name="T9" fmla="*/ 5 h 17"/>
                <a:gd name="T10" fmla="*/ 29 w 87"/>
                <a:gd name="T11" fmla="*/ 6 h 17"/>
                <a:gd name="T12" fmla="*/ 34 w 87"/>
                <a:gd name="T13" fmla="*/ 2 h 17"/>
                <a:gd name="T14" fmla="*/ 37 w 87"/>
                <a:gd name="T15" fmla="*/ 3 h 17"/>
                <a:gd name="T16" fmla="*/ 40 w 87"/>
                <a:gd name="T17" fmla="*/ 3 h 17"/>
                <a:gd name="T18" fmla="*/ 42 w 87"/>
                <a:gd name="T19" fmla="*/ 1 h 17"/>
                <a:gd name="T20" fmla="*/ 47 w 87"/>
                <a:gd name="T21" fmla="*/ 2 h 17"/>
                <a:gd name="T22" fmla="*/ 50 w 87"/>
                <a:gd name="T23" fmla="*/ 1 h 17"/>
                <a:gd name="T24" fmla="*/ 53 w 87"/>
                <a:gd name="T25" fmla="*/ 1 h 17"/>
                <a:gd name="T26" fmla="*/ 59 w 87"/>
                <a:gd name="T27" fmla="*/ 5 h 17"/>
                <a:gd name="T28" fmla="*/ 64 w 87"/>
                <a:gd name="T29" fmla="*/ 2 h 17"/>
                <a:gd name="T30" fmla="*/ 69 w 87"/>
                <a:gd name="T31" fmla="*/ 5 h 17"/>
                <a:gd name="T32" fmla="*/ 75 w 87"/>
                <a:gd name="T33" fmla="*/ 5 h 17"/>
                <a:gd name="T34" fmla="*/ 81 w 87"/>
                <a:gd name="T35" fmla="*/ 8 h 17"/>
                <a:gd name="T36" fmla="*/ 84 w 87"/>
                <a:gd name="T37" fmla="*/ 9 h 17"/>
                <a:gd name="T38" fmla="*/ 84 w 87"/>
                <a:gd name="T39" fmla="*/ 16 h 17"/>
                <a:gd name="T40" fmla="*/ 76 w 87"/>
                <a:gd name="T41" fmla="*/ 17 h 17"/>
                <a:gd name="T42" fmla="*/ 54 w 87"/>
                <a:gd name="T43" fmla="*/ 17 h 17"/>
                <a:gd name="T44" fmla="*/ 31 w 87"/>
                <a:gd name="T45" fmla="*/ 15 h 17"/>
                <a:gd name="T46" fmla="*/ 15 w 87"/>
                <a:gd name="T47" fmla="*/ 14 h 17"/>
                <a:gd name="T48" fmla="*/ 13 w 87"/>
                <a:gd name="T49" fmla="*/ 14 h 17"/>
                <a:gd name="T50" fmla="*/ 4 w 87"/>
                <a:gd name="T51" fmla="*/ 8 h 17"/>
                <a:gd name="T52" fmla="*/ 11 w 87"/>
                <a:gd name="T5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17">
                  <a:moveTo>
                    <a:pt x="11" y="5"/>
                  </a:moveTo>
                  <a:cubicBezTo>
                    <a:pt x="12" y="5"/>
                    <a:pt x="12" y="5"/>
                    <a:pt x="12" y="5"/>
                  </a:cubicBezTo>
                  <a:cubicBezTo>
                    <a:pt x="16" y="3"/>
                    <a:pt x="17" y="3"/>
                    <a:pt x="20" y="6"/>
                  </a:cubicBezTo>
                  <a:cubicBezTo>
                    <a:pt x="20" y="7"/>
                    <a:pt x="23" y="4"/>
                    <a:pt x="24" y="4"/>
                  </a:cubicBezTo>
                  <a:cubicBezTo>
                    <a:pt x="25" y="4"/>
                    <a:pt x="26" y="5"/>
                    <a:pt x="27" y="5"/>
                  </a:cubicBezTo>
                  <a:cubicBezTo>
                    <a:pt x="28" y="5"/>
                    <a:pt x="28" y="6"/>
                    <a:pt x="29" y="6"/>
                  </a:cubicBezTo>
                  <a:cubicBezTo>
                    <a:pt x="32" y="6"/>
                    <a:pt x="32" y="3"/>
                    <a:pt x="34" y="2"/>
                  </a:cubicBezTo>
                  <a:cubicBezTo>
                    <a:pt x="35" y="2"/>
                    <a:pt x="36" y="2"/>
                    <a:pt x="37" y="3"/>
                  </a:cubicBezTo>
                  <a:cubicBezTo>
                    <a:pt x="38" y="3"/>
                    <a:pt x="39" y="4"/>
                    <a:pt x="40" y="3"/>
                  </a:cubicBezTo>
                  <a:cubicBezTo>
                    <a:pt x="41" y="3"/>
                    <a:pt x="41" y="1"/>
                    <a:pt x="42" y="1"/>
                  </a:cubicBezTo>
                  <a:cubicBezTo>
                    <a:pt x="44" y="0"/>
                    <a:pt x="45" y="2"/>
                    <a:pt x="47" y="2"/>
                  </a:cubicBezTo>
                  <a:cubicBezTo>
                    <a:pt x="48" y="2"/>
                    <a:pt x="49" y="2"/>
                    <a:pt x="50" y="1"/>
                  </a:cubicBezTo>
                  <a:cubicBezTo>
                    <a:pt x="51" y="1"/>
                    <a:pt x="52" y="0"/>
                    <a:pt x="53" y="1"/>
                  </a:cubicBezTo>
                  <a:cubicBezTo>
                    <a:pt x="56" y="1"/>
                    <a:pt x="57" y="3"/>
                    <a:pt x="59" y="5"/>
                  </a:cubicBezTo>
                  <a:cubicBezTo>
                    <a:pt x="59" y="2"/>
                    <a:pt x="62" y="2"/>
                    <a:pt x="64" y="2"/>
                  </a:cubicBezTo>
                  <a:cubicBezTo>
                    <a:pt x="67" y="1"/>
                    <a:pt x="68" y="3"/>
                    <a:pt x="69" y="5"/>
                  </a:cubicBezTo>
                  <a:cubicBezTo>
                    <a:pt x="69" y="4"/>
                    <a:pt x="74" y="4"/>
                    <a:pt x="75" y="5"/>
                  </a:cubicBezTo>
                  <a:cubicBezTo>
                    <a:pt x="77" y="5"/>
                    <a:pt x="79" y="7"/>
                    <a:pt x="81" y="8"/>
                  </a:cubicBezTo>
                  <a:cubicBezTo>
                    <a:pt x="82" y="8"/>
                    <a:pt x="83" y="8"/>
                    <a:pt x="84" y="9"/>
                  </a:cubicBezTo>
                  <a:cubicBezTo>
                    <a:pt x="86" y="11"/>
                    <a:pt x="87" y="15"/>
                    <a:pt x="84" y="16"/>
                  </a:cubicBezTo>
                  <a:cubicBezTo>
                    <a:pt x="81" y="17"/>
                    <a:pt x="78" y="17"/>
                    <a:pt x="76" y="17"/>
                  </a:cubicBezTo>
                  <a:cubicBezTo>
                    <a:pt x="68" y="17"/>
                    <a:pt x="61" y="17"/>
                    <a:pt x="54" y="17"/>
                  </a:cubicBezTo>
                  <a:cubicBezTo>
                    <a:pt x="46" y="16"/>
                    <a:pt x="39" y="15"/>
                    <a:pt x="31" y="15"/>
                  </a:cubicBezTo>
                  <a:cubicBezTo>
                    <a:pt x="26" y="15"/>
                    <a:pt x="21" y="14"/>
                    <a:pt x="15" y="14"/>
                  </a:cubicBezTo>
                  <a:cubicBezTo>
                    <a:pt x="15" y="14"/>
                    <a:pt x="14" y="14"/>
                    <a:pt x="13" y="14"/>
                  </a:cubicBezTo>
                  <a:cubicBezTo>
                    <a:pt x="9" y="14"/>
                    <a:pt x="0" y="14"/>
                    <a:pt x="4" y="8"/>
                  </a:cubicBezTo>
                  <a:cubicBezTo>
                    <a:pt x="6" y="5"/>
                    <a:pt x="9" y="6"/>
                    <a:pt x="11" y="5"/>
                  </a:cubicBez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5" name="Freeform: Shape 23"/>
            <p:cNvSpPr/>
            <p:nvPr/>
          </p:nvSpPr>
          <p:spPr bwMode="auto">
            <a:xfrm>
              <a:off x="7526676" y="5613636"/>
              <a:ext cx="1552813" cy="1004810"/>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close/>
                </a:path>
              </a:pathLst>
            </a:cu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6" name="Freeform: Shape 24"/>
            <p:cNvSpPr/>
            <p:nvPr/>
          </p:nvSpPr>
          <p:spPr bwMode="auto">
            <a:xfrm>
              <a:off x="7526676" y="5383158"/>
              <a:ext cx="1552813" cy="1257295"/>
            </a:xfrm>
            <a:custGeom>
              <a:avLst/>
              <a:gdLst>
                <a:gd name="T0" fmla="*/ 234 w 289"/>
                <a:gd name="T1" fmla="*/ 234 h 234"/>
                <a:gd name="T2" fmla="*/ 54 w 289"/>
                <a:gd name="T3" fmla="*/ 234 h 234"/>
                <a:gd name="T4" fmla="*/ 0 w 289"/>
                <a:gd name="T5" fmla="*/ 0 h 234"/>
                <a:gd name="T6" fmla="*/ 289 w 289"/>
                <a:gd name="T7" fmla="*/ 0 h 234"/>
                <a:gd name="T8" fmla="*/ 234 w 289"/>
                <a:gd name="T9" fmla="*/ 234 h 234"/>
              </a:gdLst>
              <a:ahLst/>
              <a:cxnLst>
                <a:cxn ang="0">
                  <a:pos x="T0" y="T1"/>
                </a:cxn>
                <a:cxn ang="0">
                  <a:pos x="T2" y="T3"/>
                </a:cxn>
                <a:cxn ang="0">
                  <a:pos x="T4" y="T5"/>
                </a:cxn>
                <a:cxn ang="0">
                  <a:pos x="T6" y="T7"/>
                </a:cxn>
                <a:cxn ang="0">
                  <a:pos x="T8" y="T9"/>
                </a:cxn>
              </a:cxnLst>
              <a:rect l="0" t="0" r="r" b="b"/>
              <a:pathLst>
                <a:path w="289" h="234">
                  <a:moveTo>
                    <a:pt x="234" y="234"/>
                  </a:moveTo>
                  <a:lnTo>
                    <a:pt x="54" y="234"/>
                  </a:lnTo>
                  <a:lnTo>
                    <a:pt x="0" y="0"/>
                  </a:lnTo>
                  <a:lnTo>
                    <a:pt x="289" y="0"/>
                  </a:lnTo>
                  <a:lnTo>
                    <a:pt x="234"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7" name="Freeform: Shape 25"/>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close/>
                  <a:moveTo>
                    <a:pt x="0" y="0"/>
                  </a:moveTo>
                  <a:lnTo>
                    <a:pt x="0" y="0"/>
                  </a:lnTo>
                  <a:lnTo>
                    <a:pt x="0" y="57"/>
                  </a:lnTo>
                  <a:lnTo>
                    <a:pt x="16" y="57"/>
                  </a:lnTo>
                  <a:lnTo>
                    <a:pt x="16" y="54"/>
                  </a:lnTo>
                  <a:lnTo>
                    <a:pt x="0" y="54"/>
                  </a:lnTo>
                  <a:lnTo>
                    <a:pt x="0" y="0"/>
                  </a:lnTo>
                  <a:close/>
                </a:path>
              </a:pathLst>
            </a:custGeom>
            <a:solidFill>
              <a:srgbClr val="19121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8" name="Freeform: Shape 26"/>
            <p:cNvSpPr/>
            <p:nvPr/>
          </p:nvSpPr>
          <p:spPr bwMode="auto">
            <a:xfrm>
              <a:off x="7462199" y="5447072"/>
              <a:ext cx="1681767" cy="306265"/>
            </a:xfrm>
            <a:custGeom>
              <a:avLst/>
              <a:gdLst>
                <a:gd name="T0" fmla="*/ 313 w 313"/>
                <a:gd name="T1" fmla="*/ 54 h 57"/>
                <a:gd name="T2" fmla="*/ 296 w 313"/>
                <a:gd name="T3" fmla="*/ 54 h 57"/>
                <a:gd name="T4" fmla="*/ 296 w 313"/>
                <a:gd name="T5" fmla="*/ 57 h 57"/>
                <a:gd name="T6" fmla="*/ 313 w 313"/>
                <a:gd name="T7" fmla="*/ 57 h 57"/>
                <a:gd name="T8" fmla="*/ 313 w 313"/>
                <a:gd name="T9" fmla="*/ 54 h 57"/>
                <a:gd name="T10" fmla="*/ 0 w 313"/>
                <a:gd name="T11" fmla="*/ 0 h 57"/>
                <a:gd name="T12" fmla="*/ 0 w 313"/>
                <a:gd name="T13" fmla="*/ 0 h 57"/>
                <a:gd name="T14" fmla="*/ 0 w 313"/>
                <a:gd name="T15" fmla="*/ 57 h 57"/>
                <a:gd name="T16" fmla="*/ 16 w 313"/>
                <a:gd name="T17" fmla="*/ 57 h 57"/>
                <a:gd name="T18" fmla="*/ 16 w 313"/>
                <a:gd name="T19" fmla="*/ 54 h 57"/>
                <a:gd name="T20" fmla="*/ 0 w 313"/>
                <a:gd name="T21" fmla="*/ 54 h 57"/>
                <a:gd name="T22" fmla="*/ 0 w 313"/>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57">
                  <a:moveTo>
                    <a:pt x="313" y="54"/>
                  </a:moveTo>
                  <a:lnTo>
                    <a:pt x="296" y="54"/>
                  </a:lnTo>
                  <a:lnTo>
                    <a:pt x="296" y="57"/>
                  </a:lnTo>
                  <a:lnTo>
                    <a:pt x="313" y="57"/>
                  </a:lnTo>
                  <a:lnTo>
                    <a:pt x="313" y="54"/>
                  </a:lnTo>
                  <a:moveTo>
                    <a:pt x="0" y="0"/>
                  </a:moveTo>
                  <a:lnTo>
                    <a:pt x="0" y="0"/>
                  </a:lnTo>
                  <a:lnTo>
                    <a:pt x="0" y="57"/>
                  </a:lnTo>
                  <a:lnTo>
                    <a:pt x="16" y="57"/>
                  </a:lnTo>
                  <a:lnTo>
                    <a:pt x="16" y="54"/>
                  </a:lnTo>
                  <a:lnTo>
                    <a:pt x="0"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39" name="Freeform: Shape 27"/>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close/>
                  <a:moveTo>
                    <a:pt x="280" y="0"/>
                  </a:moveTo>
                  <a:lnTo>
                    <a:pt x="140" y="0"/>
                  </a:lnTo>
                  <a:lnTo>
                    <a:pt x="140" y="3"/>
                  </a:lnTo>
                  <a:lnTo>
                    <a:pt x="280" y="3"/>
                  </a:lnTo>
                  <a:lnTo>
                    <a:pt x="280" y="0"/>
                  </a:lnTo>
                  <a:close/>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Freeform: Shape 28"/>
            <p:cNvSpPr/>
            <p:nvPr/>
          </p:nvSpPr>
          <p:spPr bwMode="auto">
            <a:xfrm>
              <a:off x="7548168" y="5737217"/>
              <a:ext cx="1504455" cy="16121"/>
            </a:xfrm>
            <a:custGeom>
              <a:avLst/>
              <a:gdLst>
                <a:gd name="T0" fmla="*/ 0 w 280"/>
                <a:gd name="T1" fmla="*/ 0 h 3"/>
                <a:gd name="T2" fmla="*/ 0 w 280"/>
                <a:gd name="T3" fmla="*/ 0 h 3"/>
                <a:gd name="T4" fmla="*/ 0 w 280"/>
                <a:gd name="T5" fmla="*/ 3 h 3"/>
                <a:gd name="T6" fmla="*/ 0 w 280"/>
                <a:gd name="T7" fmla="*/ 3 h 3"/>
                <a:gd name="T8" fmla="*/ 0 w 280"/>
                <a:gd name="T9" fmla="*/ 0 h 3"/>
                <a:gd name="T10" fmla="*/ 280 w 280"/>
                <a:gd name="T11" fmla="*/ 0 h 3"/>
                <a:gd name="T12" fmla="*/ 140 w 280"/>
                <a:gd name="T13" fmla="*/ 0 h 3"/>
                <a:gd name="T14" fmla="*/ 140 w 280"/>
                <a:gd name="T15" fmla="*/ 3 h 3"/>
                <a:gd name="T16" fmla="*/ 280 w 280"/>
                <a:gd name="T17" fmla="*/ 3 h 3"/>
                <a:gd name="T18" fmla="*/ 280 w 280"/>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3">
                  <a:moveTo>
                    <a:pt x="0" y="0"/>
                  </a:moveTo>
                  <a:lnTo>
                    <a:pt x="0" y="0"/>
                  </a:lnTo>
                  <a:lnTo>
                    <a:pt x="0" y="3"/>
                  </a:lnTo>
                  <a:lnTo>
                    <a:pt x="0" y="3"/>
                  </a:lnTo>
                  <a:lnTo>
                    <a:pt x="0" y="0"/>
                  </a:lnTo>
                  <a:moveTo>
                    <a:pt x="280" y="0"/>
                  </a:moveTo>
                  <a:lnTo>
                    <a:pt x="140" y="0"/>
                  </a:lnTo>
                  <a:lnTo>
                    <a:pt x="140" y="3"/>
                  </a:lnTo>
                  <a:lnTo>
                    <a:pt x="280" y="3"/>
                  </a:lnTo>
                  <a:lnTo>
                    <a:pt x="280" y="0"/>
                  </a:lnTo>
                </a:path>
              </a:pathLst>
            </a:cu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1" name="Rectangle 29"/>
            <p:cNvSpPr/>
            <p:nvPr/>
          </p:nvSpPr>
          <p:spPr bwMode="auto">
            <a:xfrm>
              <a:off x="7462199" y="5436326"/>
              <a:ext cx="1681767" cy="300891"/>
            </a:xfrm>
            <a:prstGeom prst="rect">
              <a:avLst/>
            </a:prstGeom>
            <a:solidFill>
              <a:schemeClr val="bg1">
                <a:lumMod val="8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2" name="Rectangle 30"/>
            <p:cNvSpPr/>
            <p:nvPr/>
          </p:nvSpPr>
          <p:spPr bwMode="auto">
            <a:xfrm>
              <a:off x="7462199" y="5436326"/>
              <a:ext cx="1681767" cy="30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3" name="Freeform: Shape 31"/>
            <p:cNvSpPr/>
            <p:nvPr/>
          </p:nvSpPr>
          <p:spPr bwMode="auto">
            <a:xfrm>
              <a:off x="7548168" y="5753335"/>
              <a:ext cx="752227" cy="865111"/>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4" name="Freeform: Shape 32"/>
            <p:cNvSpPr/>
            <p:nvPr/>
          </p:nvSpPr>
          <p:spPr bwMode="auto">
            <a:xfrm>
              <a:off x="7548168" y="5522858"/>
              <a:ext cx="752227" cy="1117595"/>
            </a:xfrm>
            <a:custGeom>
              <a:avLst/>
              <a:gdLst>
                <a:gd name="T0" fmla="*/ 140 w 140"/>
                <a:gd name="T1" fmla="*/ 0 h 208"/>
                <a:gd name="T2" fmla="*/ 0 w 140"/>
                <a:gd name="T3" fmla="*/ 0 h 208"/>
                <a:gd name="T4" fmla="*/ 50 w 140"/>
                <a:gd name="T5" fmla="*/ 208 h 208"/>
                <a:gd name="T6" fmla="*/ 140 w 140"/>
                <a:gd name="T7" fmla="*/ 208 h 208"/>
                <a:gd name="T8" fmla="*/ 140 w 140"/>
                <a:gd name="T9" fmla="*/ 0 h 208"/>
              </a:gdLst>
              <a:ahLst/>
              <a:cxnLst>
                <a:cxn ang="0">
                  <a:pos x="T0" y="T1"/>
                </a:cxn>
                <a:cxn ang="0">
                  <a:pos x="T2" y="T3"/>
                </a:cxn>
                <a:cxn ang="0">
                  <a:pos x="T4" y="T5"/>
                </a:cxn>
                <a:cxn ang="0">
                  <a:pos x="T6" y="T7"/>
                </a:cxn>
                <a:cxn ang="0">
                  <a:pos x="T8" y="T9"/>
                </a:cxn>
              </a:cxnLst>
              <a:rect l="0" t="0" r="r" b="b"/>
              <a:pathLst>
                <a:path w="140" h="208">
                  <a:moveTo>
                    <a:pt x="140" y="0"/>
                  </a:moveTo>
                  <a:lnTo>
                    <a:pt x="0" y="0"/>
                  </a:lnTo>
                  <a:lnTo>
                    <a:pt x="50" y="208"/>
                  </a:lnTo>
                  <a:lnTo>
                    <a:pt x="140" y="20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5" name="Rectangle 33"/>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Rectangle 34"/>
            <p:cNvSpPr/>
            <p:nvPr/>
          </p:nvSpPr>
          <p:spPr bwMode="auto">
            <a:xfrm>
              <a:off x="7548168" y="5737217"/>
              <a:ext cx="752227" cy="16121"/>
            </a:xfrm>
            <a:prstGeom prst="rect">
              <a:avLst/>
            </a:prstGeom>
            <a:solidFill>
              <a:schemeClr val="bg1">
                <a:lumMod val="50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7" name="Freeform: Shape 35"/>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close/>
                </a:path>
              </a:pathLst>
            </a:custGeom>
            <a:solidFill>
              <a:schemeClr val="bg1">
                <a:lumMod val="75000"/>
              </a:schemeClr>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8" name="Freeform: Shape 36"/>
            <p:cNvSpPr/>
            <p:nvPr/>
          </p:nvSpPr>
          <p:spPr bwMode="auto">
            <a:xfrm>
              <a:off x="7462199" y="5436326"/>
              <a:ext cx="838196" cy="300891"/>
            </a:xfrm>
            <a:custGeom>
              <a:avLst/>
              <a:gdLst>
                <a:gd name="T0" fmla="*/ 156 w 156"/>
                <a:gd name="T1" fmla="*/ 0 h 56"/>
                <a:gd name="T2" fmla="*/ 0 w 156"/>
                <a:gd name="T3" fmla="*/ 0 h 56"/>
                <a:gd name="T4" fmla="*/ 0 w 156"/>
                <a:gd name="T5" fmla="*/ 56 h 56"/>
                <a:gd name="T6" fmla="*/ 16 w 156"/>
                <a:gd name="T7" fmla="*/ 56 h 56"/>
                <a:gd name="T8" fmla="*/ 156 w 156"/>
                <a:gd name="T9" fmla="*/ 56 h 56"/>
                <a:gd name="T10" fmla="*/ 156 w 156"/>
                <a:gd name="T11" fmla="*/ 0 h 56"/>
              </a:gdLst>
              <a:ahLst/>
              <a:cxnLst>
                <a:cxn ang="0">
                  <a:pos x="T0" y="T1"/>
                </a:cxn>
                <a:cxn ang="0">
                  <a:pos x="T2" y="T3"/>
                </a:cxn>
                <a:cxn ang="0">
                  <a:pos x="T4" y="T5"/>
                </a:cxn>
                <a:cxn ang="0">
                  <a:pos x="T6" y="T7"/>
                </a:cxn>
                <a:cxn ang="0">
                  <a:pos x="T8" y="T9"/>
                </a:cxn>
                <a:cxn ang="0">
                  <a:pos x="T10" y="T11"/>
                </a:cxn>
              </a:cxnLst>
              <a:rect l="0" t="0" r="r" b="b"/>
              <a:pathLst>
                <a:path w="156" h="56">
                  <a:moveTo>
                    <a:pt x="156" y="0"/>
                  </a:moveTo>
                  <a:lnTo>
                    <a:pt x="0" y="0"/>
                  </a:lnTo>
                  <a:lnTo>
                    <a:pt x="0" y="56"/>
                  </a:lnTo>
                  <a:lnTo>
                    <a:pt x="16" y="56"/>
                  </a:lnTo>
                  <a:lnTo>
                    <a:pt x="156" y="5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3" name="文本框 2"/>
          <p:cNvSpPr txBox="1"/>
          <p:nvPr/>
        </p:nvSpPr>
        <p:spPr>
          <a:xfrm>
            <a:off x="819630" y="1081942"/>
            <a:ext cx="7289627" cy="5588838"/>
          </a:xfrm>
          <a:prstGeom prst="rect">
            <a:avLst/>
          </a:prstGeom>
          <a:noFill/>
        </p:spPr>
        <p:txBody>
          <a:bodyPr wrap="square" rtlCol="0">
            <a:spAutoFit/>
          </a:bodyPr>
          <a:lstStyle/>
          <a:p>
            <a:pPr>
              <a:lnSpc>
                <a:spcPct val="15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对于不承担相关的重大风险，明确公司只收取约定比例代理费的收入，公司按照合同约定金额乘以约定的比例确认收入。</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FSML Fortune Star Media Limited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（星空华文传媒电影有限公司）委托公司在中国境内代理销售其拥有的电影版权（</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ex</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英雄本色）， 公司按照电影版权销售收入收取一定比例的代理费后，剩余金额支付给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FSML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，根据双方签订的框架协议，代理费为实收金额的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收入的确认采用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净额法，</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获取版权销售收入时</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确认。</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SCML Star China Media Limited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（星空卫视频道运营）在亚洲和世界其他地区从事电视频道节目播放业务， 委托公司代理境内客户在其平台上的广告投放，公司按照广告收入收取一定比例的代理费后，剩余金额支付给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SCML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，根据双方框架合同，代理费为广告销售净收入的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收入的确认采用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净额法，</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获取广告收入时</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确认。</a:t>
            </a:r>
          </a:p>
          <a:p>
            <a:pPr>
              <a:lnSpc>
                <a:spcPct val="15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其他衍生收入</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代理收入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15414" y="1069611"/>
            <a:ext cx="2517198" cy="2739304"/>
          </a:xfrm>
          <a:prstGeom prst="rect">
            <a:avLst/>
          </a:prstGeom>
        </p:spPr>
      </p:pic>
      <p:pic>
        <p:nvPicPr>
          <p:cNvPr id="5" name="图片 4"/>
          <p:cNvPicPr>
            <a:picLocks noChangeAspect="1"/>
          </p:cNvPicPr>
          <p:nvPr/>
        </p:nvPicPr>
        <p:blipFill>
          <a:blip r:embed="rId3"/>
          <a:stretch>
            <a:fillRect/>
          </a:stretch>
        </p:blipFill>
        <p:spPr>
          <a:xfrm>
            <a:off x="3732463" y="1069611"/>
            <a:ext cx="2517198" cy="2739305"/>
          </a:xfrm>
          <a:prstGeom prst="rect">
            <a:avLst/>
          </a:prstGeom>
        </p:spPr>
      </p:pic>
      <p:sp>
        <p:nvSpPr>
          <p:cNvPr id="7" name="矩形 6"/>
          <p:cNvSpPr/>
          <p:nvPr/>
        </p:nvSpPr>
        <p:spPr>
          <a:xfrm>
            <a:off x="815414" y="4904500"/>
            <a:ext cx="6096000" cy="1338828"/>
          </a:xfrm>
          <a:prstGeom prst="rect">
            <a:avLst/>
          </a:prstGeom>
        </p:spPr>
        <p:txBody>
          <a:bodyPr>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在收入确认的时点</a:t>
            </a:r>
            <a:endParaRPr kumimoji="0" lang="en-US" altLang="zh-CN" sz="1800" b="0" i="0" u="none" strike="noStrike" kern="1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借：银行存款</a:t>
            </a:r>
            <a:r>
              <a:rPr kumimoji="0" lang="zh-CN" altLang="en-US" sz="1800" b="0" i="0" u="none" strike="noStrike" kern="1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等</a:t>
            </a:r>
            <a:endParaRPr kumimoji="0" lang="zh-CN" altLang="zh-CN" sz="1800" b="0" i="0" u="none" strike="noStrike" kern="1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       </a:t>
            </a:r>
            <a:r>
              <a:rPr kumimoji="0" lang="zh-CN" altLang="zh-CN" sz="1800" b="0" i="0" u="none" strike="noStrike" kern="12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贷</a:t>
            </a:r>
            <a:r>
              <a:rPr kumimoji="0" lang="en-US" altLang="zh-CN" sz="1800" b="0" i="0" u="none" strike="noStrike" kern="12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a:t>
            </a:r>
            <a:r>
              <a:rPr kumimoji="0" lang="zh-CN" altLang="zh-CN" sz="1800" b="0" i="0" u="none" strike="noStrike" kern="1200" cap="none" spc="0" normalizeH="0" baseline="0" noProof="0" dirty="0">
                <a:ln>
                  <a:noFill/>
                </a:ln>
                <a:solidFill>
                  <a:schemeClr val="tx1">
                    <a:lumMod val="75000"/>
                    <a:lumOff val="25000"/>
                  </a:schemeClr>
                </a:solidFill>
                <a:effectLst/>
                <a:uLnTx/>
                <a:uFillTx/>
                <a:latin typeface="+mn-ea"/>
                <a:cs typeface="Times New Roman" panose="02020603050405020304" pitchFamily="18" charset="0"/>
              </a:rPr>
              <a:t>营业收入 </a:t>
            </a: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mn-ea"/>
            </a:endParaRPr>
          </a:p>
        </p:txBody>
      </p:sp>
      <p:sp>
        <p:nvSpPr>
          <p:cNvPr id="2" name="矩形 1"/>
          <p:cNvSpPr/>
          <p:nvPr/>
        </p:nvSpPr>
        <p:spPr>
          <a:xfrm>
            <a:off x="6649512" y="952328"/>
            <a:ext cx="4727074" cy="544488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演唱会收入为灿星为节目或旗下艺人举办的演唱会，收入来源于</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门票、赞助和广告</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为节目举办的演唱会，按时点在演唱会举办结束后总额法确认收入。艺人一开始参加节目便签订合同明确其在节目中演唱的版权归灿星所有，且获名次后要参加演唱会巡演，因此给艺人的演唱会出场费为固定费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为旗下艺人举办的演唱会，按时点在演唱会举办结束后净额法确认收入，其中部分收入归歌手所有。</a:t>
            </a: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如果演唱会和别的公司一起举办，收入按投资比例净额法确认</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8" name="Title 1"/>
          <p:cNvSpPr txBox="1"/>
          <p:nvPr/>
        </p:nvSpPr>
        <p:spPr>
          <a:xfrm>
            <a:off x="815414" y="234192"/>
            <a:ext cx="42244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其他衍生收入</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演唱会收入</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750148" y="438473"/>
            <a:ext cx="4240141" cy="707493"/>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其他衍生收入</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a:t>
            </a:r>
          </a:p>
        </p:txBody>
      </p:sp>
      <p:pic>
        <p:nvPicPr>
          <p:cNvPr id="9" name="图片 8"/>
          <p:cNvPicPr>
            <a:picLocks noChangeAspect="1"/>
          </p:cNvPicPr>
          <p:nvPr/>
        </p:nvPicPr>
        <p:blipFill>
          <a:blip r:embed="rId3"/>
          <a:stretch>
            <a:fillRect/>
          </a:stretch>
        </p:blipFill>
        <p:spPr>
          <a:xfrm>
            <a:off x="750148" y="1658621"/>
            <a:ext cx="3966633" cy="2981113"/>
          </a:xfrm>
          <a:prstGeom prst="rect">
            <a:avLst/>
          </a:prstGeom>
        </p:spPr>
      </p:pic>
      <p:pic>
        <p:nvPicPr>
          <p:cNvPr id="11" name="图片 10"/>
          <p:cNvPicPr>
            <a:picLocks noChangeAspect="1"/>
          </p:cNvPicPr>
          <p:nvPr/>
        </p:nvPicPr>
        <p:blipFill>
          <a:blip r:embed="rId4"/>
          <a:stretch>
            <a:fillRect/>
          </a:stretch>
        </p:blipFill>
        <p:spPr>
          <a:xfrm>
            <a:off x="5186680" y="1179407"/>
            <a:ext cx="2475653" cy="3460327"/>
          </a:xfrm>
          <a:prstGeom prst="rect">
            <a:avLst/>
          </a:prstGeom>
        </p:spPr>
      </p:pic>
      <p:pic>
        <p:nvPicPr>
          <p:cNvPr id="16" name="图片 15"/>
          <p:cNvPicPr>
            <a:picLocks noChangeAspect="1"/>
          </p:cNvPicPr>
          <p:nvPr/>
        </p:nvPicPr>
        <p:blipFill>
          <a:blip r:embed="rId5"/>
          <a:stretch>
            <a:fillRect/>
          </a:stretch>
        </p:blipFill>
        <p:spPr>
          <a:xfrm>
            <a:off x="8091594" y="1179407"/>
            <a:ext cx="3460327" cy="3460327"/>
          </a:xfrm>
          <a:prstGeom prst="rect">
            <a:avLst/>
          </a:prstGeom>
        </p:spPr>
      </p:pic>
      <p:sp>
        <p:nvSpPr>
          <p:cNvPr id="20" name="文本框 19"/>
          <p:cNvSpPr txBox="1"/>
          <p:nvPr/>
        </p:nvSpPr>
        <p:spPr>
          <a:xfrm>
            <a:off x="991009" y="5152389"/>
            <a:ext cx="10868063" cy="748988"/>
          </a:xfrm>
          <a:prstGeom prst="rect">
            <a:avLst/>
          </a:prstGeom>
          <a:noFill/>
        </p:spPr>
        <p:txBody>
          <a:bodyPr wrap="square" rtlCol="0">
            <a:spAutoFit/>
          </a:bodyPr>
          <a:lstStyle/>
          <a:p>
            <a:pPr marL="381000" indent="-381000">
              <a:buFont typeface="Wingdings" panose="05000000000000000000" pitchFamily="2" charset="2"/>
              <a:buChar char="u"/>
            </a:pPr>
            <a:r>
              <a:rPr lang="zh-CN" altLang="en-US" sz="1865" dirty="0">
                <a:solidFill>
                  <a:schemeClr val="tx1"/>
                </a:solidFill>
                <a:latin typeface="微软雅黑" panose="020B0503020204020204" pitchFamily="34" charset="-122"/>
                <a:ea typeface="微软雅黑" panose="020B0503020204020204" pitchFamily="34" charset="-122"/>
                <a:sym typeface="+mn-ea"/>
              </a:rPr>
              <a:t>截至招股说明书签署日，公司已经签约了153 名艺人，大部分为从公司节目中走出的新生代知名艺人，如</a:t>
            </a:r>
            <a:r>
              <a:rPr lang="zh-CN" altLang="en-US" sz="1865" b="1" dirty="0">
                <a:solidFill>
                  <a:schemeClr val="tx1"/>
                </a:solidFill>
                <a:latin typeface="微软雅黑" panose="020B0503020204020204" pitchFamily="34" charset="-122"/>
                <a:ea typeface="微软雅黑" panose="020B0503020204020204" pitchFamily="34" charset="-122"/>
                <a:sym typeface="+mn-ea"/>
              </a:rPr>
              <a:t>吴莫愁、张碧晨、周深</a:t>
            </a:r>
            <a:r>
              <a:rPr lang="zh-CN" altLang="en-US" sz="1865" dirty="0">
                <a:solidFill>
                  <a:schemeClr val="tx1"/>
                </a:solidFill>
                <a:latin typeface="微软雅黑" panose="020B0503020204020204" pitchFamily="34" charset="-122"/>
                <a:ea typeface="微软雅黑" panose="020B0503020204020204" pitchFamily="34" charset="-122"/>
                <a:sym typeface="+mn-ea"/>
              </a:rPr>
              <a:t>、毕夏、李琦、蒋敦豪、张磊、李维、李安、马吟吟、赵大格等</a:t>
            </a:r>
            <a:r>
              <a:rPr lang="zh-CN" altLang="en-US" sz="2400" dirty="0">
                <a:solidFill>
                  <a:schemeClr val="tx1"/>
                </a:solidFill>
                <a:latin typeface="微软雅黑" panose="020B0503020204020204" pitchFamily="34" charset="-122"/>
                <a:ea typeface="微软雅黑" panose="020B0503020204020204" pitchFamily="34" charset="-122"/>
                <a:sym typeface="+mn-ea"/>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30299" y="22657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综艺市场规模</a:t>
            </a:r>
          </a:p>
        </p:txBody>
      </p:sp>
      <p:graphicFrame>
        <p:nvGraphicFramePr>
          <p:cNvPr id="7" name="图表 6"/>
          <p:cNvGraphicFramePr/>
          <p:nvPr/>
        </p:nvGraphicFramePr>
        <p:xfrm>
          <a:off x="1734820" y="732790"/>
          <a:ext cx="8028305" cy="4349750"/>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p:cNvSpPr txBox="1"/>
          <p:nvPr/>
        </p:nvSpPr>
        <p:spPr>
          <a:xfrm>
            <a:off x="1610995" y="5003165"/>
            <a:ext cx="8970010" cy="1568450"/>
          </a:xfrm>
          <a:prstGeom prst="rect">
            <a:avLst/>
          </a:prstGeom>
          <a:noFill/>
        </p:spPr>
        <p:txBody>
          <a:bodyPr wrap="square" rtlCol="0" anchor="t">
            <a:spAutoFit/>
          </a:bodyPr>
          <a:lstStyle/>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综艺作为重要的文化娱乐内容，是平台和制作企业生产的重点领域。</a:t>
            </a:r>
          </a:p>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noProof="0" dirty="0">
                <a:ln>
                  <a:noFill/>
                </a:ln>
                <a:solidFill>
                  <a:schemeClr val="tx1"/>
                </a:solidFill>
                <a:effectLst/>
                <a:uLnTx/>
                <a:uFillTx/>
                <a:latin typeface="微软雅黑" panose="020B0503020204020204" pitchFamily="34" charset="-122"/>
                <a:ea typeface="微软雅黑" panose="020B0503020204020204" pitchFamily="34" charset="-122"/>
                <a:cs typeface="字魂59号-创粗黑" panose="00000500000000000000" charset="-122"/>
                <a:sym typeface="+mn-ea"/>
              </a:rPr>
              <a:t>综艺市场规模逐年上升，增长速度较为平稳。</a:t>
            </a:r>
          </a:p>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互联网视频平台的崛起在一定程度上加速了综艺市场的发展，但不会出现爆发式增长，更多的是带来一些新的变化，如年轻用户的迁徙、网络综艺类型的细分化等。</a:t>
            </a:r>
            <a:endParaRPr lang="zh-CN" altLang="en-US" sz="1600" b="1" noProof="0" dirty="0">
              <a:ln>
                <a:noFill/>
              </a:ln>
              <a:solidFill>
                <a:schemeClr val="tx1"/>
              </a:solidFill>
              <a:effectLst/>
              <a:uLnTx/>
              <a:uFillTx/>
              <a:latin typeface="微软雅黑" panose="020B0503020204020204" pitchFamily="34" charset="-122"/>
              <a:ea typeface="微软雅黑" panose="020B0503020204020204" pitchFamily="34" charset="-122"/>
              <a:cs typeface="字魂59号-创粗黑" panose="00000500000000000000"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67269" y="1488572"/>
            <a:ext cx="2418080" cy="2573867"/>
            <a:chOff x="5616241" y="1901561"/>
            <a:chExt cx="2321652" cy="2321652"/>
          </a:xfrm>
        </p:grpSpPr>
        <p:sp>
          <p:nvSpPr>
            <p:cNvPr id="8" name="Teardrop 39"/>
            <p:cNvSpPr/>
            <p:nvPr/>
          </p:nvSpPr>
          <p:spPr>
            <a:xfrm rot="13500000">
              <a:off x="5616241" y="1901561"/>
              <a:ext cx="2321652" cy="2321652"/>
            </a:xfrm>
            <a:prstGeom prst="teardrop">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0" name="TextBox 37"/>
            <p:cNvSpPr txBox="1"/>
            <p:nvPr/>
          </p:nvSpPr>
          <p:spPr>
            <a:xfrm>
              <a:off x="5994210" y="3022750"/>
              <a:ext cx="1565668" cy="763106"/>
            </a:xfrm>
            <a:prstGeom prst="rect">
              <a:avLst/>
            </a:prstGeom>
          </p:spPr>
          <p:txBody>
            <a:bodyPr vert="horz" wrap="none" anchor="ctr" anchorCtr="1">
              <a:normAutofit/>
            </a:bodyPr>
            <a:lstStyle/>
            <a:p>
              <a:pPr algn="ctr" defTabSz="1219200">
                <a:spcBef>
                  <a:spcPct val="0"/>
                </a:spcBef>
                <a:defRPr/>
              </a:pPr>
              <a:r>
                <a:rPr lang="zh-CN" altLang="en-US" sz="2665" b="1" dirty="0">
                  <a:solidFill>
                    <a:srgbClr val="FFFFFF"/>
                  </a:solidFill>
                  <a:latin typeface="微软雅黑" panose="020B0503020204020204" pitchFamily="34" charset="-122"/>
                  <a:ea typeface="微软雅黑" panose="020B0503020204020204" pitchFamily="34" charset="-122"/>
                  <a:cs typeface="+mn-ea"/>
                  <a:sym typeface="+mn-lt"/>
                </a:rPr>
                <a:t>商务活动和演出</a:t>
              </a:r>
              <a:r>
                <a:rPr lang="zh-CN" altLang="en-US" sz="3735" b="1" dirty="0">
                  <a:solidFill>
                    <a:srgbClr val="FFFFFF"/>
                  </a:solidFill>
                  <a:latin typeface="微软雅黑" panose="020B0503020204020204" pitchFamily="34" charset="-122"/>
                  <a:ea typeface="微软雅黑" panose="020B0503020204020204" pitchFamily="34" charset="-122"/>
                  <a:cs typeface="+mn-ea"/>
                  <a:sym typeface="+mn-lt"/>
                </a:rPr>
                <a:t> </a:t>
              </a:r>
            </a:p>
          </p:txBody>
        </p:sp>
        <p:sp>
          <p:nvSpPr>
            <p:cNvPr id="17" name="Freeform: Shape 68"/>
            <p:cNvSpPr/>
            <p:nvPr/>
          </p:nvSpPr>
          <p:spPr bwMode="auto">
            <a:xfrm>
              <a:off x="6439238" y="2652291"/>
              <a:ext cx="504161" cy="432772"/>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36" name="组合 35"/>
          <p:cNvGrpSpPr/>
          <p:nvPr/>
        </p:nvGrpSpPr>
        <p:grpSpPr>
          <a:xfrm>
            <a:off x="6275156" y="2477479"/>
            <a:ext cx="1860973" cy="1891453"/>
            <a:chOff x="3847225" y="2643781"/>
            <a:chExt cx="1704575" cy="1704575"/>
          </a:xfrm>
        </p:grpSpPr>
        <p:sp>
          <p:nvSpPr>
            <p:cNvPr id="9" name="Teardrop 40"/>
            <p:cNvSpPr/>
            <p:nvPr/>
          </p:nvSpPr>
          <p:spPr>
            <a:xfrm rot="8100000" flipH="1">
              <a:off x="3847225" y="2643781"/>
              <a:ext cx="1704575" cy="1704575"/>
            </a:xfrm>
            <a:prstGeom prst="teardrop">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 name="TextBox 35"/>
            <p:cNvSpPr txBox="1"/>
            <p:nvPr/>
          </p:nvSpPr>
          <p:spPr>
            <a:xfrm>
              <a:off x="4171494" y="3469621"/>
              <a:ext cx="1146657" cy="603652"/>
            </a:xfrm>
            <a:prstGeom prst="rect">
              <a:avLst/>
            </a:prstGeom>
          </p:spPr>
          <p:txBody>
            <a:bodyPr vert="horz" wrap="none" anchor="ctr" anchorCtr="1">
              <a:normAutofit/>
            </a:bodyPr>
            <a:lstStyle/>
            <a:p>
              <a:pPr algn="ctr" defTabSz="1219200">
                <a:spcBef>
                  <a:spcPct val="0"/>
                </a:spcBef>
                <a:defRPr/>
              </a:pPr>
              <a:r>
                <a:rPr lang="zh-CN" altLang="en-US" sz="2665" b="1" dirty="0">
                  <a:solidFill>
                    <a:srgbClr val="FFFFFF"/>
                  </a:solidFill>
                  <a:latin typeface="微软雅黑" panose="020B0503020204020204" pitchFamily="34" charset="-122"/>
                  <a:ea typeface="微软雅黑" panose="020B0503020204020204" pitchFamily="34" charset="-122"/>
                  <a:cs typeface="+mn-ea"/>
                  <a:sym typeface="+mn-lt"/>
                </a:rPr>
                <a:t>专辑</a:t>
              </a: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 </a:t>
              </a:r>
            </a:p>
          </p:txBody>
        </p:sp>
        <p:sp>
          <p:nvSpPr>
            <p:cNvPr id="16" name="Freeform: Shape 67"/>
            <p:cNvSpPr/>
            <p:nvPr/>
          </p:nvSpPr>
          <p:spPr bwMode="auto">
            <a:xfrm>
              <a:off x="4405883" y="3010009"/>
              <a:ext cx="587711" cy="459942"/>
            </a:xfrm>
            <a:custGeom>
              <a:avLst/>
              <a:gdLst>
                <a:gd name="T0" fmla="*/ 434 w 506"/>
                <a:gd name="T1" fmla="*/ 70 h 399"/>
                <a:gd name="T2" fmla="*/ 434 w 506"/>
                <a:gd name="T3" fmla="*/ 70 h 399"/>
                <a:gd name="T4" fmla="*/ 168 w 506"/>
                <a:gd name="T5" fmla="*/ 35 h 399"/>
                <a:gd name="T6" fmla="*/ 9 w 506"/>
                <a:gd name="T7" fmla="*/ 221 h 399"/>
                <a:gd name="T8" fmla="*/ 195 w 506"/>
                <a:gd name="T9" fmla="*/ 398 h 399"/>
                <a:gd name="T10" fmla="*/ 381 w 506"/>
                <a:gd name="T11" fmla="*/ 310 h 399"/>
                <a:gd name="T12" fmla="*/ 363 w 506"/>
                <a:gd name="T13" fmla="*/ 212 h 399"/>
                <a:gd name="T14" fmla="*/ 469 w 506"/>
                <a:gd name="T15" fmla="*/ 203 h 399"/>
                <a:gd name="T16" fmla="*/ 434 w 506"/>
                <a:gd name="T17" fmla="*/ 70 h 399"/>
                <a:gd name="T18" fmla="*/ 274 w 506"/>
                <a:gd name="T19" fmla="*/ 301 h 399"/>
                <a:gd name="T20" fmla="*/ 274 w 506"/>
                <a:gd name="T21" fmla="*/ 301 h 399"/>
                <a:gd name="T22" fmla="*/ 239 w 506"/>
                <a:gd name="T23" fmla="*/ 265 h 399"/>
                <a:gd name="T24" fmla="*/ 274 w 506"/>
                <a:gd name="T25" fmla="*/ 230 h 399"/>
                <a:gd name="T26" fmla="*/ 309 w 506"/>
                <a:gd name="T27" fmla="*/ 265 h 399"/>
                <a:gd name="T28" fmla="*/ 274 w 506"/>
                <a:gd name="T29" fmla="*/ 3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37" name="组合 36"/>
          <p:cNvGrpSpPr/>
          <p:nvPr/>
        </p:nvGrpSpPr>
        <p:grpSpPr>
          <a:xfrm>
            <a:off x="8513743" y="956019"/>
            <a:ext cx="1360593" cy="1271693"/>
            <a:chOff x="5784661" y="1502593"/>
            <a:chExt cx="1070361" cy="1070361"/>
          </a:xfrm>
        </p:grpSpPr>
        <p:sp>
          <p:nvSpPr>
            <p:cNvPr id="13" name="Teardrop 50"/>
            <p:cNvSpPr/>
            <p:nvPr/>
          </p:nvSpPr>
          <p:spPr>
            <a:xfrm rot="8100000" flipH="1">
              <a:off x="5784661" y="1502593"/>
              <a:ext cx="1070361" cy="1070361"/>
            </a:xfrm>
            <a:prstGeom prst="teardrop">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 name="TextBox 45"/>
            <p:cNvSpPr txBox="1"/>
            <p:nvPr/>
          </p:nvSpPr>
          <p:spPr>
            <a:xfrm>
              <a:off x="5857740" y="1956427"/>
              <a:ext cx="913285" cy="430519"/>
            </a:xfrm>
            <a:prstGeom prst="rect">
              <a:avLst/>
            </a:prstGeom>
          </p:spPr>
          <p:txBody>
            <a:bodyPr vert="horz" wrap="none" anchor="ctr" anchorCtr="1"/>
            <a:lstStyle/>
            <a:p>
              <a:pPr algn="ctr" defTabSz="1219200">
                <a:spcBef>
                  <a:spcPct val="0"/>
                </a:spcBef>
                <a:defRPr/>
              </a:pPr>
              <a:r>
                <a:rPr lang="zh-CN" altLang="en-US" sz="1865" b="1" dirty="0">
                  <a:solidFill>
                    <a:srgbClr val="FFFFFF"/>
                  </a:solidFill>
                  <a:latin typeface="微软雅黑" panose="020B0503020204020204" pitchFamily="34" charset="-122"/>
                  <a:ea typeface="微软雅黑" panose="020B0503020204020204" pitchFamily="34" charset="-122"/>
                  <a:cs typeface="+mn-ea"/>
                  <a:sym typeface="+mn-lt"/>
                </a:rPr>
                <a:t>影视剧拍摄</a:t>
              </a:r>
            </a:p>
          </p:txBody>
        </p:sp>
        <p:sp>
          <p:nvSpPr>
            <p:cNvPr id="18" name="Freeform: Shape 69"/>
            <p:cNvSpPr/>
            <p:nvPr/>
          </p:nvSpPr>
          <p:spPr bwMode="auto">
            <a:xfrm>
              <a:off x="6193218" y="1652745"/>
              <a:ext cx="251947" cy="261922"/>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38" name="组合 37"/>
          <p:cNvGrpSpPr/>
          <p:nvPr/>
        </p:nvGrpSpPr>
        <p:grpSpPr>
          <a:xfrm>
            <a:off x="10108862" y="662226"/>
            <a:ext cx="1610360" cy="1458807"/>
            <a:chOff x="6960879" y="897369"/>
            <a:chExt cx="1457845" cy="1457844"/>
          </a:xfrm>
        </p:grpSpPr>
        <p:sp>
          <p:nvSpPr>
            <p:cNvPr id="12" name="Teardrop 49"/>
            <p:cNvSpPr/>
            <p:nvPr/>
          </p:nvSpPr>
          <p:spPr>
            <a:xfrm rot="13500000">
              <a:off x="6960880" y="897368"/>
              <a:ext cx="1457844" cy="1457845"/>
            </a:xfrm>
            <a:prstGeom prst="teardrop">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4" name="TextBox 47"/>
            <p:cNvSpPr txBox="1"/>
            <p:nvPr/>
          </p:nvSpPr>
          <p:spPr>
            <a:xfrm>
              <a:off x="7197434" y="1555944"/>
              <a:ext cx="1001016" cy="585415"/>
            </a:xfrm>
            <a:prstGeom prst="rect">
              <a:avLst/>
            </a:prstGeom>
          </p:spPr>
          <p:txBody>
            <a:bodyPr vert="horz" wrap="none" anchor="ctr" anchorCtr="1">
              <a:normAutofit/>
            </a:bodyPr>
            <a:lstStyle/>
            <a:p>
              <a:pPr algn="ctr" defTabSz="1219200">
                <a:spcBef>
                  <a:spcPct val="0"/>
                </a:spcBef>
                <a:defRPr/>
              </a:pPr>
              <a:r>
                <a:rPr lang="zh-CN" altLang="en-US" sz="2665" b="1" dirty="0">
                  <a:solidFill>
                    <a:srgbClr val="FFFFFF"/>
                  </a:solidFill>
                  <a:latin typeface="微软雅黑" panose="020B0503020204020204" pitchFamily="34" charset="-122"/>
                  <a:ea typeface="微软雅黑" panose="020B0503020204020204" pitchFamily="34" charset="-122"/>
                  <a:cs typeface="+mn-ea"/>
                  <a:sym typeface="+mn-lt"/>
                </a:rPr>
                <a:t>代言</a:t>
              </a: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 </a:t>
              </a:r>
            </a:p>
          </p:txBody>
        </p:sp>
        <p:sp>
          <p:nvSpPr>
            <p:cNvPr id="19" name="Freeform: Shape 70"/>
            <p:cNvSpPr/>
            <p:nvPr/>
          </p:nvSpPr>
          <p:spPr bwMode="auto">
            <a:xfrm>
              <a:off x="7476051" y="1114771"/>
              <a:ext cx="427502" cy="444430"/>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39" name="组合 38"/>
          <p:cNvGrpSpPr/>
          <p:nvPr/>
        </p:nvGrpSpPr>
        <p:grpSpPr>
          <a:xfrm>
            <a:off x="929640" y="1015154"/>
            <a:ext cx="6682080" cy="4186039"/>
            <a:chOff x="867452" y="1531226"/>
            <a:chExt cx="4535140" cy="2734671"/>
          </a:xfrm>
        </p:grpSpPr>
        <p:grpSp>
          <p:nvGrpSpPr>
            <p:cNvPr id="5" name="Group 58"/>
            <p:cNvGrpSpPr/>
            <p:nvPr/>
          </p:nvGrpSpPr>
          <p:grpSpPr>
            <a:xfrm>
              <a:off x="867452" y="1650237"/>
              <a:ext cx="478670" cy="389945"/>
              <a:chOff x="5975646" y="2603327"/>
              <a:chExt cx="677964" cy="552298"/>
            </a:xfrm>
          </p:grpSpPr>
          <p:sp>
            <p:nvSpPr>
              <p:cNvPr id="33" name="Rectangle: Folded Corner 59"/>
              <p:cNvSpPr>
                <a:spLocks noChangeAspect="1"/>
              </p:cNvSpPr>
              <p:nvPr/>
            </p:nvSpPr>
            <p:spPr>
              <a:xfrm>
                <a:off x="5975646" y="2603327"/>
                <a:ext cx="677964" cy="552298"/>
              </a:xfrm>
              <a:prstGeom prst="folded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4" name="Freeform: Shape 60"/>
              <p:cNvSpPr/>
              <p:nvPr/>
            </p:nvSpPr>
            <p:spPr bwMode="auto">
              <a:xfrm>
                <a:off x="6119560" y="2748156"/>
                <a:ext cx="448526" cy="260873"/>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6" name="Group 61"/>
            <p:cNvGrpSpPr/>
            <p:nvPr/>
          </p:nvGrpSpPr>
          <p:grpSpPr>
            <a:xfrm>
              <a:off x="867452" y="2681235"/>
              <a:ext cx="389729" cy="389729"/>
              <a:chOff x="5975646" y="3980449"/>
              <a:chExt cx="551992" cy="551992"/>
            </a:xfrm>
          </p:grpSpPr>
          <p:sp>
            <p:nvSpPr>
              <p:cNvPr id="31" name="Rectangle: Folded Corner 62"/>
              <p:cNvSpPr>
                <a:spLocks noChangeAspect="1"/>
              </p:cNvSpPr>
              <p:nvPr/>
            </p:nvSpPr>
            <p:spPr>
              <a:xfrm>
                <a:off x="5975646" y="3980449"/>
                <a:ext cx="551992" cy="551992"/>
              </a:xfrm>
              <a:prstGeom prst="foldedCorne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2" name="Freeform: Shape 63"/>
              <p:cNvSpPr/>
              <p:nvPr/>
            </p:nvSpPr>
            <p:spPr bwMode="auto">
              <a:xfrm>
                <a:off x="6135601" y="4123262"/>
                <a:ext cx="232083" cy="266367"/>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7" name="Group 64"/>
            <p:cNvGrpSpPr/>
            <p:nvPr/>
          </p:nvGrpSpPr>
          <p:grpSpPr>
            <a:xfrm>
              <a:off x="867452" y="3499692"/>
              <a:ext cx="389729" cy="389729"/>
              <a:chOff x="5975646" y="5222800"/>
              <a:chExt cx="551992" cy="551992"/>
            </a:xfrm>
          </p:grpSpPr>
          <p:sp>
            <p:nvSpPr>
              <p:cNvPr id="29" name="Rectangle: Folded Corner 65"/>
              <p:cNvSpPr>
                <a:spLocks noChangeAspect="1"/>
              </p:cNvSpPr>
              <p:nvPr/>
            </p:nvSpPr>
            <p:spPr>
              <a:xfrm>
                <a:off x="5975646" y="5222800"/>
                <a:ext cx="551992" cy="551992"/>
              </a:xfrm>
              <a:prstGeom prst="foldedCorne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0" name="Freeform: Shape 66"/>
              <p:cNvSpPr/>
              <p:nvPr/>
            </p:nvSpPr>
            <p:spPr bwMode="auto">
              <a:xfrm>
                <a:off x="6135601" y="5365612"/>
                <a:ext cx="232083" cy="266368"/>
              </a:xfrm>
              <a:custGeom>
                <a:avLst/>
                <a:gdLst>
                  <a:gd name="T0" fmla="*/ 345 w 390"/>
                  <a:gd name="T1" fmla="*/ 0 h 444"/>
                  <a:gd name="T2" fmla="*/ 0 w 390"/>
                  <a:gd name="T3" fmla="*/ 53 h 444"/>
                  <a:gd name="T4" fmla="*/ 44 w 390"/>
                  <a:gd name="T5" fmla="*/ 443 h 444"/>
                  <a:gd name="T6" fmla="*/ 389 w 390"/>
                  <a:gd name="T7" fmla="*/ 399 h 444"/>
                  <a:gd name="T8" fmla="*/ 345 w 390"/>
                  <a:gd name="T9" fmla="*/ 0 h 444"/>
                  <a:gd name="T10" fmla="*/ 345 w 390"/>
                  <a:gd name="T11" fmla="*/ 399 h 444"/>
                  <a:gd name="T12" fmla="*/ 44 w 390"/>
                  <a:gd name="T13" fmla="*/ 53 h 444"/>
                  <a:gd name="T14" fmla="*/ 345 w 390"/>
                  <a:gd name="T15" fmla="*/ 399 h 444"/>
                  <a:gd name="T16" fmla="*/ 221 w 390"/>
                  <a:gd name="T17" fmla="*/ 275 h 444"/>
                  <a:gd name="T18" fmla="*/ 97 w 390"/>
                  <a:gd name="T19" fmla="*/ 302 h 444"/>
                  <a:gd name="T20" fmla="*/ 221 w 390"/>
                  <a:gd name="T21" fmla="*/ 275 h 444"/>
                  <a:gd name="T22" fmla="*/ 292 w 390"/>
                  <a:gd name="T23" fmla="*/ 177 h 444"/>
                  <a:gd name="T24" fmla="*/ 195 w 390"/>
                  <a:gd name="T25" fmla="*/ 196 h 444"/>
                  <a:gd name="T26" fmla="*/ 292 w 390"/>
                  <a:gd name="T27" fmla="*/ 177 h 444"/>
                  <a:gd name="T28" fmla="*/ 195 w 390"/>
                  <a:gd name="T29" fmla="*/ 151 h 444"/>
                  <a:gd name="T30" fmla="*/ 292 w 390"/>
                  <a:gd name="T31" fmla="*/ 98 h 444"/>
                  <a:gd name="T32" fmla="*/ 195 w 390"/>
                  <a:gd name="T33" fmla="*/ 151 h 444"/>
                  <a:gd name="T34" fmla="*/ 168 w 390"/>
                  <a:gd name="T35" fmla="*/ 98 h 444"/>
                  <a:gd name="T36" fmla="*/ 97 w 390"/>
                  <a:gd name="T37" fmla="*/ 196 h 444"/>
                  <a:gd name="T38" fmla="*/ 168 w 390"/>
                  <a:gd name="T39" fmla="*/ 98 h 444"/>
                  <a:gd name="T40" fmla="*/ 141 w 390"/>
                  <a:gd name="T41" fmla="*/ 222 h 444"/>
                  <a:gd name="T42" fmla="*/ 97 w 390"/>
                  <a:gd name="T43" fmla="*/ 249 h 444"/>
                  <a:gd name="T44" fmla="*/ 141 w 390"/>
                  <a:gd name="T45" fmla="*/ 222 h 444"/>
                  <a:gd name="T46" fmla="*/ 168 w 390"/>
                  <a:gd name="T47" fmla="*/ 249 h 444"/>
                  <a:gd name="T48" fmla="*/ 292 w 390"/>
                  <a:gd name="T49" fmla="*/ 222 h 444"/>
                  <a:gd name="T50" fmla="*/ 168 w 390"/>
                  <a:gd name="T51" fmla="*/ 249 h 444"/>
                  <a:gd name="T52" fmla="*/ 292 w 390"/>
                  <a:gd name="T53" fmla="*/ 319 h 444"/>
                  <a:gd name="T54" fmla="*/ 97 w 390"/>
                  <a:gd name="T55" fmla="*/ 346 h 444"/>
                  <a:gd name="T56" fmla="*/ 292 w 390"/>
                  <a:gd name="T57" fmla="*/ 319 h 444"/>
                  <a:gd name="T58" fmla="*/ 248 w 390"/>
                  <a:gd name="T59" fmla="*/ 302 h 444"/>
                  <a:gd name="T60" fmla="*/ 292 w 390"/>
                  <a:gd name="T61" fmla="*/ 275 h 444"/>
                  <a:gd name="T62" fmla="*/ 248 w 390"/>
                  <a:gd name="T63" fmla="*/ 30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20" name="Group 42"/>
            <p:cNvGrpSpPr/>
            <p:nvPr/>
          </p:nvGrpSpPr>
          <p:grpSpPr>
            <a:xfrm>
              <a:off x="1257181" y="1531226"/>
              <a:ext cx="4145411" cy="754446"/>
              <a:chOff x="1603561" y="4535399"/>
              <a:chExt cx="4255111" cy="1005929"/>
            </a:xfrm>
          </p:grpSpPr>
          <p:sp>
            <p:nvSpPr>
              <p:cNvPr id="27" name="TextBox 43"/>
              <p:cNvSpPr txBox="1"/>
              <p:nvPr/>
            </p:nvSpPr>
            <p:spPr>
              <a:xfrm>
                <a:off x="1603561" y="4535399"/>
                <a:ext cx="3121437" cy="294994"/>
              </a:xfrm>
              <a:prstGeom prst="rect">
                <a:avLst/>
              </a:prstGeom>
              <a:noFill/>
            </p:spPr>
            <p:txBody>
              <a:bodyPr wrap="none" lIns="480000" tIns="0" rIns="288000" bIns="0" anchor="b" anchorCtr="0"/>
              <a:lstStyle/>
              <a:p>
                <a:pPr defTabSz="1219200">
                  <a:spcBef>
                    <a:spcPct val="0"/>
                  </a:spcBef>
                  <a:defRPr/>
                </a:pPr>
                <a:r>
                  <a:rPr lang="zh-CN" altLang="en-US" sz="1865" b="1" dirty="0">
                    <a:latin typeface="微软雅黑" panose="020B0503020204020204" pitchFamily="34" charset="-122"/>
                    <a:ea typeface="微软雅黑" panose="020B0503020204020204" pitchFamily="34" charset="-122"/>
                    <a:cs typeface="+mn-ea"/>
                    <a:sym typeface="+mn-lt"/>
                  </a:rPr>
                  <a:t>商务活动和演出</a:t>
                </a:r>
                <a:r>
                  <a:rPr lang="zh-CN" altLang="en-US" sz="1600" b="1" dirty="0">
                    <a:solidFill>
                      <a:srgbClr val="FFFFFF"/>
                    </a:solidFill>
                    <a:latin typeface="微软雅黑" panose="020B0503020204020204" pitchFamily="34" charset="-122"/>
                    <a:ea typeface="微软雅黑" panose="020B0503020204020204" pitchFamily="34" charset="-122"/>
                    <a:cs typeface="+mn-ea"/>
                    <a:sym typeface="+mn-lt"/>
                  </a:rPr>
                  <a:t> </a:t>
                </a:r>
              </a:p>
            </p:txBody>
          </p:sp>
          <p:sp>
            <p:nvSpPr>
              <p:cNvPr id="28" name="TextBox 44"/>
              <p:cNvSpPr txBox="1"/>
              <p:nvPr/>
            </p:nvSpPr>
            <p:spPr>
              <a:xfrm>
                <a:off x="1603561" y="4831130"/>
                <a:ext cx="4255111" cy="710198"/>
              </a:xfrm>
              <a:prstGeom prst="rect">
                <a:avLst/>
              </a:prstGeom>
            </p:spPr>
            <p:txBody>
              <a:bodyPr vert="horz" wrap="square" lIns="480000" tIns="0" rIns="288000" bIns="0" anchor="t" anchorCtr="0"/>
              <a:lstStyle/>
              <a:p>
                <a:pPr marL="381000" indent="-381000" defTabSz="1219200">
                  <a:lnSpc>
                    <a:spcPct val="150000"/>
                  </a:lnSpc>
                  <a:buFont typeface="Arial" panose="020B0604020202020204" pitchFamily="34" charset="0"/>
                </a:pPr>
                <a:r>
                  <a:rPr lang="en-US" sz="935" dirty="0">
                    <a:sym typeface="+mn-ea"/>
                  </a:rPr>
                  <a:t>2013</a:t>
                </a:r>
                <a:r>
                  <a:rPr lang="zh-CN" altLang="en-US" sz="935" dirty="0">
                    <a:sym typeface="+mn-ea"/>
                  </a:rPr>
                  <a:t>年</a:t>
                </a:r>
                <a:r>
                  <a:rPr lang="en-US" altLang="zh-CN" sz="935" dirty="0">
                    <a:sym typeface="+mn-ea"/>
                  </a:rPr>
                  <a:t>7</a:t>
                </a:r>
                <a:r>
                  <a:rPr lang="zh-CN" altLang="en-US" sz="935" dirty="0">
                    <a:sym typeface="+mn-ea"/>
                  </a:rPr>
                  <a:t>月，</a:t>
                </a:r>
                <a:r>
                  <a:rPr lang="en-US" sz="935" dirty="0">
                    <a:sym typeface="+mn-ea"/>
                  </a:rPr>
                  <a:t>参加浙江卫视“中国蓝5动梦想晚会”</a:t>
                </a:r>
              </a:p>
              <a:p>
                <a:pPr marL="381000" indent="-381000" defTabSz="1219200">
                  <a:lnSpc>
                    <a:spcPct val="150000"/>
                  </a:lnSpc>
                  <a:buFont typeface="Arial" panose="020B0604020202020204" pitchFamily="34" charset="0"/>
                </a:pPr>
                <a:r>
                  <a:rPr lang="en-US" sz="935" dirty="0">
                    <a:sym typeface="+mn-ea"/>
                  </a:rPr>
                  <a:t>2013</a:t>
                </a:r>
                <a:r>
                  <a:rPr lang="zh-CN" altLang="en-US" sz="935" dirty="0">
                    <a:sym typeface="+mn-ea"/>
                  </a:rPr>
                  <a:t>年</a:t>
                </a:r>
                <a:r>
                  <a:rPr lang="en-US" altLang="zh-CN" sz="935" dirty="0">
                    <a:sym typeface="+mn-ea"/>
                  </a:rPr>
                  <a:t>9</a:t>
                </a:r>
                <a:r>
                  <a:rPr lang="zh-CN" altLang="en-US" sz="935" dirty="0">
                    <a:sym typeface="+mn-ea"/>
                  </a:rPr>
                  <a:t>月，</a:t>
                </a:r>
                <a:r>
                  <a:rPr lang="en-US" sz="935" dirty="0">
                    <a:sym typeface="+mn-ea"/>
                  </a:rPr>
                  <a:t>参加“纽约时装周“</a:t>
                </a:r>
              </a:p>
              <a:p>
                <a:pPr marL="381000" indent="-381000" defTabSz="1219200">
                  <a:lnSpc>
                    <a:spcPct val="150000"/>
                  </a:lnSpc>
                  <a:buFont typeface="Arial" panose="020B0604020202020204" pitchFamily="34" charset="0"/>
                </a:pPr>
                <a:r>
                  <a:rPr lang="en-US" sz="935" dirty="0">
                    <a:sym typeface="+mn-ea"/>
                  </a:rPr>
                  <a:t>2016年2月，参加湖南卫视小年夜春晚</a:t>
                </a:r>
              </a:p>
              <a:p>
                <a:pPr marL="381000" indent="-381000" defTabSz="1219200">
                  <a:lnSpc>
                    <a:spcPct val="150000"/>
                  </a:lnSpc>
                  <a:buFont typeface="Arial" panose="020B0604020202020204" pitchFamily="34" charset="0"/>
                </a:pPr>
                <a:r>
                  <a:rPr lang="en-US" sz="935" dirty="0">
                    <a:sym typeface="+mn-ea"/>
                  </a:rPr>
                  <a:t>2018</a:t>
                </a:r>
                <a:r>
                  <a:rPr lang="zh-CN" altLang="en-US" sz="935" dirty="0">
                    <a:sym typeface="+mn-ea"/>
                  </a:rPr>
                  <a:t>年</a:t>
                </a:r>
                <a:r>
                  <a:rPr lang="en-US" sz="935" dirty="0">
                    <a:sym typeface="+mn-ea"/>
                  </a:rPr>
                  <a:t>7月，</a:t>
                </a:r>
                <a:r>
                  <a:rPr lang="zh-CN" altLang="en-US" sz="935" dirty="0">
                    <a:sym typeface="+mn-ea"/>
                  </a:rPr>
                  <a:t>参加东方卫视</a:t>
                </a:r>
                <a:r>
                  <a:rPr lang="en-US" sz="935" b="1" dirty="0">
                    <a:sym typeface="+mn-ea"/>
                  </a:rPr>
                  <a:t>《新舞林大会》</a:t>
                </a:r>
                <a:r>
                  <a:rPr lang="zh-CN" altLang="en-US" sz="935" dirty="0">
                    <a:sym typeface="+mn-ea"/>
                  </a:rPr>
                  <a:t>并演唱</a:t>
                </a:r>
                <a:r>
                  <a:rPr lang="en-US" sz="935" dirty="0">
                    <a:sym typeface="+mn-ea"/>
                  </a:rPr>
                  <a:t> </a:t>
                </a:r>
              </a:p>
              <a:p>
                <a:pPr marL="381000" indent="-381000" defTabSz="1219200">
                  <a:lnSpc>
                    <a:spcPct val="150000"/>
                  </a:lnSpc>
                  <a:buFont typeface="Arial" panose="020B0604020202020204" pitchFamily="34" charset="0"/>
                </a:pPr>
                <a:r>
                  <a:rPr lang="en-US" sz="935" dirty="0">
                    <a:sym typeface="+mn-ea"/>
                  </a:rPr>
                  <a:t>2018</a:t>
                </a:r>
                <a:r>
                  <a:rPr lang="zh-CN" altLang="en-US" sz="935" dirty="0">
                    <a:sym typeface="+mn-ea"/>
                  </a:rPr>
                  <a:t>年9月15日，</a:t>
                </a:r>
                <a:r>
                  <a:rPr lang="en-US" sz="935" dirty="0">
                    <a:sym typeface="+mn-ea"/>
                  </a:rPr>
                  <a:t>参加爱奇艺歌唱选秀节目《中国新说唱》</a:t>
                </a:r>
              </a:p>
              <a:p>
                <a:pPr marL="381000" indent="-381000" defTabSz="1219200">
                  <a:lnSpc>
                    <a:spcPct val="150000"/>
                  </a:lnSpc>
                  <a:buFont typeface="Arial" panose="020B0604020202020204" pitchFamily="34" charset="0"/>
                </a:pPr>
                <a:r>
                  <a:rPr lang="en-US" sz="935" dirty="0">
                    <a:sym typeface="+mn-ea"/>
                  </a:rPr>
                  <a:t>2018</a:t>
                </a:r>
                <a:r>
                  <a:rPr lang="zh-CN" altLang="en-US" sz="935" dirty="0">
                    <a:sym typeface="+mn-ea"/>
                  </a:rPr>
                  <a:t>年</a:t>
                </a:r>
                <a:r>
                  <a:rPr lang="en-US" altLang="zh-CN" sz="935" dirty="0">
                    <a:sym typeface="+mn-ea"/>
                  </a:rPr>
                  <a:t>11</a:t>
                </a:r>
                <a:r>
                  <a:rPr lang="zh-CN" altLang="en-US" sz="935" dirty="0">
                    <a:sym typeface="+mn-ea"/>
                  </a:rPr>
                  <a:t>月</a:t>
                </a:r>
                <a:r>
                  <a:rPr lang="en-US" altLang="zh-CN" sz="935" dirty="0">
                    <a:sym typeface="+mn-ea"/>
                  </a:rPr>
                  <a:t>9</a:t>
                </a:r>
                <a:r>
                  <a:rPr lang="zh-CN" altLang="en-US" sz="935" dirty="0">
                    <a:sym typeface="+mn-ea"/>
                  </a:rPr>
                  <a:t>日，</a:t>
                </a:r>
                <a:r>
                  <a:rPr lang="en-US" sz="935" dirty="0">
                    <a:sym typeface="+mn-ea"/>
                  </a:rPr>
                  <a:t>出席第27届金鸡百花电影节暨第34届大众电影百花奖提名者表彰仪式</a:t>
                </a:r>
              </a:p>
              <a:p>
                <a:pPr marL="381000" indent="-381000" defTabSz="1219200">
                  <a:lnSpc>
                    <a:spcPct val="150000"/>
                  </a:lnSpc>
                  <a:buFont typeface="Arial" panose="020B0604020202020204" pitchFamily="34" charset="0"/>
                </a:pPr>
                <a:endParaRPr lang="en-US" sz="535" dirty="0">
                  <a:sym typeface="+mn-ea"/>
                </a:endParaRPr>
              </a:p>
              <a:p>
                <a:pPr marL="381000" indent="-381000" defTabSz="1219200">
                  <a:lnSpc>
                    <a:spcPct val="150000"/>
                  </a:lnSpc>
                  <a:buFont typeface="Arial" panose="020B0604020202020204" pitchFamily="34" charset="0"/>
                </a:pPr>
                <a:endParaRPr lang="en-US" sz="535" dirty="0">
                  <a:sym typeface="+mn-ea"/>
                </a:endParaRPr>
              </a:p>
              <a:p>
                <a:pPr marL="381000" indent="-381000" defTabSz="1219200">
                  <a:lnSpc>
                    <a:spcPct val="150000"/>
                  </a:lnSpc>
                  <a:buFont typeface="Arial" panose="020B0604020202020204" pitchFamily="34" charset="0"/>
                </a:pPr>
                <a:endParaRPr lang="en-US" sz="535" dirty="0">
                  <a:sym typeface="+mn-ea"/>
                </a:endParaRPr>
              </a:p>
              <a:p>
                <a:pPr defTabSz="1219200">
                  <a:lnSpc>
                    <a:spcPct val="150000"/>
                  </a:lnSpc>
                </a:pPr>
                <a:endParaRPr lang="en-US" sz="535" dirty="0">
                  <a:sym typeface="+mn-ea"/>
                </a:endParaRPr>
              </a:p>
              <a:p>
                <a:pPr marL="381000" indent="-381000" defTabSz="1219200">
                  <a:lnSpc>
                    <a:spcPct val="150000"/>
                  </a:lnSpc>
                  <a:buFont typeface="Arial" panose="020B0604020202020204" pitchFamily="34" charset="0"/>
                </a:pPr>
                <a:endParaRPr lang="en-US" sz="535" dirty="0">
                  <a:sym typeface="+mn-ea"/>
                </a:endParaRPr>
              </a:p>
            </p:txBody>
          </p:sp>
        </p:grpSp>
        <p:grpSp>
          <p:nvGrpSpPr>
            <p:cNvPr id="21" name="Group 75"/>
            <p:cNvGrpSpPr/>
            <p:nvPr/>
          </p:nvGrpSpPr>
          <p:grpSpPr>
            <a:xfrm>
              <a:off x="1257181" y="2591284"/>
              <a:ext cx="3492500" cy="569596"/>
              <a:chOff x="1603561" y="5023552"/>
              <a:chExt cx="3584922" cy="759461"/>
            </a:xfrm>
          </p:grpSpPr>
          <p:sp>
            <p:nvSpPr>
              <p:cNvPr id="25" name="TextBox 76"/>
              <p:cNvSpPr txBox="1"/>
              <p:nvPr/>
            </p:nvSpPr>
            <p:spPr>
              <a:xfrm>
                <a:off x="1603561" y="5023552"/>
                <a:ext cx="2512219" cy="247223"/>
              </a:xfrm>
              <a:prstGeom prst="rect">
                <a:avLst/>
              </a:prstGeom>
              <a:noFill/>
            </p:spPr>
            <p:txBody>
              <a:bodyPr wrap="none" lIns="480000" tIns="0" rIns="288000" bIns="0" anchor="b" anchorCtr="0"/>
              <a:lstStyle/>
              <a:p>
                <a:pPr defTabSz="1219200">
                  <a:defRPr/>
                </a:pPr>
                <a:r>
                  <a:rPr lang="zh-CN" altLang="en-US" sz="1865" b="1" dirty="0">
                    <a:latin typeface="微软雅黑" panose="020B0503020204020204" pitchFamily="34" charset="-122"/>
                    <a:ea typeface="微软雅黑" panose="020B0503020204020204" pitchFamily="34" charset="-122"/>
                    <a:cs typeface="+mn-ea"/>
                    <a:sym typeface="+mn-lt"/>
                  </a:rPr>
                  <a:t>专辑</a:t>
                </a:r>
              </a:p>
            </p:txBody>
          </p:sp>
          <p:sp>
            <p:nvSpPr>
              <p:cNvPr id="26" name="TextBox 77"/>
              <p:cNvSpPr txBox="1"/>
              <p:nvPr/>
            </p:nvSpPr>
            <p:spPr>
              <a:xfrm>
                <a:off x="1603561" y="5270779"/>
                <a:ext cx="3584922" cy="512234"/>
              </a:xfrm>
              <a:prstGeom prst="rect">
                <a:avLst/>
              </a:prstGeom>
            </p:spPr>
            <p:txBody>
              <a:bodyPr vert="horz" wrap="square" lIns="480000" tIns="0" rIns="288000" bIns="0" anchor="t" anchorCtr="0"/>
              <a:lstStyle/>
              <a:p>
                <a:pPr marL="381000" indent="-381000" defTabSz="1219200">
                  <a:lnSpc>
                    <a:spcPct val="150000"/>
                  </a:lnSpc>
                  <a:buFont typeface="Arial" panose="020B0604020202020204" pitchFamily="34" charset="0"/>
                </a:pPr>
                <a:r>
                  <a:rPr lang="en-US" altLang="zh-CN" sz="1065" dirty="0">
                    <a:sym typeface="+mn-ea"/>
                  </a:rPr>
                  <a:t>2014年4月，推出首张个人音乐专辑《无所不在》</a:t>
                </a:r>
              </a:p>
              <a:p>
                <a:pPr marL="381000" indent="-381000" defTabSz="1219200">
                  <a:lnSpc>
                    <a:spcPct val="150000"/>
                  </a:lnSpc>
                  <a:buFont typeface="Arial" panose="020B0604020202020204" pitchFamily="34" charset="0"/>
                </a:pPr>
                <a:r>
                  <a:rPr lang="en-US" altLang="zh-CN" sz="1065" dirty="0">
                    <a:sym typeface="+mn-ea"/>
                  </a:rPr>
                  <a:t>2015年7月30日</a:t>
                </a:r>
                <a:r>
                  <a:rPr lang="zh-CN" altLang="en-US" sz="1065" dirty="0">
                    <a:sym typeface="+mn-ea"/>
                  </a:rPr>
                  <a:t>，</a:t>
                </a:r>
                <a:r>
                  <a:rPr lang="en-US" altLang="zh-CN" sz="1065" dirty="0">
                    <a:sym typeface="+mn-ea"/>
                  </a:rPr>
                  <a:t>推出个人音乐专辑《90》</a:t>
                </a:r>
              </a:p>
              <a:p>
                <a:pPr marL="381000" indent="-381000" defTabSz="1219200">
                  <a:lnSpc>
                    <a:spcPct val="150000"/>
                  </a:lnSpc>
                  <a:buFont typeface="Arial" panose="020B0604020202020204" pitchFamily="34" charset="0"/>
                </a:pPr>
                <a:r>
                  <a:rPr lang="en-US" altLang="zh-CN" sz="1065" dirty="0">
                    <a:sym typeface="+mn-ea"/>
                  </a:rPr>
                  <a:t>2015年12月21日</a:t>
                </a:r>
                <a:r>
                  <a:rPr lang="zh-CN" altLang="en-US" sz="1065" dirty="0">
                    <a:sym typeface="+mn-ea"/>
                  </a:rPr>
                  <a:t>，</a:t>
                </a:r>
                <a:r>
                  <a:rPr lang="en-US" altLang="zh-CN" sz="1065" dirty="0">
                    <a:sym typeface="+mn-ea"/>
                  </a:rPr>
                  <a:t>推出个人音乐专辑《接近无限》</a:t>
                </a:r>
              </a:p>
              <a:p>
                <a:pPr marL="381000" indent="-381000" defTabSz="1219200">
                  <a:lnSpc>
                    <a:spcPct val="150000"/>
                  </a:lnSpc>
                  <a:buFont typeface="Arial" panose="020B0604020202020204" pitchFamily="34" charset="0"/>
                </a:pPr>
                <a:r>
                  <a:rPr lang="en-US" altLang="zh-CN" sz="1065" dirty="0">
                    <a:sym typeface="+mn-ea"/>
                  </a:rPr>
                  <a:t>2018年1月8日</a:t>
                </a:r>
                <a:r>
                  <a:rPr lang="zh-CN" altLang="en-US" sz="1065" dirty="0">
                    <a:sym typeface="+mn-ea"/>
                  </a:rPr>
                  <a:t>，</a:t>
                </a:r>
                <a:r>
                  <a:rPr lang="en-US" altLang="zh-CN" sz="1065" dirty="0">
                    <a:sym typeface="+mn-ea"/>
                  </a:rPr>
                  <a:t>推出个人</a:t>
                </a:r>
                <a:r>
                  <a:rPr lang="zh-CN" altLang="en-US" sz="1065" dirty="0">
                    <a:sym typeface="+mn-ea"/>
                  </a:rPr>
                  <a:t>音乐专辑《造作MORE REAL》</a:t>
                </a:r>
              </a:p>
            </p:txBody>
          </p:sp>
        </p:grpSp>
        <p:grpSp>
          <p:nvGrpSpPr>
            <p:cNvPr id="22" name="Group 78"/>
            <p:cNvGrpSpPr/>
            <p:nvPr/>
          </p:nvGrpSpPr>
          <p:grpSpPr>
            <a:xfrm>
              <a:off x="1257181" y="3415208"/>
              <a:ext cx="2773759" cy="850689"/>
              <a:chOff x="1603561" y="5196861"/>
              <a:chExt cx="2847161" cy="1134253"/>
            </a:xfrm>
          </p:grpSpPr>
          <p:sp>
            <p:nvSpPr>
              <p:cNvPr id="23" name="TextBox 79"/>
              <p:cNvSpPr txBox="1"/>
              <p:nvPr/>
            </p:nvSpPr>
            <p:spPr>
              <a:xfrm>
                <a:off x="1603561" y="5196861"/>
                <a:ext cx="2512219" cy="247223"/>
              </a:xfrm>
              <a:prstGeom prst="rect">
                <a:avLst/>
              </a:prstGeom>
              <a:noFill/>
            </p:spPr>
            <p:txBody>
              <a:bodyPr wrap="none" lIns="480000" tIns="0" rIns="288000" bIns="0" anchor="b" anchorCtr="0"/>
              <a:lstStyle/>
              <a:p>
                <a:pPr defTabSz="1219200">
                  <a:defRPr/>
                </a:pPr>
                <a:r>
                  <a:rPr lang="zh-CN" altLang="en-US" sz="1865" b="1" dirty="0">
                    <a:latin typeface="微软雅黑" panose="020B0503020204020204" pitchFamily="34" charset="-122"/>
                    <a:ea typeface="微软雅黑" panose="020B0503020204020204" pitchFamily="34" charset="-122"/>
                    <a:cs typeface="+mn-ea"/>
                    <a:sym typeface="+mn-lt"/>
                  </a:rPr>
                  <a:t>代言</a:t>
                </a:r>
              </a:p>
            </p:txBody>
          </p:sp>
          <p:sp>
            <p:nvSpPr>
              <p:cNvPr id="24" name="TextBox 80"/>
              <p:cNvSpPr txBox="1"/>
              <p:nvPr/>
            </p:nvSpPr>
            <p:spPr>
              <a:xfrm>
                <a:off x="1603561" y="5533892"/>
                <a:ext cx="2847161" cy="797222"/>
              </a:xfrm>
              <a:prstGeom prst="rect">
                <a:avLst/>
              </a:prstGeom>
            </p:spPr>
            <p:txBody>
              <a:bodyPr vert="horz" wrap="square" lIns="480000" tIns="0" rIns="288000" bIns="0" anchor="t" anchorCtr="0"/>
              <a:lstStyle/>
              <a:p>
                <a:pPr defTabSz="1219200">
                  <a:lnSpc>
                    <a:spcPct val="150000"/>
                  </a:lnSpc>
                  <a:buFont typeface="Arial" panose="020B0604020202020204" pitchFamily="34" charset="0"/>
                </a:pPr>
                <a:r>
                  <a:rPr lang="en-US" altLang="zh-CN" sz="1065" dirty="0">
                    <a:sym typeface="+mn-ea"/>
                  </a:rPr>
                  <a:t>苏宁,百事,三星,清华同方,</a:t>
                </a:r>
                <a:r>
                  <a:rPr lang="zh-CN" altLang="en-US" sz="1065" dirty="0">
                    <a:sym typeface="+mn-ea"/>
                  </a:rPr>
                  <a:t>雪弗莱</a:t>
                </a:r>
                <a:r>
                  <a:rPr lang="en-US" altLang="zh-CN" sz="1065" dirty="0">
                    <a:sym typeface="+mn-ea"/>
                  </a:rPr>
                  <a:t>,美宝莲,冰力克(blink)</a:t>
                </a:r>
                <a:r>
                  <a:rPr lang="zh-CN" altLang="en-US" sz="1065" dirty="0">
                    <a:sym typeface="+mn-ea"/>
                  </a:rPr>
                  <a:t>，</a:t>
                </a:r>
                <a:r>
                  <a:rPr lang="en-US" altLang="zh-CN" sz="1065" dirty="0">
                    <a:sym typeface="+mn-ea"/>
                  </a:rPr>
                  <a:t>诛仙3形象代言,旅游卫视形象代言,Belle  Sauvage的momo styel系列时装</a:t>
                </a:r>
              </a:p>
            </p:txBody>
          </p:sp>
        </p:grpSp>
      </p:grpSp>
      <p:sp>
        <p:nvSpPr>
          <p:cNvPr id="35" name="Title 1"/>
          <p:cNvSpPr txBox="1"/>
          <p:nvPr/>
        </p:nvSpPr>
        <p:spPr>
          <a:xfrm>
            <a:off x="795886" y="414469"/>
            <a:ext cx="3409527" cy="50630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艺人经纪收入</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吴莫愁</a:t>
            </a:r>
          </a:p>
        </p:txBody>
      </p:sp>
      <p:sp>
        <p:nvSpPr>
          <p:cNvPr id="42" name="Rectangle: Folded Corner 62"/>
          <p:cNvSpPr>
            <a:spLocks noChangeAspect="1"/>
          </p:cNvSpPr>
          <p:nvPr/>
        </p:nvSpPr>
        <p:spPr>
          <a:xfrm>
            <a:off x="907627" y="5201074"/>
            <a:ext cx="596053" cy="596053"/>
          </a:xfrm>
          <a:prstGeom prst="foldedCorne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3" name="TextBox 76"/>
          <p:cNvSpPr txBox="1"/>
          <p:nvPr/>
        </p:nvSpPr>
        <p:spPr>
          <a:xfrm>
            <a:off x="1503681" y="5057987"/>
            <a:ext cx="3605953" cy="282787"/>
          </a:xfrm>
          <a:prstGeom prst="rect">
            <a:avLst/>
          </a:prstGeom>
          <a:noFill/>
        </p:spPr>
        <p:txBody>
          <a:bodyPr wrap="none" lIns="480000" tIns="0" rIns="288000" bIns="0" anchor="b" anchorCtr="0"/>
          <a:lstStyle/>
          <a:p>
            <a:pPr defTabSz="1219200">
              <a:spcBef>
                <a:spcPct val="0"/>
              </a:spcBef>
              <a:defRPr/>
            </a:pPr>
            <a:r>
              <a:rPr lang="zh-CN" altLang="en-US" sz="1865" b="1" dirty="0">
                <a:latin typeface="微软雅黑" panose="020B0503020204020204" pitchFamily="34" charset="-122"/>
                <a:ea typeface="微软雅黑" panose="020B0503020204020204" pitchFamily="34" charset="-122"/>
                <a:cs typeface="+mn-ea"/>
                <a:sym typeface="+mn-lt"/>
              </a:rPr>
              <a:t>影视剧拍摄</a:t>
            </a:r>
          </a:p>
        </p:txBody>
      </p:sp>
      <p:sp>
        <p:nvSpPr>
          <p:cNvPr id="44" name="TextBox 77"/>
          <p:cNvSpPr txBox="1"/>
          <p:nvPr/>
        </p:nvSpPr>
        <p:spPr>
          <a:xfrm>
            <a:off x="1503681" y="5340774"/>
            <a:ext cx="3605953" cy="1200573"/>
          </a:xfrm>
          <a:prstGeom prst="rect">
            <a:avLst/>
          </a:prstGeom>
        </p:spPr>
        <p:txBody>
          <a:bodyPr vert="horz" wrap="square" lIns="480000" tIns="0" rIns="288000" bIns="0" anchor="t" anchorCtr="0"/>
          <a:lstStyle/>
          <a:p>
            <a:pPr marL="381000" indent="-381000" defTabSz="1219200">
              <a:lnSpc>
                <a:spcPct val="150000"/>
              </a:lnSpc>
              <a:buFont typeface="Arial" panose="020B0604020202020204" pitchFamily="34" charset="0"/>
            </a:pPr>
            <a:r>
              <a:rPr lang="en-US" altLang="zh-CN" sz="935" dirty="0">
                <a:sym typeface="+mn-ea"/>
              </a:rPr>
              <a:t>2013年，客串贺岁喜剧电影《越来越好之村晚》</a:t>
            </a:r>
          </a:p>
          <a:p>
            <a:pPr marL="381000" indent="-381000" defTabSz="1219200">
              <a:lnSpc>
                <a:spcPct val="150000"/>
              </a:lnSpc>
              <a:buFont typeface="Arial" panose="020B0604020202020204" pitchFamily="34" charset="0"/>
            </a:pPr>
            <a:r>
              <a:rPr lang="en-US" altLang="zh-CN" sz="935" dirty="0">
                <a:sym typeface="+mn-ea"/>
              </a:rPr>
              <a:t>2014</a:t>
            </a:r>
            <a:r>
              <a:rPr lang="zh-CN" altLang="en-US" sz="935" dirty="0">
                <a:sym typeface="+mn-ea"/>
              </a:rPr>
              <a:t>年</a:t>
            </a:r>
            <a:r>
              <a:rPr lang="en-US" altLang="zh-CN" sz="935" dirty="0">
                <a:sym typeface="+mn-ea"/>
              </a:rPr>
              <a:t>7</a:t>
            </a:r>
            <a:r>
              <a:rPr lang="zh-CN" altLang="en-US" sz="935" dirty="0">
                <a:sym typeface="+mn-ea"/>
              </a:rPr>
              <a:t>月，</a:t>
            </a:r>
            <a:r>
              <a:rPr lang="en-US" altLang="zh-CN" sz="935" dirty="0">
                <a:sym typeface="+mn-ea"/>
              </a:rPr>
              <a:t>主演爱情微电影《2014乐事谁是你的菜》</a:t>
            </a:r>
          </a:p>
          <a:p>
            <a:pPr marL="381000" indent="-381000" defTabSz="1219200">
              <a:lnSpc>
                <a:spcPct val="150000"/>
              </a:lnSpc>
              <a:buFont typeface="Arial" panose="020B0604020202020204" pitchFamily="34" charset="0"/>
            </a:pPr>
            <a:r>
              <a:rPr lang="en-US" altLang="zh-CN" sz="935" dirty="0">
                <a:sym typeface="+mn-ea"/>
              </a:rPr>
              <a:t>2015年，主演青春爱情电影《万物生长》</a:t>
            </a:r>
          </a:p>
          <a:p>
            <a:pPr marL="381000" indent="-381000" defTabSz="1219200">
              <a:lnSpc>
                <a:spcPct val="150000"/>
              </a:lnSpc>
              <a:buFont typeface="Arial" panose="020B0604020202020204" pitchFamily="34" charset="0"/>
            </a:pPr>
            <a:r>
              <a:rPr lang="en-US" altLang="zh-CN" sz="935" dirty="0">
                <a:sym typeface="+mn-ea"/>
              </a:rPr>
              <a:t>2016</a:t>
            </a:r>
            <a:r>
              <a:rPr lang="zh-CN" altLang="en-US" sz="935" dirty="0">
                <a:sym typeface="+mn-ea"/>
              </a:rPr>
              <a:t>年</a:t>
            </a:r>
            <a:r>
              <a:rPr lang="en-US" altLang="zh-CN" sz="935" dirty="0">
                <a:sym typeface="+mn-ea"/>
              </a:rPr>
              <a:t>2月，其主演的爱情电影《奔爱》</a:t>
            </a:r>
          </a:p>
          <a:p>
            <a:pPr marL="381000" indent="-381000" defTabSz="1219200">
              <a:lnSpc>
                <a:spcPct val="150000"/>
              </a:lnSpc>
              <a:buFont typeface="Arial" panose="020B0604020202020204" pitchFamily="34" charset="0"/>
            </a:pPr>
            <a:endParaRPr lang="en-US" altLang="zh-CN" sz="935" dirty="0">
              <a:sym typeface="+mn-ea"/>
            </a:endParaRPr>
          </a:p>
        </p:txBody>
      </p:sp>
      <p:sp>
        <p:nvSpPr>
          <p:cNvPr id="45" name="Freeform: Shape 63"/>
          <p:cNvSpPr/>
          <p:nvPr/>
        </p:nvSpPr>
        <p:spPr bwMode="auto">
          <a:xfrm>
            <a:off x="1057487" y="5369560"/>
            <a:ext cx="240453" cy="286173"/>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bg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a:off x="9271452" y="5710350"/>
            <a:ext cx="2518213" cy="83099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00" cap="none" spc="0" normalizeH="0" baseline="0" noProof="0" dirty="0">
                <a:ln>
                  <a:noFill/>
                </a:ln>
                <a:effectLst/>
                <a:uLnTx/>
                <a:uFillTx/>
                <a:latin typeface="+mn-ea"/>
                <a:cs typeface="Times New Roman" panose="02020603050405020304" pitchFamily="18" charset="0"/>
              </a:rPr>
              <a:t>借：银行存款</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effectLst/>
                <a:uLnTx/>
                <a:uFillTx/>
                <a:latin typeface="+mn-ea"/>
                <a:cs typeface="Times New Roman" panose="02020603050405020304" pitchFamily="18" charset="0"/>
              </a:rPr>
              <a:t>      </a:t>
            </a:r>
            <a:r>
              <a:rPr kumimoji="0" lang="zh-CN" altLang="zh-CN" sz="1600" b="0" i="0" u="none" strike="noStrike" kern="1200" cap="none" spc="0" normalizeH="0" baseline="0" noProof="0" dirty="0">
                <a:ln>
                  <a:noFill/>
                </a:ln>
                <a:effectLst/>
                <a:uLnTx/>
                <a:uFillTx/>
                <a:latin typeface="+mn-ea"/>
                <a:cs typeface="Times New Roman" panose="02020603050405020304" pitchFamily="18" charset="0"/>
              </a:rPr>
              <a:t>贷：营业收入</a:t>
            </a:r>
            <a:endParaRPr kumimoji="0" lang="zh-CN" altLang="en-US" sz="1600" b="0" i="0" u="none" strike="noStrike" kern="1200" cap="none" spc="0" normalizeH="0" baseline="0" noProof="0" dirty="0">
              <a:ln>
                <a:noFill/>
              </a:ln>
              <a:effectLst/>
              <a:uLnTx/>
              <a:uFillTx/>
              <a:latin typeface="+mn-ea"/>
            </a:endParaRPr>
          </a:p>
        </p:txBody>
      </p:sp>
      <p:sp>
        <p:nvSpPr>
          <p:cNvPr id="47" name="文本框 46"/>
          <p:cNvSpPr txBox="1"/>
          <p:nvPr/>
        </p:nvSpPr>
        <p:spPr>
          <a:xfrm>
            <a:off x="5879236" y="4714862"/>
            <a:ext cx="3422104" cy="156966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帮助艺人推广，协助其参加商业代言、商演等活动，从中获取收入，一般为分成模式。在活动结束后确认按应获取的比例确认收入。</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3"/>
          <p:cNvSpPr txBox="1"/>
          <p:nvPr/>
        </p:nvSpPr>
        <p:spPr bwMode="auto">
          <a:xfrm>
            <a:off x="4906660" y="2868067"/>
            <a:ext cx="2556588" cy="805183"/>
          </a:xfrm>
          <a:prstGeom prst="rect">
            <a:avLst/>
          </a:prstGeom>
          <a:noFill/>
        </p:spPr>
        <p:txBody>
          <a:bodyPr wrap="none" lIns="120000" tIns="62400" rIns="480000" bIns="62400">
            <a:norm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38383">
                    <a:lumMod val="100000"/>
                  </a:srgbClr>
                </a:solidFill>
                <a:effectLst/>
                <a:uLnTx/>
                <a:uFillTx/>
                <a:latin typeface="微软雅黑" panose="020B0503020204020204" pitchFamily="34" charset="-122"/>
                <a:ea typeface="微软雅黑" panose="020B0503020204020204" pitchFamily="34" charset="-122"/>
                <a:cs typeface="+mn-ea"/>
                <a:sym typeface="+mn-lt"/>
              </a:rPr>
              <a:t>	成本的内容及确认</a:t>
            </a:r>
          </a:p>
        </p:txBody>
      </p:sp>
      <p:cxnSp>
        <p:nvCxnSpPr>
          <p:cNvPr id="3" name="直接连接符 2"/>
          <p:cNvCxnSpPr/>
          <p:nvPr/>
        </p:nvCxnSpPr>
        <p:spPr>
          <a:xfrm>
            <a:off x="4791727" y="3535439"/>
            <a:ext cx="2453946" cy="0"/>
          </a:xfrm>
          <a:prstGeom prst="line">
            <a:avLst/>
          </a:prstGeom>
          <a:ln>
            <a:solidFill>
              <a:srgbClr val="2A465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3393" y="1091942"/>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53" name="组合 52"/>
          <p:cNvGrpSpPr/>
          <p:nvPr/>
        </p:nvGrpSpPr>
        <p:grpSpPr>
          <a:xfrm>
            <a:off x="618813" y="3045014"/>
            <a:ext cx="703465" cy="703465"/>
            <a:chOff x="2063282" y="3367418"/>
            <a:chExt cx="527599" cy="527599"/>
          </a:xfrm>
        </p:grpSpPr>
        <p:sp>
          <p:nvSpPr>
            <p:cNvPr id="5"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6"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内容制作成本</a:t>
            </a:r>
          </a:p>
        </p:txBody>
      </p:sp>
      <p:sp>
        <p:nvSpPr>
          <p:cNvPr id="3" name="文本框 2"/>
          <p:cNvSpPr txBox="1"/>
          <p:nvPr/>
        </p:nvSpPr>
        <p:spPr>
          <a:xfrm>
            <a:off x="1609898" y="954151"/>
            <a:ext cx="9985109" cy="1569660"/>
          </a:xfrm>
          <a:prstGeom prst="rect">
            <a:avLst/>
          </a:prstGeom>
          <a:noFill/>
        </p:spPr>
        <p:txBody>
          <a:bodyPr wrap="square" rtlCol="0">
            <a:spAutoFit/>
          </a:bodyPr>
          <a:lstStyle/>
          <a:p>
            <a:r>
              <a:rPr lang="zh-CN" altLang="zh-CN" sz="2000" dirty="0"/>
              <a:t>本公司存货分类为原材料、在产品及低值易耗品。 </a:t>
            </a:r>
          </a:p>
          <a:p>
            <a:r>
              <a:rPr lang="zh-CN" altLang="zh-CN" sz="2000" dirty="0"/>
              <a:t>原材料是指公司为制作视频节目购买的版权等； </a:t>
            </a:r>
          </a:p>
          <a:p>
            <a:r>
              <a:rPr lang="zh-CN" altLang="zh-CN" sz="2000" dirty="0"/>
              <a:t>在产品是指在制作过程中的视频节目、提供节目相关服务及受托制作节目发</a:t>
            </a:r>
          </a:p>
          <a:p>
            <a:r>
              <a:rPr lang="zh-CN" altLang="zh-CN" sz="2000" dirty="0"/>
              <a:t>生的成本。 </a:t>
            </a:r>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2841675"/>
          </a:xfrm>
          <a:prstGeom prst="rect">
            <a:avLst/>
          </a:prstGeom>
          <a:noFill/>
        </p:spPr>
        <p:txBody>
          <a:bodyPr wrap="square" rtlCol="0">
            <a:spAutoFit/>
          </a:bodyPr>
          <a:lstStyle/>
          <a:p>
            <a:r>
              <a:rPr lang="zh-CN" altLang="zh-CN" sz="2000" dirty="0"/>
              <a:t>本公司的存货按照实际发生的成本进行初始计量，发生的成本包括拍摄制作</a:t>
            </a:r>
          </a:p>
          <a:p>
            <a:r>
              <a:rPr lang="zh-CN" altLang="zh-CN" sz="2000" dirty="0"/>
              <a:t>视频节目成本、外购节目素材成本和其他成本等。 </a:t>
            </a:r>
          </a:p>
          <a:p>
            <a:r>
              <a:rPr lang="zh-CN" altLang="zh-CN" sz="2000" dirty="0"/>
              <a:t>①原材料：本公司原材料按实际成本法计价，并在节目领用后按实际成本法</a:t>
            </a:r>
          </a:p>
          <a:p>
            <a:r>
              <a:rPr lang="zh-CN" altLang="zh-CN" sz="2000" dirty="0"/>
              <a:t>结转成本。</a:t>
            </a:r>
          </a:p>
          <a:p>
            <a:r>
              <a:rPr lang="zh-CN" altLang="zh-CN" sz="2000" dirty="0"/>
              <a:t>②在产品：在</a:t>
            </a:r>
            <a:r>
              <a:rPr lang="zh-CN" altLang="zh-CN" sz="2000" b="1" dirty="0"/>
              <a:t>项目正式立项后</a:t>
            </a:r>
            <a:r>
              <a:rPr lang="zh-CN" altLang="zh-CN" sz="2000" dirty="0"/>
              <a:t>开始成本归集，根据节目播出进度逐步结转至</a:t>
            </a:r>
          </a:p>
          <a:p>
            <a:r>
              <a:rPr lang="zh-CN" altLang="zh-CN" sz="2000" dirty="0"/>
              <a:t>营业成本，期末处于在制过程中尚未播出的节目体现为在产品。</a:t>
            </a:r>
            <a:endParaRPr lang="en-US" altLang="zh-CN" sz="2000" dirty="0"/>
          </a:p>
          <a:p>
            <a:endParaRPr lang="en-US" altLang="zh-CN" sz="2135" dirty="0"/>
          </a:p>
          <a:p>
            <a:endParaRPr lang="zh-CN" altLang="zh-CN"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0-#ppt_w/2"/>
                                          </p:val>
                                        </p:tav>
                                        <p:tav tm="100000">
                                          <p:val>
                                            <p:strVal val="#ppt_x"/>
                                          </p:val>
                                        </p:tav>
                                      </p:tavLst>
                                    </p:anim>
                                    <p:anim calcmode="lin" valueType="num">
                                      <p:cBhvr additive="base">
                                        <p:cTn id="13"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8"/>
          <p:cNvGrpSpPr/>
          <p:nvPr/>
        </p:nvGrpSpPr>
        <p:grpSpPr>
          <a:xfrm>
            <a:off x="5327915" y="314906"/>
            <a:ext cx="1728192" cy="1186316"/>
            <a:chOff x="4873722" y="2924175"/>
            <a:chExt cx="2646587" cy="2145333"/>
          </a:xfrm>
        </p:grpSpPr>
        <p:cxnSp>
          <p:nvCxnSpPr>
            <p:cNvPr id="19" name="Straight Connector 89"/>
            <p:cNvCxnSpPr/>
            <p:nvPr/>
          </p:nvCxnSpPr>
          <p:spPr>
            <a:xfrm flipH="1">
              <a:off x="7234559" y="2924175"/>
              <a:ext cx="28575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90"/>
            <p:cNvCxnSpPr/>
            <p:nvPr/>
          </p:nvCxnSpPr>
          <p:spPr>
            <a:xfrm flipH="1">
              <a:off x="4873722" y="4031682"/>
              <a:ext cx="2360836"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91"/>
            <p:cNvCxnSpPr/>
            <p:nvPr/>
          </p:nvCxnSpPr>
          <p:spPr>
            <a:xfrm flipH="1">
              <a:off x="7234559" y="5069508"/>
              <a:ext cx="28575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92"/>
            <p:cNvCxnSpPr/>
            <p:nvPr/>
          </p:nvCxnSpPr>
          <p:spPr>
            <a:xfrm>
              <a:off x="7234559" y="2924175"/>
              <a:ext cx="0" cy="214533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1" name="内容占位符 3"/>
          <p:cNvPicPr>
            <a:picLocks noChangeAspect="1"/>
          </p:cNvPicPr>
          <p:nvPr/>
        </p:nvPicPr>
        <p:blipFill>
          <a:blip r:embed="rId2"/>
          <a:stretch>
            <a:fillRect/>
          </a:stretch>
        </p:blipFill>
        <p:spPr>
          <a:xfrm>
            <a:off x="175582" y="456605"/>
            <a:ext cx="6131765" cy="6236753"/>
          </a:xfrm>
          <a:prstGeom prst="rect">
            <a:avLst/>
          </a:prstGeom>
        </p:spPr>
      </p:pic>
      <p:sp>
        <p:nvSpPr>
          <p:cNvPr id="3" name="文本框 2"/>
          <p:cNvSpPr txBox="1"/>
          <p:nvPr/>
        </p:nvSpPr>
        <p:spPr>
          <a:xfrm>
            <a:off x="7266129" y="130239"/>
            <a:ext cx="4128459" cy="369332"/>
          </a:xfrm>
          <a:prstGeom prst="rect">
            <a:avLst/>
          </a:prstGeom>
          <a:noFill/>
        </p:spPr>
        <p:txBody>
          <a:bodyPr wrap="square" rtlCol="0">
            <a:spAutoFit/>
          </a:bodyPr>
          <a:lstStyle/>
          <a:p>
            <a:r>
              <a:rPr lang="zh-CN" altLang="en-US" dirty="0">
                <a:solidFill>
                  <a:schemeClr val="tx1">
                    <a:lumMod val="75000"/>
                    <a:lumOff val="25000"/>
                  </a:schemeClr>
                </a:solidFill>
              </a:rPr>
              <a:t>受托承制</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226903" y="1124744"/>
            <a:ext cx="4014444" cy="1477328"/>
          </a:xfrm>
          <a:prstGeom prst="rect">
            <a:avLst/>
          </a:prstGeom>
          <a:noFill/>
        </p:spPr>
        <p:txBody>
          <a:bodyPr wrap="square" rtlCol="0">
            <a:spAutoFit/>
          </a:bodyPr>
          <a:lstStyle/>
          <a:p>
            <a:r>
              <a:rPr lang="zh-CN" altLang="en-US" dirty="0">
                <a:solidFill>
                  <a:schemeClr val="tx1">
                    <a:lumMod val="75000"/>
                    <a:lumOff val="25000"/>
                  </a:schemeClr>
                </a:solidFill>
              </a:rPr>
              <a:t>在项目选题初步确定后，公司联合导演团队进一步开发节目模式，将创意和想法逐步落地，并与平台方开始初步接洽，对节目播出的意向和档期等作出初步安排</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02" name="Straight Connector 92"/>
          <p:cNvCxnSpPr/>
          <p:nvPr/>
        </p:nvCxnSpPr>
        <p:spPr>
          <a:xfrm>
            <a:off x="6768075" y="1604797"/>
            <a:ext cx="0" cy="31683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Straight Connector 89"/>
          <p:cNvCxnSpPr/>
          <p:nvPr/>
        </p:nvCxnSpPr>
        <p:spPr>
          <a:xfrm flipH="1">
            <a:off x="6307347" y="1604797"/>
            <a:ext cx="46072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89"/>
          <p:cNvCxnSpPr/>
          <p:nvPr/>
        </p:nvCxnSpPr>
        <p:spPr>
          <a:xfrm flipH="1">
            <a:off x="6307347" y="4773149"/>
            <a:ext cx="46072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Straight Connector 90"/>
          <p:cNvCxnSpPr/>
          <p:nvPr/>
        </p:nvCxnSpPr>
        <p:spPr>
          <a:xfrm flipH="1">
            <a:off x="6768075" y="3405065"/>
            <a:ext cx="96010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7728182" y="3217624"/>
            <a:ext cx="3513161" cy="92333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生产成本（版权费，</a:t>
            </a:r>
            <a:r>
              <a:rPr lang="zh-CN" altLang="zh-CN" dirty="0">
                <a:solidFill>
                  <a:schemeClr val="tx1">
                    <a:lumMod val="75000"/>
                    <a:lumOff val="25000"/>
                  </a:schemeClr>
                </a:solidFill>
              </a:rPr>
              <a:t>嘉宾和职员劳务成本，差旅生活杂费，专业设施和场地租赁费</a:t>
            </a:r>
            <a:r>
              <a:rPr lang="zh-CN" altLang="en-US" dirty="0">
                <a:solidFill>
                  <a:schemeClr val="tx1">
                    <a:lumMod val="75000"/>
                    <a:lumOff val="25000"/>
                  </a:schemeClr>
                </a:solidFill>
              </a:rPr>
              <a:t>等</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p>
        </p:txBody>
      </p:sp>
      <p:cxnSp>
        <p:nvCxnSpPr>
          <p:cNvPr id="115" name="Straight Connector 90"/>
          <p:cNvCxnSpPr/>
          <p:nvPr/>
        </p:nvCxnSpPr>
        <p:spPr>
          <a:xfrm flipH="1">
            <a:off x="6307347" y="6405331"/>
            <a:ext cx="96010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66129" y="6117300"/>
            <a:ext cx="4128459"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若存在，直接计入相应的业务成本</a:t>
            </a:r>
          </a:p>
        </p:txBody>
      </p:sp>
      <p:cxnSp>
        <p:nvCxnSpPr>
          <p:cNvPr id="17" name="Straight Connector 90"/>
          <p:cNvCxnSpPr/>
          <p:nvPr/>
        </p:nvCxnSpPr>
        <p:spPr>
          <a:xfrm flipH="1">
            <a:off x="6306023" y="5637245"/>
            <a:ext cx="960107"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266129" y="5349213"/>
            <a:ext cx="4128459" cy="646331"/>
          </a:xfrm>
          <a:prstGeom prst="rect">
            <a:avLst/>
          </a:prstGeom>
          <a:noFill/>
        </p:spPr>
        <p:txBody>
          <a:bodyPr wrap="square" rtlCol="0">
            <a:spAutoFit/>
          </a:bodyPr>
          <a:lstStyle/>
          <a:p>
            <a:r>
              <a:rPr lang="zh-CN" altLang="zh-CN" dirty="0">
                <a:solidFill>
                  <a:schemeClr val="tx1">
                    <a:lumMod val="75000"/>
                    <a:lumOff val="25000"/>
                  </a:schemeClr>
                </a:solidFill>
              </a:rPr>
              <a:t>根据节目播出进度</a:t>
            </a:r>
            <a:r>
              <a:rPr lang="zh-CN" altLang="en-US" dirty="0">
                <a:solidFill>
                  <a:schemeClr val="tx1">
                    <a:lumMod val="75000"/>
                    <a:lumOff val="25000"/>
                  </a:schemeClr>
                </a:solidFill>
              </a:rPr>
              <a:t>由在产品成本</a:t>
            </a:r>
            <a:r>
              <a:rPr lang="zh-CN" altLang="zh-CN" dirty="0">
                <a:solidFill>
                  <a:schemeClr val="tx1">
                    <a:lumMod val="75000"/>
                    <a:lumOff val="25000"/>
                  </a:schemeClr>
                </a:solidFill>
              </a:rPr>
              <a:t>逐步结转至营业成本</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lt"/>
                <a:ea typeface="微软雅黑" panose="020B0503020204020204" pitchFamily="34" charset="-122"/>
                <a:cs typeface="+mn-ea"/>
                <a:sym typeface="+mn-lt"/>
              </a:rPr>
              <a:t>内容制作成本</a:t>
            </a:r>
          </a:p>
        </p:txBody>
      </p:sp>
      <p:sp>
        <p:nvSpPr>
          <p:cNvPr id="2" name="文本框 1"/>
          <p:cNvSpPr txBox="1"/>
          <p:nvPr/>
        </p:nvSpPr>
        <p:spPr>
          <a:xfrm>
            <a:off x="767408" y="946577"/>
            <a:ext cx="10657184" cy="544488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由于综艺节目的时效性较强，其播放并不是在所有内容全部制作完成以后进行，因此内容制作成本的结转并不是在所有制作流程结束以后才进行的，而是随着制作与播放过程的进行，每向电视台发送一集便结转相应成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内容制作成本按照可以按照是否需要在每一集进行摊销分为两类：</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直接归属于某一集或某几集的成本</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：只在某一集或某几集中登场的特别嘉宾劳务费；至用于某一集或某几集的场地或特殊设备租赁费等。这类成本在发生时计入生产成本，在相应的集数发送给购货方时由生产成本转入营业成本。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需在每一集分摊的成本</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：常驻嘉宾劳务费；剧组工作人员劳务费；常用设备和场地租赁费等。这类成本在发生时计入生产成本，一般采用直线法在每一集发送时进行摊销，结转入营业成本。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借：生产成本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贷：原材料（领用相关版权）</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银行存款</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应付账款</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应付职工薪酬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借：主营业务成本</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贷：生产成本</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lt"/>
                <a:ea typeface="微软雅黑" panose="020B0503020204020204" pitchFamily="34" charset="-122"/>
                <a:cs typeface="+mn-ea"/>
                <a:sym typeface="+mn-lt"/>
              </a:rPr>
              <a:t>音乐制作授权成本</a:t>
            </a:r>
          </a:p>
        </p:txBody>
      </p:sp>
      <p:sp>
        <p:nvSpPr>
          <p:cNvPr id="3" name="文本框 2"/>
          <p:cNvSpPr txBox="1"/>
          <p:nvPr/>
        </p:nvSpPr>
        <p:spPr>
          <a:xfrm>
            <a:off x="1609898" y="954151"/>
            <a:ext cx="9985109" cy="666786"/>
          </a:xfrm>
          <a:prstGeom prst="rect">
            <a:avLst/>
          </a:prstGeom>
          <a:noFill/>
        </p:spPr>
        <p:txBody>
          <a:bodyPr wrap="square" rtlCol="0">
            <a:spAutoFit/>
          </a:bodyPr>
          <a:lstStyle/>
          <a:p>
            <a:endParaRPr lang="zh-CN" altLang="zh-CN"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图片 9"/>
          <p:cNvPicPr/>
          <p:nvPr/>
        </p:nvPicPr>
        <p:blipFill>
          <a:blip r:embed="rId2"/>
          <a:stretch>
            <a:fillRect/>
          </a:stretch>
        </p:blipFill>
        <p:spPr>
          <a:xfrm>
            <a:off x="335360" y="862628"/>
            <a:ext cx="5220437" cy="5761181"/>
          </a:xfrm>
          <a:prstGeom prst="rect">
            <a:avLst/>
          </a:prstGeom>
        </p:spPr>
      </p:pic>
      <p:sp>
        <p:nvSpPr>
          <p:cNvPr id="4" name="文本框 3"/>
          <p:cNvSpPr txBox="1"/>
          <p:nvPr/>
        </p:nvSpPr>
        <p:spPr>
          <a:xfrm>
            <a:off x="5868035" y="862330"/>
            <a:ext cx="6180455" cy="1476375"/>
          </a:xfrm>
          <a:prstGeom prst="rect">
            <a:avLst/>
          </a:prstGeom>
          <a:noFill/>
        </p:spPr>
        <p:txBody>
          <a:bodyPr wrap="square" rtlCol="0">
            <a:spAutoFit/>
          </a:bodyPr>
          <a:lstStyle/>
          <a:p>
            <a:pPr fontAlgn="auto">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音乐和专辑作为</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无形资产</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核算，因此与音乐制作直接相关的成本于发生时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资本化</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，并按照公司确定的摊销年限和方法进行摊销，作为音乐授权的业务成本。</a:t>
            </a:r>
          </a:p>
        </p:txBody>
      </p:sp>
      <p:sp>
        <p:nvSpPr>
          <p:cNvPr id="2" name="文本框 1"/>
          <p:cNvSpPr txBox="1"/>
          <p:nvPr/>
        </p:nvSpPr>
        <p:spPr>
          <a:xfrm>
            <a:off x="6049266" y="2660915"/>
            <a:ext cx="5664629" cy="2553335"/>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借：研发支出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资本化支出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贷：银行存款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借：无形资产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贷：研发支出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资本化支出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借：主营业务成本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贷：累计摊销</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3393" y="1091942"/>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53" name="组合 52"/>
          <p:cNvGrpSpPr/>
          <p:nvPr/>
        </p:nvGrpSpPr>
        <p:grpSpPr>
          <a:xfrm>
            <a:off x="618813" y="3045014"/>
            <a:ext cx="703465" cy="703465"/>
            <a:chOff x="2063282" y="3367418"/>
            <a:chExt cx="527599" cy="527599"/>
          </a:xfrm>
        </p:grpSpPr>
        <p:sp>
          <p:nvSpPr>
            <p:cNvPr id="5"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6"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3" y="234192"/>
            <a:ext cx="316835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zh-CN" sz="2400" b="1" dirty="0">
                <a:solidFill>
                  <a:schemeClr val="tx1"/>
                </a:solidFill>
                <a:latin typeface="+mn-lt"/>
                <a:ea typeface="微软雅黑" panose="020B0503020204020204" pitchFamily="34" charset="-122"/>
                <a:cs typeface="+mn-ea"/>
              </a:rPr>
              <a:t>艺人经纪</a:t>
            </a:r>
            <a:r>
              <a:rPr lang="zh-CN" altLang="en-US" sz="2400" b="1" dirty="0">
                <a:solidFill>
                  <a:schemeClr val="tx1"/>
                </a:solidFill>
                <a:latin typeface="+mn-lt"/>
                <a:ea typeface="微软雅黑" panose="020B0503020204020204" pitchFamily="34" charset="-122"/>
                <a:cs typeface="+mn-ea"/>
              </a:rPr>
              <a:t>成本</a:t>
            </a:r>
            <a:endParaRPr lang="zh-CN" altLang="en-US" sz="2400" b="1" dirty="0">
              <a:solidFill>
                <a:schemeClr val="tx1"/>
              </a:solidFill>
              <a:latin typeface="+mn-lt"/>
              <a:ea typeface="微软雅黑" panose="020B0503020204020204" pitchFamily="34" charset="-122"/>
              <a:cs typeface="+mn-ea"/>
              <a:sym typeface="+mn-lt"/>
            </a:endParaRPr>
          </a:p>
        </p:txBody>
      </p:sp>
      <p:sp>
        <p:nvSpPr>
          <p:cNvPr id="3" name="文本框 2"/>
          <p:cNvSpPr txBox="1"/>
          <p:nvPr/>
        </p:nvSpPr>
        <p:spPr>
          <a:xfrm>
            <a:off x="1623096" y="2882619"/>
            <a:ext cx="9985109" cy="922020"/>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俱乐部可以在</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不征得球员同意</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的情况下将球员出售或交易（实际中绝大多数俱乐部会征求球员同意，但目的是为了让交易的对方满意，而不是出于合规的目的；少数交易案例完全没有询问球员本人意见，如哈特在推特上得知自己被交易）。</a:t>
            </a:r>
          </a:p>
        </p:txBody>
      </p:sp>
      <p:sp>
        <p:nvSpPr>
          <p:cNvPr id="4" name="文本框 3"/>
          <p:cNvSpPr txBox="1"/>
          <p:nvPr/>
        </p:nvSpPr>
        <p:spPr>
          <a:xfrm>
            <a:off x="1623097" y="965731"/>
            <a:ext cx="9958711" cy="1891665"/>
          </a:xfrm>
          <a:prstGeom prst="rect">
            <a:avLst/>
          </a:prstGeom>
          <a:noFill/>
        </p:spPr>
        <p:txBody>
          <a:bodyPr wrap="square" rtlCol="0">
            <a:spAutoFit/>
          </a:bodyPr>
          <a:lstStyle/>
          <a:p>
            <a:pPr fontAlgn="auto">
              <a:lnSpc>
                <a:spcPct val="150000"/>
              </a:lnSpc>
            </a:pPr>
            <a:r>
              <a:rPr lang="zh-CN" altLang="en-US" dirty="0"/>
              <a:t>资产的确认条件：</a:t>
            </a:r>
            <a:endParaRPr lang="en-US" altLang="zh-CN" dirty="0"/>
          </a:p>
          <a:p>
            <a:pPr fontAlgn="auto">
              <a:lnSpc>
                <a:spcPct val="10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）资产预期会给企业带来经济利益</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0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）资产是由企业过去的交易或者事项产生的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fontAlgn="auto">
              <a:lnSpc>
                <a:spcPct val="10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资产应为企业拥有或者控制的资源（所有权，</a:t>
            </a:r>
            <a:r>
              <a:rPr lang="zh-CN" altLang="en-US" dirty="0"/>
              <a:t>是所有人依法对自己财产所享有的占有，使用，收益和</a:t>
            </a:r>
            <a:r>
              <a:rPr lang="zh-CN" altLang="en-US" b="1" dirty="0"/>
              <a:t>处置</a:t>
            </a:r>
            <a:r>
              <a:rPr lang="zh-CN" altLang="en-US" dirty="0"/>
              <a:t>的权利</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18813" y="5668572"/>
            <a:ext cx="703465" cy="703465"/>
            <a:chOff x="2063282" y="1505259"/>
            <a:chExt cx="527599" cy="527599"/>
          </a:xfrm>
        </p:grpSpPr>
        <p:sp>
          <p:nvSpPr>
            <p:cNvPr id="16"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7" name="文本框 6"/>
          <p:cNvSpPr txBox="1"/>
          <p:nvPr/>
        </p:nvSpPr>
        <p:spPr>
          <a:xfrm>
            <a:off x="1679657" y="5160551"/>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79319" y="5668355"/>
            <a:ext cx="9696929" cy="922020"/>
          </a:xfrm>
          <a:prstGeom prst="rect">
            <a:avLst/>
          </a:prstGeom>
          <a:noFill/>
        </p:spPr>
        <p:txBody>
          <a:bodyPr wrap="square" rtlCol="0">
            <a:spAutoFit/>
          </a:bodyPr>
          <a:lstStyle/>
          <a:p>
            <a:r>
              <a:rPr lang="zh-CN" altLang="en-US" dirty="0"/>
              <a:t>艺人经纪合同是一种综合性的合同，具有“居间、代理、行纪、雇拥”等多种特征（以委托代理关系为主），艺人经纪公司不能强制将艺人出售或交易给其他公司（</a:t>
            </a:r>
            <a:r>
              <a:rPr lang="zh-CN" altLang="en-US" b="1" dirty="0"/>
              <a:t>不具有处置的权利，不符合所有权的定义</a:t>
            </a:r>
            <a:r>
              <a:rPr lang="zh-CN" altLang="en-US" dirty="0"/>
              <a:t>），因此不对艺人具有所有权，当然也就不能将艺人作为资产核算。</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2063553" y="4060836"/>
            <a:ext cx="7161905" cy="14349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3393" y="1091942"/>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53" name="组合 52"/>
          <p:cNvGrpSpPr/>
          <p:nvPr/>
        </p:nvGrpSpPr>
        <p:grpSpPr>
          <a:xfrm>
            <a:off x="618813" y="3045014"/>
            <a:ext cx="703465" cy="703465"/>
            <a:chOff x="2063282" y="3367418"/>
            <a:chExt cx="527599" cy="527599"/>
          </a:xfrm>
        </p:grpSpPr>
        <p:sp>
          <p:nvSpPr>
            <p:cNvPr id="5"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6"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3" y="234192"/>
            <a:ext cx="316835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zh-CN" sz="2400" b="1" dirty="0">
                <a:solidFill>
                  <a:schemeClr val="tx1"/>
                </a:solidFill>
                <a:latin typeface="+mn-lt"/>
                <a:ea typeface="微软雅黑" panose="020B0503020204020204" pitchFamily="34" charset="-122"/>
                <a:cs typeface="+mn-ea"/>
              </a:rPr>
              <a:t>艺人经纪</a:t>
            </a:r>
            <a:r>
              <a:rPr lang="zh-CN" altLang="en-US" sz="2400" b="1" dirty="0">
                <a:solidFill>
                  <a:schemeClr val="tx1"/>
                </a:solidFill>
                <a:latin typeface="+mn-lt"/>
                <a:ea typeface="微软雅黑" panose="020B0503020204020204" pitchFamily="34" charset="-122"/>
                <a:cs typeface="+mn-ea"/>
              </a:rPr>
              <a:t>成本</a:t>
            </a:r>
            <a:endParaRPr lang="zh-CN" altLang="en-US" sz="2400" b="1" dirty="0">
              <a:solidFill>
                <a:schemeClr val="tx1"/>
              </a:solidFill>
              <a:latin typeface="+mn-lt"/>
              <a:ea typeface="微软雅黑" panose="020B0503020204020204" pitchFamily="34" charset="-122"/>
              <a:cs typeface="+mn-ea"/>
              <a:sym typeface="+mn-lt"/>
            </a:endParaRPr>
          </a:p>
        </p:txBody>
      </p:sp>
      <p:sp>
        <p:nvSpPr>
          <p:cNvPr id="3" name="文本框 2"/>
          <p:cNvSpPr txBox="1"/>
          <p:nvPr/>
        </p:nvSpPr>
        <p:spPr>
          <a:xfrm>
            <a:off x="1609899" y="3006692"/>
            <a:ext cx="9693328" cy="142295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rPr>
              <a:t>从事艺人经纪业务的公司不将签约的艺人作为资产核算（与球员俱乐部的模式不同）；艺人的培养成本应当</a:t>
            </a:r>
            <a:r>
              <a:rPr lang="zh-CN" altLang="en-US" sz="2000" b="1" dirty="0">
                <a:solidFill>
                  <a:schemeClr val="tx1">
                    <a:lumMod val="75000"/>
                    <a:lumOff val="25000"/>
                  </a:schemeClr>
                </a:solidFill>
              </a:rPr>
              <a:t>费用化</a:t>
            </a:r>
            <a:endParaRPr lang="zh-CN" altLang="zh-CN" sz="2000" b="1" dirty="0">
              <a:solidFill>
                <a:schemeClr val="tx1">
                  <a:lumMod val="75000"/>
                  <a:lumOff val="25000"/>
                </a:schemeClr>
              </a:solidFill>
            </a:endParaRP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294882" cy="499624"/>
          </a:xfrm>
          <a:prstGeom prst="rect">
            <a:avLst/>
          </a:prstGeom>
          <a:noFill/>
        </p:spPr>
        <p:txBody>
          <a:bodyPr wrap="square" rtlCol="0">
            <a:spAutoFit/>
          </a:bodyPr>
          <a:lstStyle/>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09898" y="1091941"/>
            <a:ext cx="9667702" cy="1014730"/>
          </a:xfrm>
          <a:prstGeom prst="rect">
            <a:avLst/>
          </a:prstGeom>
          <a:noFill/>
        </p:spPr>
        <p:txBody>
          <a:bodyPr wrap="square" rtlCol="0">
            <a:spAutoFit/>
          </a:bodyPr>
          <a:lstStyle/>
          <a:p>
            <a:pPr fontAlgn="auto">
              <a:lnSpc>
                <a:spcPct val="100000"/>
              </a:lnSpc>
            </a:pPr>
            <a:r>
              <a:rPr lang="zh-CN" altLang="en-US" sz="2000" dirty="0">
                <a:solidFill>
                  <a:schemeClr val="tx1">
                    <a:lumMod val="75000"/>
                    <a:lumOff val="25000"/>
                  </a:schemeClr>
                </a:solidFill>
              </a:rPr>
              <a:t>艺人经纪</a:t>
            </a:r>
            <a:r>
              <a:rPr lang="zh-CN" altLang="zh-CN" sz="2000" dirty="0">
                <a:solidFill>
                  <a:schemeClr val="tx1">
                    <a:lumMod val="75000"/>
                    <a:lumOff val="25000"/>
                  </a:schemeClr>
                </a:solidFill>
              </a:rPr>
              <a:t>成本主要为艺人的培养成本、艺人</a:t>
            </a:r>
            <a:r>
              <a:rPr lang="zh-CN" altLang="en-US" sz="2000" dirty="0">
                <a:solidFill>
                  <a:schemeClr val="tx1">
                    <a:lumMod val="75000"/>
                    <a:lumOff val="25000"/>
                  </a:schemeClr>
                </a:solidFill>
              </a:rPr>
              <a:t>参与活动的筹办费用</a:t>
            </a:r>
            <a:r>
              <a:rPr lang="zh-CN" altLang="zh-CN" sz="2000" dirty="0">
                <a:solidFill>
                  <a:schemeClr val="tx1">
                    <a:lumMod val="75000"/>
                    <a:lumOff val="25000"/>
                  </a:schemeClr>
                </a:solidFill>
              </a:rPr>
              <a:t>、艺人的宣传推广支出及相关人员的工资、差旅费、餐饮费等</a:t>
            </a:r>
            <a:r>
              <a:rPr lang="zh-CN" altLang="en-US" sz="2000" dirty="0">
                <a:solidFill>
                  <a:schemeClr val="tx1">
                    <a:lumMod val="75000"/>
                    <a:lumOff val="25000"/>
                  </a:schemeClr>
                </a:solidFill>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艺人参与活动的筹办费用包括场地和专业设备的租赁费，相关人员的劳务费、差旅费等。</a:t>
            </a:r>
          </a:p>
        </p:txBody>
      </p:sp>
      <p:grpSp>
        <p:nvGrpSpPr>
          <p:cNvPr id="15" name="组合 14"/>
          <p:cNvGrpSpPr/>
          <p:nvPr/>
        </p:nvGrpSpPr>
        <p:grpSpPr>
          <a:xfrm>
            <a:off x="618813" y="5062596"/>
            <a:ext cx="703465" cy="703465"/>
            <a:chOff x="2063282" y="1505259"/>
            <a:chExt cx="527599" cy="527599"/>
          </a:xfrm>
        </p:grpSpPr>
        <p:sp>
          <p:nvSpPr>
            <p:cNvPr id="16"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7" name="文本框 6"/>
          <p:cNvSpPr txBox="1"/>
          <p:nvPr/>
        </p:nvSpPr>
        <p:spPr>
          <a:xfrm>
            <a:off x="1679657" y="5160551"/>
            <a:ext cx="9227304" cy="961289"/>
          </a:xfrm>
          <a:prstGeom prst="rect">
            <a:avLst/>
          </a:prstGeom>
          <a:noFill/>
        </p:spPr>
        <p:txBody>
          <a:bodyPr wrap="square" rtlCol="0">
            <a:spAutoFit/>
          </a:bodyPr>
          <a:lstStyle/>
          <a:p>
            <a:pPr>
              <a:lnSpc>
                <a:spcPct val="150000"/>
              </a:lnSpc>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679658" y="5062596"/>
            <a:ext cx="5964982" cy="961289"/>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借：管理费用（艺人的培养成本）</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贷：银行存款</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3398" y="1459607"/>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53" name="组合 52"/>
          <p:cNvGrpSpPr/>
          <p:nvPr/>
        </p:nvGrpSpPr>
        <p:grpSpPr>
          <a:xfrm>
            <a:off x="662302" y="3777742"/>
            <a:ext cx="703465" cy="703465"/>
            <a:chOff x="2063282" y="3367418"/>
            <a:chExt cx="527599" cy="527599"/>
          </a:xfrm>
        </p:grpSpPr>
        <p:sp>
          <p:nvSpPr>
            <p:cNvPr id="5"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6"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815413" y="234192"/>
            <a:ext cx="316835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zh-CN" sz="2400" b="1" dirty="0">
                <a:solidFill>
                  <a:schemeClr val="tx1"/>
                </a:solidFill>
                <a:latin typeface="+mn-lt"/>
                <a:ea typeface="微软雅黑" panose="020B0503020204020204" pitchFamily="34" charset="-122"/>
                <a:cs typeface="+mn-ea"/>
              </a:rPr>
              <a:t>艺人经纪</a:t>
            </a:r>
            <a:r>
              <a:rPr lang="zh-CN" altLang="en-US" sz="2400" b="1" dirty="0">
                <a:solidFill>
                  <a:schemeClr val="tx1"/>
                </a:solidFill>
                <a:latin typeface="+mn-lt"/>
                <a:ea typeface="微软雅黑" panose="020B0503020204020204" pitchFamily="34" charset="-122"/>
                <a:cs typeface="+mn-ea"/>
              </a:rPr>
              <a:t>成本</a:t>
            </a:r>
            <a:endParaRPr lang="zh-CN" altLang="en-US" sz="2400" b="1" dirty="0">
              <a:solidFill>
                <a:schemeClr val="tx1"/>
              </a:solidFill>
              <a:latin typeface="+mn-lt"/>
              <a:ea typeface="微软雅黑" panose="020B0503020204020204" pitchFamily="34" charset="-122"/>
              <a:cs typeface="+mn-ea"/>
              <a:sym typeface="+mn-lt"/>
            </a:endParaRPr>
          </a:p>
        </p:txBody>
      </p:sp>
      <p:sp>
        <p:nvSpPr>
          <p:cNvPr id="3" name="文本框 2"/>
          <p:cNvSpPr txBox="1"/>
          <p:nvPr/>
        </p:nvSpPr>
        <p:spPr>
          <a:xfrm>
            <a:off x="1719662" y="1459607"/>
            <a:ext cx="9782221" cy="1014730"/>
          </a:xfrm>
          <a:prstGeom prst="rect">
            <a:avLst/>
          </a:prstGeom>
          <a:noFill/>
        </p:spPr>
        <p:txBody>
          <a:bodyPr wrap="square" rtlCol="0">
            <a:spAutoFit/>
          </a:bodyPr>
          <a:lstStyle/>
          <a:p>
            <a:pPr fontAlgn="auto">
              <a:lnSpc>
                <a:spcPct val="100000"/>
              </a:lnSpc>
            </a:pPr>
            <a:r>
              <a:rPr lang="zh-CN" altLang="zh-CN" sz="2000" dirty="0">
                <a:solidFill>
                  <a:schemeClr val="tx1">
                    <a:lumMod val="75000"/>
                    <a:lumOff val="25000"/>
                  </a:schemeClr>
                </a:solidFill>
              </a:rPr>
              <a:t>在公司旗下艺人从事公司与艺人签定的经纪合约中约定的演艺等活动取得收入时，与艺人</a:t>
            </a:r>
            <a:r>
              <a:rPr lang="zh-CN" altLang="en-US" sz="2000" dirty="0">
                <a:solidFill>
                  <a:schemeClr val="tx1">
                    <a:lumMod val="75000"/>
                    <a:lumOff val="25000"/>
                  </a:schemeClr>
                </a:solidFill>
              </a:rPr>
              <a:t>所从事的活动</a:t>
            </a:r>
            <a:r>
              <a:rPr lang="zh-CN" altLang="zh-CN" sz="2000" dirty="0">
                <a:solidFill>
                  <a:schemeClr val="tx1">
                    <a:lumMod val="75000"/>
                    <a:lumOff val="25000"/>
                  </a:schemeClr>
                </a:solidFill>
              </a:rPr>
              <a:t>直接相关的成本，随艺人代理服务收入的确认而结转</a:t>
            </a:r>
            <a:r>
              <a:rPr lang="zh-CN" altLang="en-US" sz="2000" dirty="0">
                <a:solidFill>
                  <a:schemeClr val="tx1">
                    <a:lumMod val="75000"/>
                    <a:lumOff val="25000"/>
                  </a:schemeClr>
                </a:solidFill>
              </a:rPr>
              <a:t>入业务成本；</a:t>
            </a:r>
            <a:r>
              <a:rPr lang="zh-CN" altLang="zh-CN" sz="2000" dirty="0">
                <a:solidFill>
                  <a:schemeClr val="tx1">
                    <a:lumMod val="75000"/>
                    <a:lumOff val="25000"/>
                  </a:schemeClr>
                </a:solidFill>
              </a:rPr>
              <a:t>不直接相关的</a:t>
            </a:r>
            <a:r>
              <a:rPr lang="zh-CN" altLang="en-US" sz="2000" dirty="0">
                <a:solidFill>
                  <a:schemeClr val="tx1">
                    <a:lumMod val="75000"/>
                    <a:lumOff val="25000"/>
                  </a:schemeClr>
                </a:solidFill>
              </a:rPr>
              <a:t>成本</a:t>
            </a:r>
            <a:r>
              <a:rPr lang="zh-CN" altLang="zh-CN" sz="2000" dirty="0">
                <a:solidFill>
                  <a:schemeClr val="tx1">
                    <a:lumMod val="75000"/>
                    <a:lumOff val="25000"/>
                  </a:schemeClr>
                </a:solidFill>
              </a:rPr>
              <a:t>计期间费用</a:t>
            </a:r>
            <a:r>
              <a:rPr lang="zh-CN" altLang="en-US" sz="2000" dirty="0">
                <a:solidFill>
                  <a:schemeClr val="tx1">
                    <a:lumMod val="75000"/>
                    <a:lumOff val="25000"/>
                  </a:schemeClr>
                </a:solidFill>
              </a:rPr>
              <a:t>（一般可视为培养成本）</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49903" y="3412679"/>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19580" y="3776980"/>
            <a:ext cx="9782175" cy="1476375"/>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借：主营业务成本</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其他业务成本（与艺人所从事的活动直接相关的成本，如演唱会）</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贷：银行存款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1391478" y="2803769"/>
            <a:ext cx="5885156" cy="615553"/>
          </a:xfrm>
          <a:prstGeom prst="rect">
            <a:avLst/>
          </a:prstGeom>
          <a:noFill/>
        </p:spPr>
        <p:txBody>
          <a:bodyPr wrap="square" lIns="0" tIns="0" rIns="0" bIns="0" rtlCol="0">
            <a:spAutoFit/>
          </a:bodyPr>
          <a:lstStyle/>
          <a:p>
            <a:r>
              <a:rPr lang="en-US" altLang="zh-CN" sz="4000" dirty="0">
                <a:solidFill>
                  <a:schemeClr val="tx1">
                    <a:lumMod val="65000"/>
                    <a:lumOff val="35000"/>
                  </a:schemeClr>
                </a:solidFill>
                <a:cs typeface="+mn-ea"/>
                <a:sym typeface="+mn-lt"/>
              </a:rPr>
              <a:t>03</a:t>
            </a:r>
            <a:r>
              <a:rPr lang="zh-CN" altLang="en-US" sz="4000" dirty="0">
                <a:solidFill>
                  <a:schemeClr val="tx1">
                    <a:lumMod val="65000"/>
                    <a:lumOff val="35000"/>
                  </a:schemeClr>
                </a:solidFill>
                <a:cs typeface="+mn-ea"/>
                <a:sym typeface="+mn-lt"/>
              </a:rPr>
              <a:t>审计风险及审计程序</a:t>
            </a:r>
          </a:p>
        </p:txBody>
      </p:sp>
      <p:sp>
        <p:nvSpPr>
          <p:cNvPr id="6" name="矩形: 圆角 5"/>
          <p:cNvSpPr/>
          <p:nvPr/>
        </p:nvSpPr>
        <p:spPr>
          <a:xfrm>
            <a:off x="6960096" y="1604798"/>
            <a:ext cx="9217024" cy="3648405"/>
          </a:xfrm>
          <a:prstGeom prst="roundRect">
            <a:avLst>
              <a:gd name="adj" fmla="val 50000"/>
            </a:avLst>
          </a:prstGeom>
          <a:blipFill dpi="0" rotWithShape="1">
            <a:blip r:embed="rId3" cstate="screen">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5"/>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16585" y="254000"/>
            <a:ext cx="4456430" cy="5060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视频节目中综艺占比</a:t>
            </a:r>
          </a:p>
        </p:txBody>
      </p:sp>
      <p:graphicFrame>
        <p:nvGraphicFramePr>
          <p:cNvPr id="6" name="图表 5"/>
          <p:cNvGraphicFramePr/>
          <p:nvPr/>
        </p:nvGraphicFramePr>
        <p:xfrm>
          <a:off x="1837690" y="837565"/>
          <a:ext cx="7755890" cy="4433570"/>
        </p:xfrm>
        <a:graphic>
          <a:graphicData uri="http://schemas.openxmlformats.org/drawingml/2006/chart">
            <c:chart xmlns:c="http://schemas.openxmlformats.org/drawingml/2006/chart" xmlns:r="http://schemas.openxmlformats.org/officeDocument/2006/relationships" r:id="rId2"/>
          </a:graphicData>
        </a:graphic>
      </p:graphicFrame>
      <p:sp>
        <p:nvSpPr>
          <p:cNvPr id="17" name="文本框 16"/>
          <p:cNvSpPr txBox="1"/>
          <p:nvPr/>
        </p:nvSpPr>
        <p:spPr>
          <a:xfrm>
            <a:off x="1610995" y="5348605"/>
            <a:ext cx="8970010" cy="1198880"/>
          </a:xfrm>
          <a:prstGeom prst="rect">
            <a:avLst/>
          </a:prstGeom>
          <a:noFill/>
        </p:spPr>
        <p:txBody>
          <a:bodyPr wrap="square" rtlCol="0" anchor="t">
            <a:spAutoFit/>
          </a:bodyPr>
          <a:lstStyle/>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综艺节目在中国各种不同类型视频中占比不断</a:t>
            </a:r>
            <a:r>
              <a:rPr lang="zh-CN" altLang="en-US" sz="1600" b="1" dirty="0">
                <a:solidFill>
                  <a:schemeClr val="tx1"/>
                </a:solidFill>
                <a:latin typeface="微软雅黑" panose="020B0503020204020204" pitchFamily="34" charset="-122"/>
                <a:ea typeface="微软雅黑" panose="020B0503020204020204" pitchFamily="34" charset="-122"/>
                <a:sym typeface="+mn-ea"/>
              </a:rPr>
              <a:t>增大。</a:t>
            </a:r>
            <a:r>
              <a:rPr lang="zh-CN" altLang="en-US" sz="1600" dirty="0">
                <a:solidFill>
                  <a:schemeClr val="tx1"/>
                </a:solidFill>
                <a:latin typeface="微软雅黑" panose="020B0503020204020204" pitchFamily="34" charset="-122"/>
                <a:ea typeface="微软雅黑" panose="020B0503020204020204" pitchFamily="34" charset="-122"/>
                <a:sym typeface="+mn-ea"/>
              </a:rPr>
              <a:t>从201</a:t>
            </a:r>
            <a:r>
              <a:rPr lang="en-US" altLang="zh-CN" sz="1600" dirty="0">
                <a:solidFill>
                  <a:schemeClr val="tx1"/>
                </a:solidFill>
                <a:latin typeface="微软雅黑" panose="020B0503020204020204" pitchFamily="34" charset="-122"/>
                <a:ea typeface="微软雅黑" panose="020B0503020204020204" pitchFamily="34" charset="-122"/>
                <a:sym typeface="+mn-ea"/>
              </a:rPr>
              <a:t>4</a:t>
            </a:r>
            <a:r>
              <a:rPr lang="zh-CN" altLang="en-US" sz="1600" dirty="0">
                <a:solidFill>
                  <a:schemeClr val="tx1"/>
                </a:solidFill>
                <a:latin typeface="微软雅黑" panose="020B0503020204020204" pitchFamily="34" charset="-122"/>
                <a:ea typeface="微软雅黑" panose="020B0503020204020204" pitchFamily="34" charset="-122"/>
                <a:sym typeface="+mn-ea"/>
              </a:rPr>
              <a:t>年开始，电视剧的播放时长占比有所下降，这部分份额被综艺和动漫等视频内容挤占。</a:t>
            </a:r>
          </a:p>
          <a:p>
            <a:pPr marL="342900" marR="0" lvl="0" indent="-342900" algn="l" defTabSz="457200" rtl="0" fontAlgn="auto">
              <a:lnSpc>
                <a:spcPct val="150000"/>
              </a:lnSpc>
              <a:spcBef>
                <a:spcPts val="0"/>
              </a:spcBef>
              <a:spcAft>
                <a:spcPts val="0"/>
              </a:spcAft>
              <a:buClrTx/>
              <a:buSzTx/>
              <a:buFont typeface="Wingdings" panose="05000000000000000000" pitchFamily="2" charset="2"/>
              <a:buChar char="u"/>
              <a:defRPr/>
            </a:pPr>
            <a:r>
              <a:rPr lang="zh-CN" altLang="en-US" sz="1600" dirty="0">
                <a:solidFill>
                  <a:schemeClr val="tx1"/>
                </a:solidFill>
                <a:latin typeface="微软雅黑" panose="020B0503020204020204" pitchFamily="34" charset="-122"/>
                <a:ea typeface="微软雅黑" panose="020B0503020204020204" pitchFamily="34" charset="-122"/>
                <a:sym typeface="+mn-ea"/>
              </a:rPr>
              <a:t>综艺市场占比的不断上升，与日益丰富的</a:t>
            </a:r>
            <a:r>
              <a:rPr lang="zh-CN" altLang="en-US" sz="1600" b="1" dirty="0">
                <a:solidFill>
                  <a:schemeClr val="tx1"/>
                </a:solidFill>
                <a:latin typeface="微软雅黑" panose="020B0503020204020204" pitchFamily="34" charset="-122"/>
                <a:ea typeface="微软雅黑" panose="020B0503020204020204" pitchFamily="34" charset="-122"/>
                <a:sym typeface="+mn-ea"/>
              </a:rPr>
              <a:t>综艺内容</a:t>
            </a:r>
            <a:r>
              <a:rPr lang="zh-CN" altLang="en-US" sz="1600" dirty="0">
                <a:solidFill>
                  <a:schemeClr val="tx1"/>
                </a:solidFill>
                <a:latin typeface="微软雅黑" panose="020B0503020204020204" pitchFamily="34" charset="-122"/>
                <a:ea typeface="微软雅黑" panose="020B0503020204020204" pitchFamily="34" charset="-122"/>
                <a:sym typeface="+mn-ea"/>
              </a:rPr>
              <a:t>有很大的关系。</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9"/>
          <p:cNvCxnSpPr/>
          <p:nvPr/>
        </p:nvCxnSpPr>
        <p:spPr>
          <a:xfrm>
            <a:off x="6096000" y="0"/>
            <a:ext cx="0" cy="6858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5981057" y="1420885"/>
            <a:ext cx="2803244" cy="246221"/>
            <a:chOff x="4490991" y="1597071"/>
            <a:chExt cx="2102433" cy="184666"/>
          </a:xfrm>
        </p:grpSpPr>
        <p:sp>
          <p:nvSpPr>
            <p:cNvPr id="23" name="Oval 11"/>
            <p:cNvSpPr/>
            <p:nvPr/>
          </p:nvSpPr>
          <p:spPr bwMode="auto">
            <a:xfrm>
              <a:off x="4490991" y="1597071"/>
              <a:ext cx="162018" cy="162018"/>
            </a:xfrm>
            <a:prstGeom prst="ellipse">
              <a:avLst/>
            </a:prstGeom>
            <a:solidFill>
              <a:schemeClr val="bg1">
                <a:lumMod val="50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5" name="Rectangle 17"/>
            <p:cNvSpPr/>
            <p:nvPr/>
          </p:nvSpPr>
          <p:spPr>
            <a:xfrm>
              <a:off x="4653009" y="1597071"/>
              <a:ext cx="1940415" cy="184666"/>
            </a:xfrm>
            <a:prstGeom prst="rect">
              <a:avLst/>
            </a:prstGeom>
          </p:spPr>
          <p:txBody>
            <a:bodyPr wrap="none" lIns="192000" tIns="0" rIns="192000" bIns="0">
              <a:normAutofit fontScale="92500" lnSpcReduction="20000"/>
            </a:bodyPr>
            <a:lstStyle/>
            <a:p>
              <a:pPr defTabSz="1219200"/>
              <a:r>
                <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rPr>
                <a:t>存货</a:t>
              </a:r>
            </a:p>
          </p:txBody>
        </p:sp>
      </p:grpSp>
      <p:grpSp>
        <p:nvGrpSpPr>
          <p:cNvPr id="27" name="组合 26"/>
          <p:cNvGrpSpPr/>
          <p:nvPr/>
        </p:nvGrpSpPr>
        <p:grpSpPr>
          <a:xfrm>
            <a:off x="5981057" y="2918405"/>
            <a:ext cx="2803244" cy="246221"/>
            <a:chOff x="4490991" y="2826993"/>
            <a:chExt cx="2102433" cy="184666"/>
          </a:xfrm>
        </p:grpSpPr>
        <p:sp>
          <p:nvSpPr>
            <p:cNvPr id="28" name="Oval 13"/>
            <p:cNvSpPr/>
            <p:nvPr/>
          </p:nvSpPr>
          <p:spPr bwMode="auto">
            <a:xfrm>
              <a:off x="4490991" y="2826993"/>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0" name="Rectangle 21"/>
            <p:cNvSpPr/>
            <p:nvPr/>
          </p:nvSpPr>
          <p:spPr>
            <a:xfrm>
              <a:off x="4653009" y="2826993"/>
              <a:ext cx="1940415" cy="184666"/>
            </a:xfrm>
            <a:prstGeom prst="rect">
              <a:avLst/>
            </a:prstGeom>
          </p:spPr>
          <p:txBody>
            <a:bodyPr wrap="none" lIns="192000" tIns="0" rIns="192000" bIns="0">
              <a:normAutofit fontScale="92500" lnSpcReduction="20000"/>
            </a:bodyPr>
            <a:lstStyle/>
            <a:p>
              <a:pPr defTabSz="1219200"/>
              <a:r>
                <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rPr>
                <a:t>预计负债</a:t>
              </a:r>
            </a:p>
          </p:txBody>
        </p:sp>
      </p:grpSp>
      <p:grpSp>
        <p:nvGrpSpPr>
          <p:cNvPr id="32" name="组合 31"/>
          <p:cNvGrpSpPr/>
          <p:nvPr/>
        </p:nvGrpSpPr>
        <p:grpSpPr>
          <a:xfrm>
            <a:off x="5974126" y="4621064"/>
            <a:ext cx="2803244" cy="246221"/>
            <a:chOff x="4490991" y="4056915"/>
            <a:chExt cx="2102433" cy="184666"/>
          </a:xfrm>
        </p:grpSpPr>
        <p:sp>
          <p:nvSpPr>
            <p:cNvPr id="33" name="Oval 15"/>
            <p:cNvSpPr/>
            <p:nvPr/>
          </p:nvSpPr>
          <p:spPr bwMode="auto">
            <a:xfrm>
              <a:off x="4490991" y="4056915"/>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5" name="Rectangle 24"/>
            <p:cNvSpPr/>
            <p:nvPr/>
          </p:nvSpPr>
          <p:spPr>
            <a:xfrm>
              <a:off x="4653009" y="4056915"/>
              <a:ext cx="1940415" cy="184666"/>
            </a:xfrm>
            <a:prstGeom prst="rect">
              <a:avLst/>
            </a:prstGeom>
          </p:spPr>
          <p:txBody>
            <a:bodyPr wrap="none" lIns="192000" tIns="0" rIns="192000" bIns="0">
              <a:normAutofit fontScale="85000" lnSpcReduction="20000"/>
            </a:bodyPr>
            <a:lstStyle/>
            <a:p>
              <a:pPr defTabSz="1219200"/>
              <a:r>
                <a:rPr lang="zh-CN" altLang="en-US" sz="2400" b="1" dirty="0">
                  <a:solidFill>
                    <a:srgbClr val="FFFFFF">
                      <a:lumMod val="50000"/>
                    </a:srgbClr>
                  </a:solidFill>
                  <a:cs typeface="+mn-ea"/>
                  <a:sym typeface="+mn-lt"/>
                </a:rPr>
                <a:t>费用</a:t>
              </a:r>
            </a:p>
          </p:txBody>
        </p:sp>
      </p:grpSp>
      <p:grpSp>
        <p:nvGrpSpPr>
          <p:cNvPr id="37" name="组合 36"/>
          <p:cNvGrpSpPr/>
          <p:nvPr/>
        </p:nvGrpSpPr>
        <p:grpSpPr>
          <a:xfrm>
            <a:off x="3393837" y="2135929"/>
            <a:ext cx="2803244" cy="253739"/>
            <a:chOff x="2550576" y="2183746"/>
            <a:chExt cx="2102433" cy="190304"/>
          </a:xfrm>
        </p:grpSpPr>
        <p:sp>
          <p:nvSpPr>
            <p:cNvPr id="38"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0" name="Rectangle 27"/>
            <p:cNvSpPr/>
            <p:nvPr/>
          </p:nvSpPr>
          <p:spPr>
            <a:xfrm>
              <a:off x="2550576" y="2183746"/>
              <a:ext cx="1940415" cy="184666"/>
            </a:xfrm>
            <a:prstGeom prst="rect">
              <a:avLst/>
            </a:prstGeom>
          </p:spPr>
          <p:txBody>
            <a:bodyPr wrap="none" lIns="192000" tIns="0" rIns="192000" bIns="0">
              <a:normAutofit fontScale="92500" lnSpcReduction="20000"/>
            </a:bodyPr>
            <a:lstStyle/>
            <a:p>
              <a:pPr algn="r" defTabSz="1219200"/>
              <a:r>
                <a:rPr lang="zh-CN" altLang="en-US" sz="2135" b="1" dirty="0">
                  <a:solidFill>
                    <a:srgbClr val="FFFFFF">
                      <a:lumMod val="50000"/>
                    </a:srgbClr>
                  </a:solidFill>
                  <a:cs typeface="+mn-ea"/>
                  <a:sym typeface="+mn-lt"/>
                </a:rPr>
                <a:t>无形资产</a:t>
              </a:r>
            </a:p>
          </p:txBody>
        </p:sp>
      </p:grpSp>
      <p:sp>
        <p:nvSpPr>
          <p:cNvPr id="45" name="Rectangle 30"/>
          <p:cNvSpPr/>
          <p:nvPr/>
        </p:nvSpPr>
        <p:spPr>
          <a:xfrm>
            <a:off x="143339" y="836713"/>
            <a:ext cx="3552395" cy="830393"/>
          </a:xfrm>
          <a:prstGeom prst="rect">
            <a:avLst/>
          </a:prstGeom>
        </p:spPr>
        <p:txBody>
          <a:bodyPr wrap="none" lIns="192000" tIns="0" rIns="192000" bIns="0">
            <a:normAutofit/>
          </a:bodyPr>
          <a:lstStyle/>
          <a:p>
            <a:pPr algn="r" defTabSz="1219200"/>
            <a:r>
              <a:rPr lang="zh-CN" altLang="en-US" sz="2135" b="1" dirty="0">
                <a:solidFill>
                  <a:srgbClr val="39425D"/>
                </a:solidFill>
                <a:latin typeface="微软雅黑" panose="020B0503020204020204" pitchFamily="34" charset="-122"/>
                <a:ea typeface="微软雅黑" panose="020B0503020204020204" pitchFamily="34" charset="-122"/>
                <a:cs typeface="+mn-ea"/>
                <a:sym typeface="+mn-lt"/>
              </a:rPr>
              <a:t>审计风险及审计程序</a:t>
            </a:r>
          </a:p>
        </p:txBody>
      </p:sp>
      <p:sp>
        <p:nvSpPr>
          <p:cNvPr id="48" name="任意多边形: 形状 47"/>
          <p:cNvSpPr/>
          <p:nvPr/>
        </p:nvSpPr>
        <p:spPr>
          <a:xfrm rot="2675650">
            <a:off x="-4563807" y="2786919"/>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9" name="任意多边形: 形状 48"/>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50" name="任意多边形: 形状 49"/>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53" name="组合 52"/>
          <p:cNvGrpSpPr/>
          <p:nvPr/>
        </p:nvGrpSpPr>
        <p:grpSpPr>
          <a:xfrm>
            <a:off x="3381963" y="3773492"/>
            <a:ext cx="2815117" cy="246222"/>
            <a:chOff x="2541671" y="2212029"/>
            <a:chExt cx="2111338" cy="184666"/>
          </a:xfrm>
        </p:grpSpPr>
        <p:sp>
          <p:nvSpPr>
            <p:cNvPr id="54"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5" name="Rectangle 27"/>
            <p:cNvSpPr/>
            <p:nvPr/>
          </p:nvSpPr>
          <p:spPr>
            <a:xfrm>
              <a:off x="2541671" y="2212029"/>
              <a:ext cx="1940415" cy="184666"/>
            </a:xfrm>
            <a:prstGeom prst="rect">
              <a:avLst/>
            </a:prstGeom>
          </p:spPr>
          <p:txBody>
            <a:bodyPr wrap="none" lIns="192000" tIns="0" rIns="192000" bIns="0">
              <a:normAutofit fontScale="92500" lnSpcReduction="20000"/>
            </a:bodyPr>
            <a:lstStyle/>
            <a:p>
              <a:pPr algn="r" defTabSz="1219200"/>
              <a:r>
                <a:rPr lang="zh-CN" altLang="en-US" sz="2135" b="1" dirty="0">
                  <a:solidFill>
                    <a:schemeClr val="accent1"/>
                  </a:solidFill>
                  <a:cs typeface="+mn-ea"/>
                  <a:sym typeface="+mn-lt"/>
                </a:rPr>
                <a:t>收入</a:t>
              </a:r>
            </a:p>
          </p:txBody>
        </p:sp>
      </p:grpSp>
      <p:grpSp>
        <p:nvGrpSpPr>
          <p:cNvPr id="56" name="组合 55"/>
          <p:cNvGrpSpPr/>
          <p:nvPr/>
        </p:nvGrpSpPr>
        <p:grpSpPr>
          <a:xfrm>
            <a:off x="3381963" y="5438437"/>
            <a:ext cx="2803244" cy="253739"/>
            <a:chOff x="2550576" y="2183746"/>
            <a:chExt cx="2102433" cy="190304"/>
          </a:xfrm>
        </p:grpSpPr>
        <p:sp>
          <p:nvSpPr>
            <p:cNvPr id="57" name="Oval 12"/>
            <p:cNvSpPr/>
            <p:nvPr/>
          </p:nvSpPr>
          <p:spPr bwMode="auto">
            <a:xfrm>
              <a:off x="4490991" y="2212032"/>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8" name="Rectangle 27"/>
            <p:cNvSpPr/>
            <p:nvPr/>
          </p:nvSpPr>
          <p:spPr>
            <a:xfrm>
              <a:off x="2550576" y="2183746"/>
              <a:ext cx="1940415" cy="184666"/>
            </a:xfrm>
            <a:prstGeom prst="rect">
              <a:avLst/>
            </a:prstGeom>
          </p:spPr>
          <p:txBody>
            <a:bodyPr wrap="none" lIns="192000" tIns="0" rIns="192000" bIns="0">
              <a:normAutofit fontScale="92500" lnSpcReduction="20000"/>
            </a:bodyPr>
            <a:lstStyle/>
            <a:p>
              <a:pPr algn="r" defTabSz="1219200"/>
              <a:r>
                <a:rPr lang="zh-CN" altLang="en-US" sz="2135" b="1" dirty="0">
                  <a:solidFill>
                    <a:schemeClr val="accent1"/>
                  </a:solidFill>
                  <a:cs typeface="+mn-ea"/>
                  <a:sym typeface="+mn-lt"/>
                </a:rPr>
                <a:t>艺人经纪</a:t>
              </a:r>
            </a:p>
          </p:txBody>
        </p:sp>
      </p:grpSp>
      <p:grpSp>
        <p:nvGrpSpPr>
          <p:cNvPr id="26" name="组合 25"/>
          <p:cNvGrpSpPr/>
          <p:nvPr/>
        </p:nvGrpSpPr>
        <p:grpSpPr>
          <a:xfrm>
            <a:off x="5981057" y="6301043"/>
            <a:ext cx="2803244" cy="246221"/>
            <a:chOff x="4490991" y="2826993"/>
            <a:chExt cx="2102433" cy="184666"/>
          </a:xfrm>
        </p:grpSpPr>
        <p:sp>
          <p:nvSpPr>
            <p:cNvPr id="29" name="Oval 13"/>
            <p:cNvSpPr/>
            <p:nvPr/>
          </p:nvSpPr>
          <p:spPr bwMode="auto">
            <a:xfrm>
              <a:off x="4490991" y="2826993"/>
              <a:ext cx="162018" cy="162018"/>
            </a:xfrm>
            <a:prstGeom prst="ellipse">
              <a:avLst/>
            </a:prstGeom>
            <a:solidFill>
              <a:schemeClr val="bg1">
                <a:lumMod val="65000"/>
              </a:schemeClr>
            </a:solidFill>
            <a:ln w="19050">
              <a:noFill/>
              <a:round/>
            </a:ln>
          </p:spPr>
          <p:txBody>
            <a:bodyPr anchor="ctr"/>
            <a:lstStyle/>
            <a:p>
              <a:pPr algn="ctr" defTabSz="1219200"/>
              <a:endParaRPr sz="2400">
                <a:solidFill>
                  <a:srgbClr val="FFFFFF">
                    <a:lumMod val="50000"/>
                  </a:srgbClr>
                </a:solidFill>
                <a:latin typeface="微软雅黑" panose="020B0503020204020204" pitchFamily="34" charset="-122"/>
                <a:ea typeface="微软雅黑" panose="020B0503020204020204" pitchFamily="34" charset="-122"/>
                <a:cs typeface="+mn-ea"/>
                <a:sym typeface="+mn-lt"/>
              </a:endParaRPr>
            </a:p>
          </p:txBody>
        </p:sp>
        <p:sp>
          <p:nvSpPr>
            <p:cNvPr id="31" name="Rectangle 21"/>
            <p:cNvSpPr/>
            <p:nvPr/>
          </p:nvSpPr>
          <p:spPr>
            <a:xfrm>
              <a:off x="4653009" y="2826993"/>
              <a:ext cx="1940415" cy="184666"/>
            </a:xfrm>
            <a:prstGeom prst="rect">
              <a:avLst/>
            </a:prstGeom>
          </p:spPr>
          <p:txBody>
            <a:bodyPr wrap="none" lIns="192000" tIns="0" rIns="192000" bIns="0">
              <a:normAutofit fontScale="92500" lnSpcReduction="20000"/>
            </a:bodyPr>
            <a:lstStyle/>
            <a:p>
              <a:pPr defTabSz="1219200"/>
              <a:r>
                <a:rPr lang="zh-CN" altLang="en-US" sz="2135" b="1" dirty="0">
                  <a:solidFill>
                    <a:schemeClr val="accent1"/>
                  </a:solidFill>
                  <a:latin typeface="微软雅黑" panose="020B0503020204020204" pitchFamily="34" charset="-122"/>
                  <a:ea typeface="微软雅黑" panose="020B0503020204020204" pitchFamily="34" charset="-122"/>
                  <a:cs typeface="+mn-ea"/>
                  <a:sym typeface="+mn-lt"/>
                </a:rPr>
                <a:t>舞弊</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3" y="234192"/>
            <a:ext cx="499255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存货的审计风险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减值</a:t>
            </a:r>
          </a:p>
        </p:txBody>
      </p:sp>
      <p:sp>
        <p:nvSpPr>
          <p:cNvPr id="3" name="文本框 2"/>
          <p:cNvSpPr txBox="1"/>
          <p:nvPr/>
        </p:nvSpPr>
        <p:spPr>
          <a:xfrm>
            <a:off x="1609898" y="954151"/>
            <a:ext cx="9985109"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497041" y="3078048"/>
            <a:ext cx="9574668" cy="995016"/>
          </a:xfrm>
          <a:prstGeom prst="rect">
            <a:avLst/>
          </a:prstGeom>
          <a:noFill/>
        </p:spPr>
        <p:txBody>
          <a:bodyPr wrap="square" rtlCol="0">
            <a:spAutoFit/>
          </a:bodyPr>
          <a:lstStyle/>
          <a:p>
            <a:endParaRPr lang="en-US" altLang="zh-CN" sz="2135" dirty="0"/>
          </a:p>
          <a:p>
            <a:endParaRPr lang="zh-CN" altLang="zh-CN"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15680" y="4249503"/>
            <a:ext cx="9693181" cy="420564"/>
          </a:xfrm>
          <a:prstGeom prst="rect">
            <a:avLst/>
          </a:prstGeom>
          <a:noFill/>
        </p:spPr>
        <p:txBody>
          <a:bodyPr wrap="square" rtlCol="0">
            <a:spAutoFit/>
          </a:bodyPr>
          <a:lstStyle/>
          <a:p>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28829" y="792753"/>
            <a:ext cx="7771428" cy="2831747"/>
          </a:xfrm>
          <a:prstGeom prst="rect">
            <a:avLst/>
          </a:prstGeom>
        </p:spPr>
      </p:pic>
      <p:pic>
        <p:nvPicPr>
          <p:cNvPr id="11" name="图片 10"/>
          <p:cNvPicPr>
            <a:picLocks noChangeAspect="1"/>
          </p:cNvPicPr>
          <p:nvPr/>
        </p:nvPicPr>
        <p:blipFill>
          <a:blip r:embed="rId3"/>
          <a:stretch>
            <a:fillRect/>
          </a:stretch>
        </p:blipFill>
        <p:spPr>
          <a:xfrm>
            <a:off x="628829" y="3731471"/>
            <a:ext cx="7771428" cy="914285"/>
          </a:xfrm>
          <a:prstGeom prst="rect">
            <a:avLst/>
          </a:prstGeom>
        </p:spPr>
      </p:pic>
      <p:pic>
        <p:nvPicPr>
          <p:cNvPr id="12" name="图片 11"/>
          <p:cNvPicPr>
            <a:picLocks noChangeAspect="1"/>
          </p:cNvPicPr>
          <p:nvPr/>
        </p:nvPicPr>
        <p:blipFill>
          <a:blip r:embed="rId4"/>
          <a:stretch>
            <a:fillRect/>
          </a:stretch>
        </p:blipFill>
        <p:spPr>
          <a:xfrm>
            <a:off x="628829" y="4852350"/>
            <a:ext cx="7734292" cy="1320999"/>
          </a:xfrm>
          <a:prstGeom prst="rect">
            <a:avLst/>
          </a:prstGeom>
        </p:spPr>
      </p:pic>
      <p:sp>
        <p:nvSpPr>
          <p:cNvPr id="13" name="文本框 12"/>
          <p:cNvSpPr txBox="1"/>
          <p:nvPr/>
        </p:nvSpPr>
        <p:spPr>
          <a:xfrm>
            <a:off x="8771166" y="740161"/>
            <a:ext cx="2823841" cy="563118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节目录制过程中发生的人员意外伤亡，广电总局</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禁播令政策</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的出台会使一些综艺节目的收视率大幅下降甚至停播，这可能会触发某些广告合同的</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强制解约条款</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或产生大额赔偿，这会使得期末处于在产品状态的这类综艺节目的</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可变现净值</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大幅下跌，进而出现</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大额减值损失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在确认减值损失时，其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具体金额的确定、何时将减值数额转回、转回多少</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均由公司自己判断，可能与客观情况不符。</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3" y="234192"/>
            <a:ext cx="4704523"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ea"/>
                <a:ea typeface="+mn-ea"/>
                <a:cs typeface="+mn-ea"/>
                <a:sym typeface="+mn-lt"/>
              </a:rPr>
              <a:t>存货审计风险的应对措施</a:t>
            </a:r>
          </a:p>
        </p:txBody>
      </p:sp>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96993" y="1117819"/>
            <a:ext cx="9140320" cy="419294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管理层对相关减值风险的看法及减值的金额确认和原因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同行业对存货减值的金额确认和原因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）分析公司历年对存货减值的做法，并与今年对比</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专家对存货减值风险的评估及应确认减值的金额</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）观察企业综艺有无违法违规违背道德的情况，考虑其对存货可变现净值的影响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百度网络舆情分析</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，分析观众对于相关综艺的看法并确定相关减值及摊销方法是否合理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）分析每集</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收视率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，确定其变化趋势进而确定是否需要减值</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任意多边形: 形状 20"/>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2" name="任意多边形: 形状 21"/>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2" y="234192"/>
            <a:ext cx="3950551"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存货的审计风险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在产品</a:t>
            </a:r>
          </a:p>
        </p:txBody>
      </p:sp>
      <p:sp>
        <p:nvSpPr>
          <p:cNvPr id="3" name="文本框 2"/>
          <p:cNvSpPr txBox="1"/>
          <p:nvPr/>
        </p:nvSpPr>
        <p:spPr>
          <a:xfrm>
            <a:off x="718185" y="961390"/>
            <a:ext cx="9972040" cy="5169535"/>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rPr>
              <a:t>跨年播出的综艺节目（如即刻电音、了不起的挑战等）</a:t>
            </a:r>
          </a:p>
          <a:p>
            <a:pPr>
              <a:lnSpc>
                <a:spcPct val="150000"/>
              </a:lnSpc>
            </a:pPr>
            <a:r>
              <a:rPr lang="zh-CN" altLang="en-US" sz="2000" dirty="0">
                <a:solidFill>
                  <a:schemeClr val="tx1">
                    <a:lumMod val="75000"/>
                    <a:lumOff val="25000"/>
                  </a:schemeClr>
                </a:solidFill>
              </a:rPr>
              <a:t>综艺节目当期总制作支出</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当期已经由生产成本结转入营业成本的数额</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期末在产品数额（即当期未结转入营业成本的数额）</a:t>
            </a:r>
          </a:p>
          <a:p>
            <a:pPr>
              <a:lnSpc>
                <a:spcPct val="150000"/>
              </a:lnSpc>
            </a:pPr>
            <a:endParaRPr lang="zh-CN" altLang="en-US" sz="2000" dirty="0">
              <a:solidFill>
                <a:schemeClr val="tx1">
                  <a:lumMod val="75000"/>
                  <a:lumOff val="25000"/>
                </a:schemeClr>
              </a:solidFill>
            </a:endParaRPr>
          </a:p>
          <a:p>
            <a:pPr>
              <a:lnSpc>
                <a:spcPct val="150000"/>
              </a:lnSpc>
            </a:pPr>
            <a:r>
              <a:rPr lang="zh-CN" altLang="en-US" sz="2000" dirty="0">
                <a:solidFill>
                  <a:schemeClr val="tx1">
                    <a:lumMod val="75000"/>
                    <a:lumOff val="25000"/>
                  </a:schemeClr>
                </a:solidFill>
              </a:rPr>
              <a:t>本年度中发生的制作支出，哪些被转入营业成本，哪些没被转入而形成了期末在产品余额，是受公司自己操控的</a:t>
            </a:r>
          </a:p>
          <a:p>
            <a:pPr>
              <a:lnSpc>
                <a:spcPct val="150000"/>
              </a:lnSpc>
            </a:pPr>
            <a:r>
              <a:rPr lang="zh-CN" altLang="en-US" sz="2000" dirty="0">
                <a:solidFill>
                  <a:schemeClr val="tx1">
                    <a:lumMod val="75000"/>
                    <a:lumOff val="25000"/>
                  </a:schemeClr>
                </a:solidFill>
              </a:rPr>
              <a:t> </a:t>
            </a:r>
          </a:p>
          <a:p>
            <a:pPr>
              <a:lnSpc>
                <a:spcPct val="150000"/>
              </a:lnSpc>
            </a:pPr>
            <a:r>
              <a:rPr lang="zh-CN" altLang="en-US" sz="2000" dirty="0">
                <a:solidFill>
                  <a:schemeClr val="tx1">
                    <a:lumMod val="75000"/>
                    <a:lumOff val="25000"/>
                  </a:schemeClr>
                </a:solidFill>
              </a:rPr>
              <a:t>灿星可以通过操纵当期由生产成本结转入营业成本的数额来影响当期营业成本（尤其是需在每一集摊销的成本），使得节目的制作成本以更有利于自己的方式在两个会计期间内分配，在跨期播出的节目制作支出的额度范围内保持营业利润的相对稳定。</a:t>
            </a: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3" y="234192"/>
            <a:ext cx="477489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存货审计风险的应对措施</a:t>
            </a:r>
          </a:p>
        </p:txBody>
      </p:sp>
      <p:sp>
        <p:nvSpPr>
          <p:cNvPr id="54" name="文本框 53"/>
          <p:cNvSpPr txBox="1"/>
          <p:nvPr/>
        </p:nvSpPr>
        <p:spPr>
          <a:xfrm>
            <a:off x="1609898" y="3045013"/>
            <a:ext cx="9574668" cy="995016"/>
          </a:xfrm>
          <a:prstGeom prst="rect">
            <a:avLst/>
          </a:prstGeom>
          <a:noFill/>
        </p:spPr>
        <p:txBody>
          <a:bodyPr wrap="square" rtlCol="0">
            <a:spAutoFit/>
          </a:bodyPr>
          <a:lstStyle/>
          <a:p>
            <a:endParaRPr lang="en-US" altLang="zh-CN" sz="2135" dirty="0"/>
          </a:p>
          <a:p>
            <a:endParaRPr lang="zh-CN" altLang="zh-CN"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15413" y="1588416"/>
            <a:ext cx="9693181" cy="3481018"/>
          </a:xfrm>
          <a:prstGeom prst="rect">
            <a:avLst/>
          </a:prstGeom>
          <a:noFill/>
        </p:spPr>
        <p:txBody>
          <a:bodyPr wrap="square" rtlCol="0">
            <a:spAutoFit/>
          </a:bodyPr>
          <a:lstStyle/>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）采用</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实质性分析程序</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，将本期综艺节目在本年度确认的成本比例与上期节目对比，分析该比例是否发生显著变化</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检查</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已录制以及已播出的的成片数量，必要时可通过技术入侵等手段确认是否有隐藏文件夹</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参与录制的工作人员</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检查</a:t>
            </a:r>
            <a:r>
              <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rPr>
              <a:t>相关费用发生的收据、发票等</a:t>
            </a:r>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49059" y="740160"/>
            <a:ext cx="8139683" cy="2710027"/>
          </a:xfrm>
          <a:prstGeom prst="rect">
            <a:avLst/>
          </a:prstGeom>
        </p:spPr>
      </p:pic>
      <p:pic>
        <p:nvPicPr>
          <p:cNvPr id="6" name="图片 5"/>
          <p:cNvPicPr>
            <a:picLocks noChangeAspect="1"/>
          </p:cNvPicPr>
          <p:nvPr/>
        </p:nvPicPr>
        <p:blipFill>
          <a:blip r:embed="rId3"/>
          <a:stretch>
            <a:fillRect/>
          </a:stretch>
        </p:blipFill>
        <p:spPr>
          <a:xfrm>
            <a:off x="571368" y="3753969"/>
            <a:ext cx="8139683" cy="2869841"/>
          </a:xfrm>
          <a:prstGeom prst="rect">
            <a:avLst/>
          </a:prstGeom>
        </p:spPr>
      </p:pic>
      <p:sp>
        <p:nvSpPr>
          <p:cNvPr id="8" name="Title 1"/>
          <p:cNvSpPr txBox="1"/>
          <p:nvPr/>
        </p:nvSpPr>
        <p:spPr>
          <a:xfrm>
            <a:off x="815413" y="234192"/>
            <a:ext cx="811384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无形资产的审计风险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综艺著作权确认、摊销、减值</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3393" y="1091942"/>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775520" y="2049518"/>
            <a:ext cx="9409045" cy="3436620"/>
          </a:xfrm>
          <a:prstGeom prst="rect">
            <a:avLst/>
          </a:prstGeom>
          <a:noFill/>
        </p:spPr>
        <p:txBody>
          <a:bodyPr wrap="square" rtlCol="0">
            <a:spAutoFit/>
          </a:bodyPr>
          <a:lstStyle/>
          <a:p>
            <a:r>
              <a:rPr lang="zh-CN" altLang="en-US" sz="2000" b="1" dirty="0"/>
              <a:t>第四条 如何确定综艺节目影像的著作权及相关权利归属？</a:t>
            </a:r>
            <a:endParaRPr lang="zh-CN" altLang="en-US" sz="2000" dirty="0"/>
          </a:p>
          <a:p>
            <a:r>
              <a:rPr lang="zh-CN" altLang="en-US" sz="2000" dirty="0"/>
              <a:t>答：如无特别约定，根据</a:t>
            </a:r>
            <a:r>
              <a:rPr lang="en-US" altLang="zh-CN" sz="2000" dirty="0"/>
              <a:t>《</a:t>
            </a:r>
            <a:r>
              <a:rPr lang="zh-CN" altLang="en-US" sz="2000" dirty="0"/>
              <a:t>著作权法</a:t>
            </a:r>
            <a:r>
              <a:rPr lang="en-US" altLang="zh-CN" sz="2000" dirty="0"/>
              <a:t>》</a:t>
            </a:r>
            <a:r>
              <a:rPr lang="zh-CN" altLang="en-US" sz="2000" dirty="0"/>
              <a:t>第十五条第一款之规定，制片者享有综艺节目影像的著作权；或者根据</a:t>
            </a:r>
            <a:r>
              <a:rPr lang="en-US" altLang="zh-CN" sz="2000" dirty="0"/>
              <a:t>《</a:t>
            </a:r>
            <a:r>
              <a:rPr lang="zh-CN" altLang="en-US" sz="2000" dirty="0"/>
              <a:t>著作权法</a:t>
            </a:r>
            <a:r>
              <a:rPr lang="en-US" altLang="zh-CN" sz="2000" dirty="0"/>
              <a:t>》</a:t>
            </a:r>
            <a:r>
              <a:rPr lang="zh-CN" altLang="en-US" sz="2000" dirty="0"/>
              <a:t>第四十二条第一款之规定，制作者享有综艺节目影像的录像制作者权。</a:t>
            </a:r>
            <a:endParaRPr lang="en-US" altLang="zh-CN" sz="2000" dirty="0"/>
          </a:p>
          <a:p>
            <a:endParaRPr lang="en-US" altLang="zh-CN" sz="2000" dirty="0"/>
          </a:p>
          <a:p>
            <a:r>
              <a:rPr lang="zh-CN" altLang="en-US" sz="2000" b="1" dirty="0"/>
              <a:t>第十条 综艺节目模式是否受</a:t>
            </a:r>
            <a:r>
              <a:rPr lang="en-US" altLang="zh-CN" sz="2000" b="1" dirty="0"/>
              <a:t>《</a:t>
            </a:r>
            <a:r>
              <a:rPr lang="zh-CN" altLang="en-US" sz="2000" b="1" dirty="0"/>
              <a:t>著作权法</a:t>
            </a:r>
            <a:r>
              <a:rPr lang="en-US" altLang="zh-CN" sz="2000" b="1" dirty="0"/>
              <a:t>》</a:t>
            </a:r>
            <a:r>
              <a:rPr lang="zh-CN" altLang="en-US" sz="2000" b="1" dirty="0"/>
              <a:t>的保护？</a:t>
            </a:r>
            <a:endParaRPr lang="zh-CN" altLang="en-US" sz="2000" dirty="0"/>
          </a:p>
          <a:p>
            <a:r>
              <a:rPr lang="zh-CN" altLang="en-US" sz="2000" dirty="0"/>
              <a:t>答：综艺节目模式是综艺节目创意、流程、规则、技术规定、主持风格等多种元素的综合体。综艺节目模式属于思想的，不受</a:t>
            </a:r>
            <a:r>
              <a:rPr lang="en-US" altLang="zh-CN" sz="2000" dirty="0"/>
              <a:t>《</a:t>
            </a:r>
            <a:r>
              <a:rPr lang="zh-CN" altLang="en-US" sz="2000" dirty="0"/>
              <a:t>著作权法</a:t>
            </a:r>
            <a:r>
              <a:rPr lang="en-US" altLang="zh-CN" sz="2000" dirty="0"/>
              <a:t>》</a:t>
            </a:r>
            <a:r>
              <a:rPr lang="zh-CN" altLang="en-US" sz="2000" dirty="0"/>
              <a:t>的保护。综艺节目中的节目文字脚本、舞美设计、音乐等构成作品的，可以受</a:t>
            </a:r>
            <a:r>
              <a:rPr lang="en-US" altLang="zh-CN" sz="2000" dirty="0"/>
              <a:t>《</a:t>
            </a:r>
            <a:r>
              <a:rPr lang="zh-CN" altLang="en-US" sz="2000" dirty="0"/>
              <a:t>著作权法</a:t>
            </a:r>
            <a:r>
              <a:rPr lang="en-US" altLang="zh-CN" sz="2000" dirty="0"/>
              <a:t>》</a:t>
            </a:r>
            <a:r>
              <a:rPr lang="zh-CN" altLang="en-US" sz="2000" dirty="0"/>
              <a:t>的保护。</a:t>
            </a:r>
          </a:p>
          <a:p>
            <a:endParaRPr lang="zh-CN" altLang="en-US" sz="2135"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775520" y="1028733"/>
            <a:ext cx="9505056" cy="748795"/>
          </a:xfrm>
          <a:prstGeom prst="rect">
            <a:avLst/>
          </a:prstGeom>
          <a:noFill/>
        </p:spPr>
        <p:txBody>
          <a:bodyPr wrap="square" rtlCol="0">
            <a:spAutoFit/>
          </a:bodyPr>
          <a:lstStyle/>
          <a:p>
            <a:r>
              <a:rPr lang="en-US" altLang="zh-CN" sz="2135" dirty="0"/>
              <a:t>2015</a:t>
            </a:r>
            <a:r>
              <a:rPr lang="zh-CN" altLang="en-US" sz="2135" dirty="0"/>
              <a:t>年</a:t>
            </a:r>
            <a:r>
              <a:rPr lang="en-US" altLang="zh-CN" sz="2135" dirty="0"/>
              <a:t>4</a:t>
            </a:r>
            <a:r>
              <a:rPr lang="zh-CN" altLang="en-US" sz="2135" dirty="0"/>
              <a:t>月</a:t>
            </a:r>
            <a:r>
              <a:rPr lang="en-US" altLang="zh-CN" sz="2135" dirty="0"/>
              <a:t>15</a:t>
            </a:r>
            <a:r>
              <a:rPr lang="zh-CN" altLang="en-US" sz="2135" dirty="0"/>
              <a:t>日，北京市高级法院制定了</a:t>
            </a:r>
            <a:r>
              <a:rPr lang="en-US" altLang="zh-CN" sz="2135" dirty="0"/>
              <a:t>《</a:t>
            </a:r>
            <a:r>
              <a:rPr lang="zh-CN" altLang="en-US" sz="2135" dirty="0"/>
              <a:t>北京市高级人民法院关于审理涉及综艺节目著作权纠纷案件若干问题的解答</a:t>
            </a:r>
            <a:r>
              <a:rPr lang="en-US" altLang="zh-CN" sz="2135" dirty="0"/>
              <a:t>》</a:t>
            </a: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itle 1"/>
          <p:cNvSpPr txBox="1"/>
          <p:nvPr/>
        </p:nvSpPr>
        <p:spPr>
          <a:xfrm>
            <a:off x="815413" y="234192"/>
            <a:ext cx="811384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无形资产的审计风险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综艺著作权确认、摊销、减值</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3393" y="1091942"/>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51645" y="1019677"/>
            <a:ext cx="8852868" cy="5015865"/>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著作权的成本与综艺节目的制作成本界限模糊，如何确定著作权的入账价值？</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独创性的元素与特殊设计产生于节目制作过程中，该部分</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无形资产的开发成本</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与</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节目的制作成本</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之间</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界限不清晰</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美术工作人员的工资，若该美术人员在节目制作制作过程中设计的一款队徽被著作权法保护，但他并非专职设计这款队徽，在设计的同时又做了许多其他美术工作，那么其工资如何在无形资产和节目制作之间分配？</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如何分配完全由公司自主决定，这使得无形资产的准确性认定存在较大风险，同时将导致</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当年的营业成本、无形资产的账面价值、后续期间的无形资产的摊销数额</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均产生变动。</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影像著作权的成本则更加难以衡量，</a:t>
            </a:r>
            <a:r>
              <a:rPr lang="zh-CN" altLang="zh-CN" sz="2000" dirty="0">
                <a:solidFill>
                  <a:schemeClr val="tx1">
                    <a:lumMod val="75000"/>
                    <a:lumOff val="25000"/>
                  </a:schemeClr>
                </a:solidFill>
              </a:rPr>
              <a:t>他是随着节目的播出而产生的，这过程中都包括什么成本，如何与制作成本进行区分</a:t>
            </a:r>
            <a:r>
              <a:rPr lang="zh-CN" altLang="en-US" sz="2000" dirty="0">
                <a:solidFill>
                  <a:schemeClr val="tx1">
                    <a:lumMod val="75000"/>
                    <a:lumOff val="25000"/>
                  </a:schemeClr>
                </a:solidFill>
              </a:rPr>
              <a:t>，如何确定入账价值，均由公司自己决定。</a:t>
            </a:r>
            <a:endParaRPr lang="zh-CN" altLang="zh-CN" sz="2000" dirty="0">
              <a:solidFill>
                <a:schemeClr val="tx1">
                  <a:lumMod val="75000"/>
                  <a:lumOff val="25000"/>
                </a:schemeClr>
              </a:solidFill>
            </a:endParaRPr>
          </a:p>
          <a:p>
            <a:endPar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15413" y="234192"/>
            <a:ext cx="811384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无形资产的审计风险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综艺著作权确认、摊销、减值</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95763" y="3658081"/>
            <a:ext cx="703465" cy="703465"/>
            <a:chOff x="2063282" y="1505259"/>
            <a:chExt cx="527599" cy="527599"/>
          </a:xfrm>
        </p:grpSpPr>
        <p:sp>
          <p:nvSpPr>
            <p:cNvPr id="16"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4" name="文本框 3"/>
          <p:cNvSpPr txBox="1"/>
          <p:nvPr/>
        </p:nvSpPr>
        <p:spPr>
          <a:xfrm>
            <a:off x="1823350" y="1129730"/>
            <a:ext cx="9409045" cy="2880084"/>
          </a:xfrm>
          <a:prstGeom prst="rect">
            <a:avLst/>
          </a:prstGeom>
          <a:noFill/>
        </p:spPr>
        <p:txBody>
          <a:bodyPr wrap="square" rtlCol="0">
            <a:spAutoFit/>
          </a:bodyPr>
          <a:lstStyle/>
          <a:p>
            <a:pPr>
              <a:lnSpc>
                <a:spcPct val="150000"/>
              </a:lnSpc>
            </a:pPr>
            <a:r>
              <a:rPr lang="zh-CN" altLang="en-US" sz="2135" b="1" dirty="0">
                <a:solidFill>
                  <a:schemeClr val="tx1">
                    <a:lumMod val="75000"/>
                    <a:lumOff val="25000"/>
                  </a:schemeClr>
                </a:solidFill>
              </a:rPr>
              <a:t>摊销期限与方法</a:t>
            </a:r>
            <a:r>
              <a:rPr lang="zh-CN" altLang="en-US" sz="2135" dirty="0">
                <a:solidFill>
                  <a:schemeClr val="tx1">
                    <a:lumMod val="75000"/>
                    <a:lumOff val="25000"/>
                  </a:schemeClr>
                </a:solidFill>
              </a:rPr>
              <a:t>难以确定</a:t>
            </a:r>
            <a:endParaRPr lang="en-US" altLang="zh-CN" sz="2135" dirty="0">
              <a:solidFill>
                <a:schemeClr val="tx1">
                  <a:lumMod val="75000"/>
                  <a:lumOff val="25000"/>
                </a:schemeClr>
              </a:solidFill>
            </a:endParaRPr>
          </a:p>
          <a:p>
            <a:pPr>
              <a:lnSpc>
                <a:spcPct val="150000"/>
              </a:lnSpc>
            </a:pPr>
            <a:r>
              <a:rPr lang="zh-CN" altLang="en-US" sz="2135" dirty="0">
                <a:solidFill>
                  <a:schemeClr val="tx1">
                    <a:lumMod val="75000"/>
                    <a:lumOff val="25000"/>
                  </a:schemeClr>
                </a:solidFill>
              </a:rPr>
              <a:t>依照我国著作权法的规定，这类节目的著作权保护期为作品首次发表后的五十年。（最高期限）</a:t>
            </a:r>
            <a:endParaRPr lang="en-US" altLang="zh-CN" sz="2135" dirty="0">
              <a:solidFill>
                <a:schemeClr val="tx1">
                  <a:lumMod val="75000"/>
                  <a:lumOff val="25000"/>
                </a:schemeClr>
              </a:solidFill>
            </a:endParaRPr>
          </a:p>
          <a:p>
            <a:pPr>
              <a:lnSpc>
                <a:spcPct val="150000"/>
              </a:lnSpc>
            </a:pPr>
            <a:r>
              <a:rPr lang="zh-CN" altLang="en-US" sz="2135" dirty="0">
                <a:solidFill>
                  <a:schemeClr val="tx1">
                    <a:lumMod val="75000"/>
                    <a:lumOff val="25000"/>
                  </a:schemeClr>
                </a:solidFill>
              </a:rPr>
              <a:t>与无形资产有关的经济利益的预期消耗方式（直线</a:t>
            </a:r>
            <a:r>
              <a:rPr lang="en-US" altLang="zh-CN" sz="2135" dirty="0">
                <a:solidFill>
                  <a:schemeClr val="tx1">
                    <a:lumMod val="75000"/>
                    <a:lumOff val="25000"/>
                  </a:schemeClr>
                </a:solidFill>
              </a:rPr>
              <a:t>or</a:t>
            </a:r>
            <a:r>
              <a:rPr lang="zh-CN" altLang="en-US" sz="2135" dirty="0">
                <a:solidFill>
                  <a:schemeClr val="tx1">
                    <a:lumMod val="75000"/>
                    <a:lumOff val="25000"/>
                  </a:schemeClr>
                </a:solidFill>
              </a:rPr>
              <a:t>加速）</a:t>
            </a:r>
          </a:p>
          <a:p>
            <a:pPr>
              <a:lnSpc>
                <a:spcPct val="150000"/>
              </a:lnSpc>
            </a:pPr>
            <a:endParaRPr lang="zh-CN" altLang="en-US" sz="2135" dirty="0">
              <a:solidFill>
                <a:schemeClr val="tx1">
                  <a:lumMod val="75000"/>
                  <a:lumOff val="25000"/>
                </a:schemeClr>
              </a:solidFill>
            </a:endParaRPr>
          </a:p>
          <a:p>
            <a:pPr>
              <a:lnSpc>
                <a:spcPct val="15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96816" y="3541497"/>
            <a:ext cx="9265029" cy="2387705"/>
          </a:xfrm>
          <a:prstGeom prst="rect">
            <a:avLst/>
          </a:prstGeom>
          <a:noFill/>
        </p:spPr>
        <p:txBody>
          <a:bodyPr wrap="square" rtlCol="0">
            <a:spAutoFit/>
          </a:bodyPr>
          <a:lstStyle/>
          <a:p>
            <a:pPr>
              <a:lnSpc>
                <a:spcPct val="150000"/>
              </a:lnSpc>
            </a:pPr>
            <a:r>
              <a:rPr lang="zh-CN" altLang="en-US" sz="2135" b="1" dirty="0"/>
              <a:t>减值</a:t>
            </a:r>
            <a:r>
              <a:rPr lang="zh-CN" altLang="en-US" sz="2135" dirty="0"/>
              <a:t>测试：</a:t>
            </a:r>
            <a:endParaRPr lang="en-US" altLang="zh-CN" sz="2135" dirty="0"/>
          </a:p>
          <a:p>
            <a:pPr>
              <a:lnSpc>
                <a:spcPct val="150000"/>
              </a:lnSpc>
            </a:pPr>
            <a:r>
              <a:rPr lang="zh-CN" altLang="en-US" sz="2135" b="1" dirty="0">
                <a:solidFill>
                  <a:schemeClr val="tx1">
                    <a:lumMod val="75000"/>
                    <a:lumOff val="25000"/>
                  </a:schemeClr>
                </a:solidFill>
              </a:rPr>
              <a:t>公允价值</a:t>
            </a:r>
            <a:r>
              <a:rPr lang="zh-CN" altLang="en-US" sz="2135" dirty="0">
                <a:solidFill>
                  <a:schemeClr val="tx1">
                    <a:lumMod val="75000"/>
                    <a:lumOff val="25000"/>
                  </a:schemeClr>
                </a:solidFill>
              </a:rPr>
              <a:t>减去处置费用后的净额与资产</a:t>
            </a:r>
            <a:r>
              <a:rPr lang="zh-CN" altLang="en-US" sz="2135" b="1" dirty="0">
                <a:solidFill>
                  <a:schemeClr val="tx1">
                    <a:lumMod val="75000"/>
                    <a:lumOff val="25000"/>
                  </a:schemeClr>
                </a:solidFill>
              </a:rPr>
              <a:t>预计未来现金流量</a:t>
            </a:r>
            <a:r>
              <a:rPr lang="zh-CN" altLang="en-US" sz="2135" dirty="0">
                <a:solidFill>
                  <a:schemeClr val="tx1">
                    <a:lumMod val="75000"/>
                    <a:lumOff val="25000"/>
                  </a:schemeClr>
                </a:solidFill>
              </a:rPr>
              <a:t>的现值之间较高者</a:t>
            </a:r>
            <a:endParaRPr lang="en-US" altLang="zh-CN" sz="2135" dirty="0">
              <a:solidFill>
                <a:schemeClr val="tx1">
                  <a:lumMod val="75000"/>
                  <a:lumOff val="25000"/>
                </a:schemeClr>
              </a:solidFill>
            </a:endParaRPr>
          </a:p>
          <a:p>
            <a:pPr>
              <a:lnSpc>
                <a:spcPct val="150000"/>
              </a:lnSpc>
            </a:pPr>
            <a:r>
              <a:rPr lang="zh-CN" altLang="en-US" sz="2135" dirty="0"/>
              <a:t>著作权的公允价值如何确定，预计未来现金流量如何确定均无确切的方法，由公司自主决定</a:t>
            </a:r>
          </a:p>
          <a:p>
            <a:pPr>
              <a:lnSpc>
                <a:spcPct val="150000"/>
              </a:lnSpc>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22297" y="1316766"/>
            <a:ext cx="703465" cy="703465"/>
            <a:chOff x="2063282" y="3367418"/>
            <a:chExt cx="527599" cy="527599"/>
          </a:xfrm>
        </p:grpSpPr>
        <p:sp>
          <p:nvSpPr>
            <p:cNvPr id="18"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20" name="Title 1"/>
          <p:cNvSpPr txBox="1"/>
          <p:nvPr/>
        </p:nvSpPr>
        <p:spPr>
          <a:xfrm>
            <a:off x="815413" y="234192"/>
            <a:ext cx="811384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无形资产的审计风险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综艺著作权确认、摊销、减值</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41219" y="1236938"/>
            <a:ext cx="8977745" cy="419294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管理层综艺节目著作权的会计确认、减值、摊销方法的选择及原因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同行业其他公司综艺节目著作权的会计确认、减值、摊销方法的选择及原因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检查</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相关单据，确认节目制作成本还是节目研发支出</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专家相关综艺节目著作权的会计确认、减值、摊销方法的选择及原因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百度网络</a:t>
            </a: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rPr>
              <a:t>舆情分析，问卷星调查等</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分析观众对于相关综艺的看法并确定相关减值及摊销方法是否合理</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）组个局</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灌醉</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管理层，套出其实际会计选择的方法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itle 1"/>
          <p:cNvSpPr txBox="1"/>
          <p:nvPr/>
        </p:nvSpPr>
        <p:spPr>
          <a:xfrm>
            <a:off x="815413" y="234192"/>
            <a:ext cx="700877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综艺节目著作权审计风险的审计程序</a:t>
            </a:r>
          </a:p>
        </p:txBody>
      </p:sp>
      <p:sp>
        <p:nvSpPr>
          <p:cNvPr id="22" name="任意多边形: 形状 21"/>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3" name="任意多边形: 形状 22"/>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8979423" y="3866264"/>
            <a:ext cx="2599690" cy="1816735"/>
            <a:chOff x="1574667" y="2853943"/>
            <a:chExt cx="1949767" cy="1362551"/>
          </a:xfrm>
        </p:grpSpPr>
        <p:sp>
          <p:nvSpPr>
            <p:cNvPr id="8" name="Freeform: Shape 59"/>
            <p:cNvSpPr/>
            <p:nvPr/>
          </p:nvSpPr>
          <p:spPr>
            <a:xfrm>
              <a:off x="1574667" y="285394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92000" tIns="192000" anchor="t" anchorCtr="0">
              <a:normAutofit/>
            </a:bodyPr>
            <a:lstStyle/>
            <a:p>
              <a:pPr defTabSz="1219200">
                <a:defRPr/>
              </a:pPr>
              <a:r>
                <a:rPr lang="en-US" altLang="zh-CN" sz="2400" b="1">
                  <a:solidFill>
                    <a:srgbClr val="838383"/>
                  </a:solidFill>
                  <a:latin typeface="微软雅黑" panose="020B0503020204020204" pitchFamily="34" charset="-122"/>
                  <a:ea typeface="微软雅黑" panose="020B0503020204020204" pitchFamily="34" charset="-122"/>
                  <a:cs typeface="+mn-ea"/>
                  <a:sym typeface="+mn-lt"/>
                </a:rPr>
                <a:t>04</a:t>
              </a:r>
            </a:p>
          </p:txBody>
        </p:sp>
        <p:sp>
          <p:nvSpPr>
            <p:cNvPr id="30" name="Freeform: Shape 81"/>
            <p:cNvSpPr/>
            <p:nvPr/>
          </p:nvSpPr>
          <p:spPr>
            <a:xfrm>
              <a:off x="1574667" y="3098259"/>
              <a:ext cx="1949767" cy="1118235"/>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Rectangle 68"/>
            <p:cNvSpPr/>
            <p:nvPr/>
          </p:nvSpPr>
          <p:spPr>
            <a:xfrm>
              <a:off x="1780303" y="3534337"/>
              <a:ext cx="1537957" cy="236389"/>
            </a:xfrm>
            <a:prstGeom prst="rect">
              <a:avLst/>
            </a:prstGeom>
          </p:spPr>
          <p:txBody>
            <a:bodyPr wrap="none" lIns="96000" tIns="0" rIns="96000" bIns="0" anchor="ctr" anchorCtr="1">
              <a:normAutofit fontScale="92500" lnSpcReduction="10000"/>
            </a:bodyPr>
            <a:lstStyle/>
            <a:p>
              <a:pPr algn="ctr" defTabSz="1219200">
                <a:defRPr/>
              </a:pP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技术因素</a:t>
              </a:r>
            </a:p>
          </p:txBody>
        </p:sp>
      </p:grpSp>
      <p:grpSp>
        <p:nvGrpSpPr>
          <p:cNvPr id="37" name="组合 36"/>
          <p:cNvGrpSpPr/>
          <p:nvPr/>
        </p:nvGrpSpPr>
        <p:grpSpPr>
          <a:xfrm>
            <a:off x="4796678" y="1243866"/>
            <a:ext cx="2599055" cy="1816820"/>
            <a:chOff x="1574667" y="919053"/>
            <a:chExt cx="1949291" cy="1362615"/>
          </a:xfrm>
        </p:grpSpPr>
        <p:sp>
          <p:nvSpPr>
            <p:cNvPr id="4" name="Freeform: Shape 55"/>
            <p:cNvSpPr/>
            <p:nvPr/>
          </p:nvSpPr>
          <p:spPr>
            <a:xfrm>
              <a:off x="1574667" y="91905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92000" tIns="192000" anchor="t" anchorCtr="0">
              <a:normAutofit/>
            </a:bodyPr>
            <a:lstStyle/>
            <a:p>
              <a:pPr defTabSz="1219200">
                <a:defRPr/>
              </a:pPr>
              <a:br>
                <a:rPr lang="en-US" altLang="zh-CN" sz="2400" b="1" dirty="0">
                  <a:solidFill>
                    <a:srgbClr val="2A465C"/>
                  </a:solidFill>
                  <a:latin typeface="微软雅黑" panose="020B0503020204020204" pitchFamily="34" charset="-122"/>
                  <a:ea typeface="微软雅黑" panose="020B0503020204020204" pitchFamily="34" charset="-122"/>
                  <a:cs typeface="+mn-ea"/>
                  <a:sym typeface="+mn-lt"/>
                </a:rPr>
              </a:br>
              <a:endParaRPr lang="en-US" altLang="zh-CN" sz="2400" b="1" dirty="0">
                <a:solidFill>
                  <a:srgbClr val="2A465C"/>
                </a:solidFill>
                <a:latin typeface="微软雅黑" panose="020B0503020204020204" pitchFamily="34" charset="-122"/>
                <a:ea typeface="微软雅黑" panose="020B0503020204020204" pitchFamily="34" charset="-122"/>
                <a:cs typeface="+mn-ea"/>
                <a:sym typeface="+mn-lt"/>
              </a:endParaRPr>
            </a:p>
          </p:txBody>
        </p:sp>
        <p:sp>
          <p:nvSpPr>
            <p:cNvPr id="34" name="Freeform: Shape 85"/>
            <p:cNvSpPr/>
            <p:nvPr/>
          </p:nvSpPr>
          <p:spPr>
            <a:xfrm>
              <a:off x="1574667" y="1173911"/>
              <a:ext cx="1949291" cy="1107757"/>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1" name="Rectangle 72"/>
            <p:cNvSpPr/>
            <p:nvPr/>
          </p:nvSpPr>
          <p:spPr>
            <a:xfrm>
              <a:off x="1780303" y="1602489"/>
              <a:ext cx="1537957" cy="236389"/>
            </a:xfrm>
            <a:prstGeom prst="rect">
              <a:avLst/>
            </a:prstGeom>
          </p:spPr>
          <p:txBody>
            <a:bodyPr wrap="none" lIns="96000" tIns="0" rIns="96000" bIns="0" anchor="ctr" anchorCtr="1">
              <a:normAutofit fontScale="92500" lnSpcReduction="10000"/>
            </a:bodyPr>
            <a:lstStyle/>
            <a:p>
              <a:pPr algn="ctr" defTabSz="1219200">
                <a:defRPr/>
              </a:pP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政策扶持引导</a:t>
              </a:r>
            </a:p>
          </p:txBody>
        </p:sp>
      </p:grpSp>
      <p:grpSp>
        <p:nvGrpSpPr>
          <p:cNvPr id="39" name="组合 38"/>
          <p:cNvGrpSpPr/>
          <p:nvPr/>
        </p:nvGrpSpPr>
        <p:grpSpPr>
          <a:xfrm>
            <a:off x="4795983" y="3791334"/>
            <a:ext cx="2599690" cy="1816735"/>
            <a:chOff x="5162214" y="2853943"/>
            <a:chExt cx="1949767" cy="1362551"/>
          </a:xfrm>
        </p:grpSpPr>
        <p:sp>
          <p:nvSpPr>
            <p:cNvPr id="10" name="Freeform: Shape 61"/>
            <p:cNvSpPr/>
            <p:nvPr/>
          </p:nvSpPr>
          <p:spPr>
            <a:xfrm>
              <a:off x="5162690" y="285394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92000" tIns="192000" anchor="t" anchorCtr="0">
              <a:normAutofit/>
            </a:bodyPr>
            <a:lstStyle/>
            <a:p>
              <a:pPr defTabSz="1219200">
                <a:defRPr/>
              </a:pPr>
              <a:r>
                <a:rPr lang="en-US" altLang="zh-CN" sz="2400" b="1">
                  <a:solidFill>
                    <a:srgbClr val="838383"/>
                  </a:solidFill>
                  <a:latin typeface="微软雅黑" panose="020B0503020204020204" pitchFamily="34" charset="-122"/>
                  <a:ea typeface="微软雅黑" panose="020B0503020204020204" pitchFamily="34" charset="-122"/>
                  <a:cs typeface="+mn-ea"/>
                  <a:sym typeface="+mn-lt"/>
                </a:rPr>
                <a:t>03</a:t>
              </a:r>
            </a:p>
          </p:txBody>
        </p:sp>
        <p:sp>
          <p:nvSpPr>
            <p:cNvPr id="28" name="Freeform: Shape 79"/>
            <p:cNvSpPr/>
            <p:nvPr/>
          </p:nvSpPr>
          <p:spPr>
            <a:xfrm>
              <a:off x="5162214" y="3097783"/>
              <a:ext cx="1949767" cy="1118711"/>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Rectangle 70"/>
            <p:cNvSpPr/>
            <p:nvPr/>
          </p:nvSpPr>
          <p:spPr>
            <a:xfrm>
              <a:off x="5368326" y="3534337"/>
              <a:ext cx="1537957" cy="236389"/>
            </a:xfrm>
            <a:prstGeom prst="rect">
              <a:avLst/>
            </a:prstGeom>
          </p:spPr>
          <p:txBody>
            <a:bodyPr wrap="none" lIns="96000" tIns="0" rIns="96000" bIns="0" anchor="ctr" anchorCtr="1">
              <a:normAutofit fontScale="92500" lnSpcReduction="10000"/>
            </a:bodyPr>
            <a:lstStyle/>
            <a:p>
              <a:pPr algn="ctr" defTabSz="1219200">
                <a:defRPr/>
              </a:pP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用户因素</a:t>
              </a:r>
            </a:p>
          </p:txBody>
        </p:sp>
      </p:grpSp>
      <p:grpSp>
        <p:nvGrpSpPr>
          <p:cNvPr id="40" name="组合 39"/>
          <p:cNvGrpSpPr/>
          <p:nvPr/>
        </p:nvGrpSpPr>
        <p:grpSpPr>
          <a:xfrm>
            <a:off x="8957773" y="1318796"/>
            <a:ext cx="2599055" cy="1816735"/>
            <a:chOff x="5162690" y="919053"/>
            <a:chExt cx="1949291" cy="1362551"/>
          </a:xfrm>
        </p:grpSpPr>
        <p:sp>
          <p:nvSpPr>
            <p:cNvPr id="6" name="Freeform: Shape 57"/>
            <p:cNvSpPr/>
            <p:nvPr/>
          </p:nvSpPr>
          <p:spPr>
            <a:xfrm>
              <a:off x="5162690" y="919053"/>
              <a:ext cx="1949231" cy="1362482"/>
            </a:xfrm>
            <a:custGeom>
              <a:avLst/>
              <a:gdLst>
                <a:gd name="connsiteX0" fmla="*/ 452455 w 5867139"/>
                <a:gd name="connsiteY0" fmla="*/ 0 h 4678308"/>
                <a:gd name="connsiteX1" fmla="*/ 2204838 w 5867139"/>
                <a:gd name="connsiteY1" fmla="*/ 0 h 4678308"/>
                <a:gd name="connsiteX2" fmla="*/ 2553973 w 5867139"/>
                <a:gd name="connsiteY2" fmla="*/ 177619 h 4678308"/>
                <a:gd name="connsiteX3" fmla="*/ 2573676 w 5867139"/>
                <a:gd name="connsiteY3" fmla="*/ 212652 h 4678308"/>
                <a:gd name="connsiteX4" fmla="*/ 2575413 w 5867139"/>
                <a:gd name="connsiteY4" fmla="*/ 212652 h 4678308"/>
                <a:gd name="connsiteX5" fmla="*/ 2599727 w 5867139"/>
                <a:gd name="connsiteY5" fmla="*/ 257448 h 4678308"/>
                <a:gd name="connsiteX6" fmla="*/ 2822014 w 5867139"/>
                <a:gd name="connsiteY6" fmla="*/ 406389 h 4678308"/>
                <a:gd name="connsiteX7" fmla="*/ 2876745 w 5867139"/>
                <a:gd name="connsiteY7" fmla="*/ 411907 h 4678308"/>
                <a:gd name="connsiteX8" fmla="*/ 5287549 w 5867139"/>
                <a:gd name="connsiteY8" fmla="*/ 411907 h 4678308"/>
                <a:gd name="connsiteX9" fmla="*/ 5867139 w 5867139"/>
                <a:gd name="connsiteY9" fmla="*/ 991497 h 4678308"/>
                <a:gd name="connsiteX10" fmla="*/ 5867139 w 5867139"/>
                <a:gd name="connsiteY10" fmla="*/ 4098718 h 4678308"/>
                <a:gd name="connsiteX11" fmla="*/ 5287549 w 5867139"/>
                <a:gd name="connsiteY11" fmla="*/ 4678308 h 4678308"/>
                <a:gd name="connsiteX12" fmla="*/ 579590 w 5867139"/>
                <a:gd name="connsiteY12" fmla="*/ 4678308 h 4678308"/>
                <a:gd name="connsiteX13" fmla="*/ 0 w 5867139"/>
                <a:gd name="connsiteY13" fmla="*/ 4098718 h 4678308"/>
                <a:gd name="connsiteX14" fmla="*/ 0 w 5867139"/>
                <a:gd name="connsiteY14" fmla="*/ 991497 h 4678308"/>
                <a:gd name="connsiteX15" fmla="*/ 2 w 5867139"/>
                <a:gd name="connsiteY15" fmla="*/ 991476 h 4678308"/>
                <a:gd name="connsiteX16" fmla="*/ 2 w 5867139"/>
                <a:gd name="connsiteY16" fmla="*/ 488091 h 4678308"/>
                <a:gd name="connsiteX17" fmla="*/ 2 w 5867139"/>
                <a:gd name="connsiteY17" fmla="*/ 473012 h 4678308"/>
                <a:gd name="connsiteX18" fmla="*/ 24092 w 5867139"/>
                <a:gd name="connsiteY18" fmla="*/ 344295 h 4678308"/>
                <a:gd name="connsiteX19" fmla="*/ 28119 w 5867139"/>
                <a:gd name="connsiteY19" fmla="*/ 337849 h 4678308"/>
                <a:gd name="connsiteX20" fmla="*/ 35560 w 5867139"/>
                <a:gd name="connsiteY20" fmla="*/ 298103 h 4678308"/>
                <a:gd name="connsiteX21" fmla="*/ 452455 w 5867139"/>
                <a:gd name="connsiteY21" fmla="*/ 0 h 46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67139" h="4678308">
                  <a:moveTo>
                    <a:pt x="452455" y="0"/>
                  </a:moveTo>
                  <a:lnTo>
                    <a:pt x="2204838" y="0"/>
                  </a:lnTo>
                  <a:cubicBezTo>
                    <a:pt x="2345397" y="0"/>
                    <a:pt x="2470986" y="69143"/>
                    <a:pt x="2553973" y="177619"/>
                  </a:cubicBezTo>
                  <a:lnTo>
                    <a:pt x="2573676" y="212652"/>
                  </a:lnTo>
                  <a:lnTo>
                    <a:pt x="2575413" y="212652"/>
                  </a:lnTo>
                  <a:lnTo>
                    <a:pt x="2599727" y="257448"/>
                  </a:lnTo>
                  <a:cubicBezTo>
                    <a:pt x="2650641" y="332809"/>
                    <a:pt x="2729799" y="387519"/>
                    <a:pt x="2822014" y="406389"/>
                  </a:cubicBezTo>
                  <a:lnTo>
                    <a:pt x="2876745" y="411907"/>
                  </a:lnTo>
                  <a:lnTo>
                    <a:pt x="5287549" y="411907"/>
                  </a:lnTo>
                  <a:cubicBezTo>
                    <a:pt x="5607648" y="411907"/>
                    <a:pt x="5867139" y="671398"/>
                    <a:pt x="5867139" y="991497"/>
                  </a:cubicBezTo>
                  <a:lnTo>
                    <a:pt x="5867139" y="4098718"/>
                  </a:lnTo>
                  <a:cubicBezTo>
                    <a:pt x="5867139" y="4418817"/>
                    <a:pt x="5607648" y="4678308"/>
                    <a:pt x="5287549" y="4678308"/>
                  </a:cubicBezTo>
                  <a:lnTo>
                    <a:pt x="579590" y="4678308"/>
                  </a:lnTo>
                  <a:cubicBezTo>
                    <a:pt x="259491" y="4678308"/>
                    <a:pt x="0" y="4418817"/>
                    <a:pt x="0" y="4098718"/>
                  </a:cubicBezTo>
                  <a:lnTo>
                    <a:pt x="0" y="991497"/>
                  </a:lnTo>
                  <a:lnTo>
                    <a:pt x="2" y="991476"/>
                  </a:lnTo>
                  <a:lnTo>
                    <a:pt x="2" y="488091"/>
                  </a:lnTo>
                  <a:lnTo>
                    <a:pt x="2" y="473012"/>
                  </a:lnTo>
                  <a:cubicBezTo>
                    <a:pt x="2" y="427354"/>
                    <a:pt x="8581" y="383857"/>
                    <a:pt x="24092" y="344295"/>
                  </a:cubicBezTo>
                  <a:lnTo>
                    <a:pt x="28119" y="337849"/>
                  </a:lnTo>
                  <a:lnTo>
                    <a:pt x="35560" y="298103"/>
                  </a:lnTo>
                  <a:cubicBezTo>
                    <a:pt x="104245" y="122920"/>
                    <a:pt x="265043" y="0"/>
                    <a:pt x="452455" y="0"/>
                  </a:cubicBezTo>
                  <a:close/>
                </a:path>
              </a:pathLst>
            </a:cu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92000" tIns="192000" anchor="t" anchorCtr="0">
              <a:normAutofit/>
            </a:bodyPr>
            <a:lstStyle/>
            <a:p>
              <a:pPr defTabSz="1219200">
                <a:defRPr/>
              </a:pPr>
              <a:r>
                <a:rPr lang="en-US" altLang="zh-CN" sz="2400" b="1" dirty="0">
                  <a:solidFill>
                    <a:srgbClr val="838383"/>
                  </a:solidFill>
                  <a:latin typeface="微软雅黑" panose="020B0503020204020204" pitchFamily="34" charset="-122"/>
                  <a:ea typeface="微软雅黑" panose="020B0503020204020204" pitchFamily="34" charset="-122"/>
                  <a:cs typeface="+mn-ea"/>
                  <a:sym typeface="+mn-lt"/>
                </a:rPr>
                <a:t>02</a:t>
              </a:r>
            </a:p>
          </p:txBody>
        </p:sp>
        <p:sp>
          <p:nvSpPr>
            <p:cNvPr id="32" name="Freeform: Shape 83"/>
            <p:cNvSpPr/>
            <p:nvPr/>
          </p:nvSpPr>
          <p:spPr>
            <a:xfrm>
              <a:off x="5162690" y="1162893"/>
              <a:ext cx="1949291" cy="1118711"/>
            </a:xfrm>
            <a:custGeom>
              <a:avLst/>
              <a:gdLst>
                <a:gd name="connsiteX0" fmla="*/ 952500 w 2781301"/>
                <a:gd name="connsiteY0" fmla="*/ 223837 h 1947863"/>
                <a:gd name="connsiteX1" fmla="*/ 952500 w 2781301"/>
                <a:gd name="connsiteY1" fmla="*/ 223838 h 1947863"/>
                <a:gd name="connsiteX2" fmla="*/ 952500 w 2781301"/>
                <a:gd name="connsiteY2" fmla="*/ 223838 h 1947863"/>
                <a:gd name="connsiteX3" fmla="*/ 1176338 w 2781301"/>
                <a:gd name="connsiteY3" fmla="*/ 0 h 1947863"/>
                <a:gd name="connsiteX4" fmla="*/ 2557463 w 2781301"/>
                <a:gd name="connsiteY4" fmla="*/ 0 h 1947863"/>
                <a:gd name="connsiteX5" fmla="*/ 2781301 w 2781301"/>
                <a:gd name="connsiteY5" fmla="*/ 223838 h 1947863"/>
                <a:gd name="connsiteX6" fmla="*/ 2781300 w 2781301"/>
                <a:gd name="connsiteY6" fmla="*/ 223838 h 1947863"/>
                <a:gd name="connsiteX7" fmla="*/ 2778489 w 2781301"/>
                <a:gd name="connsiteY7" fmla="*/ 237762 h 1947863"/>
                <a:gd name="connsiteX8" fmla="*/ 2781300 w 2781301"/>
                <a:gd name="connsiteY8" fmla="*/ 265648 h 1947863"/>
                <a:gd name="connsiteX9" fmla="*/ 2781300 w 2781301"/>
                <a:gd name="connsiteY9" fmla="*/ 511181 h 1947863"/>
                <a:gd name="connsiteX10" fmla="*/ 2781300 w 2781301"/>
                <a:gd name="connsiteY10" fmla="*/ 1660520 h 1947863"/>
                <a:gd name="connsiteX11" fmla="*/ 2781300 w 2781301"/>
                <a:gd name="connsiteY11" fmla="*/ 1682216 h 1947863"/>
                <a:gd name="connsiteX12" fmla="*/ 2515653 w 2781301"/>
                <a:gd name="connsiteY12" fmla="*/ 1947863 h 1947863"/>
                <a:gd name="connsiteX13" fmla="*/ 2493957 w 2781301"/>
                <a:gd name="connsiteY13" fmla="*/ 1947863 h 1947863"/>
                <a:gd name="connsiteX14" fmla="*/ 1453097 w 2781301"/>
                <a:gd name="connsiteY14" fmla="*/ 1947863 h 1947863"/>
                <a:gd name="connsiteX15" fmla="*/ 287343 w 2781301"/>
                <a:gd name="connsiteY15" fmla="*/ 1947863 h 1947863"/>
                <a:gd name="connsiteX16" fmla="*/ 0 w 2781301"/>
                <a:gd name="connsiteY16" fmla="*/ 1660520 h 1947863"/>
                <a:gd name="connsiteX17" fmla="*/ 0 w 2781301"/>
                <a:gd name="connsiteY17" fmla="*/ 511181 h 1947863"/>
                <a:gd name="connsiteX18" fmla="*/ 287343 w 2781301"/>
                <a:gd name="connsiteY18" fmla="*/ 223838 h 1947863"/>
                <a:gd name="connsiteX19" fmla="*/ 952500 w 2781301"/>
                <a:gd name="connsiteY19" fmla="*/ 223838 h 1947863"/>
                <a:gd name="connsiteX20" fmla="*/ 952500 w 2781301"/>
                <a:gd name="connsiteY20" fmla="*/ 223838 h 1947863"/>
                <a:gd name="connsiteX21" fmla="*/ 952500 w 2781301"/>
                <a:gd name="connsiteY21" fmla="*/ 223838 h 1947863"/>
                <a:gd name="connsiteX22" fmla="*/ 970090 w 2781301"/>
                <a:gd name="connsiteY22" fmla="*/ 136710 h 1947863"/>
                <a:gd name="connsiteX23" fmla="*/ 1176338 w 2781301"/>
                <a:gd name="connsiteY23" fmla="*/ 0 h 194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1301" h="1947863">
                  <a:moveTo>
                    <a:pt x="952500" y="223837"/>
                  </a:moveTo>
                  <a:lnTo>
                    <a:pt x="952500" y="223838"/>
                  </a:lnTo>
                  <a:lnTo>
                    <a:pt x="952500" y="223838"/>
                  </a:lnTo>
                  <a:close/>
                  <a:moveTo>
                    <a:pt x="1176338" y="0"/>
                  </a:moveTo>
                  <a:lnTo>
                    <a:pt x="2557463" y="0"/>
                  </a:lnTo>
                  <a:cubicBezTo>
                    <a:pt x="2681085" y="0"/>
                    <a:pt x="2781301" y="100216"/>
                    <a:pt x="2781301" y="223838"/>
                  </a:cubicBezTo>
                  <a:lnTo>
                    <a:pt x="2781300" y="223838"/>
                  </a:lnTo>
                  <a:lnTo>
                    <a:pt x="2778489" y="237762"/>
                  </a:lnTo>
                  <a:lnTo>
                    <a:pt x="2781300" y="265648"/>
                  </a:lnTo>
                  <a:lnTo>
                    <a:pt x="2781300" y="511181"/>
                  </a:lnTo>
                  <a:lnTo>
                    <a:pt x="2781300" y="1660520"/>
                  </a:lnTo>
                  <a:lnTo>
                    <a:pt x="2781300" y="1682216"/>
                  </a:lnTo>
                  <a:cubicBezTo>
                    <a:pt x="2781300" y="1828929"/>
                    <a:pt x="2662366" y="1947863"/>
                    <a:pt x="2515653" y="1947863"/>
                  </a:cubicBezTo>
                  <a:lnTo>
                    <a:pt x="2493957" y="1947863"/>
                  </a:lnTo>
                  <a:lnTo>
                    <a:pt x="1453097" y="1947863"/>
                  </a:lnTo>
                  <a:lnTo>
                    <a:pt x="287343" y="1947863"/>
                  </a:lnTo>
                  <a:cubicBezTo>
                    <a:pt x="128648" y="1947863"/>
                    <a:pt x="0" y="1819215"/>
                    <a:pt x="0" y="1660520"/>
                  </a:cubicBezTo>
                  <a:lnTo>
                    <a:pt x="0" y="511181"/>
                  </a:lnTo>
                  <a:cubicBezTo>
                    <a:pt x="0" y="352486"/>
                    <a:pt x="128648" y="223838"/>
                    <a:pt x="287343" y="223838"/>
                  </a:cubicBezTo>
                  <a:lnTo>
                    <a:pt x="952500" y="223838"/>
                  </a:lnTo>
                  <a:lnTo>
                    <a:pt x="952500" y="223838"/>
                  </a:lnTo>
                  <a:lnTo>
                    <a:pt x="952500" y="223838"/>
                  </a:lnTo>
                  <a:lnTo>
                    <a:pt x="970090" y="136710"/>
                  </a:lnTo>
                  <a:cubicBezTo>
                    <a:pt x="1004071" y="56372"/>
                    <a:pt x="1083621" y="0"/>
                    <a:pt x="1176338"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3" name="Rectangle 74"/>
            <p:cNvSpPr/>
            <p:nvPr/>
          </p:nvSpPr>
          <p:spPr>
            <a:xfrm>
              <a:off x="5368326" y="1602489"/>
              <a:ext cx="1537957" cy="236389"/>
            </a:xfrm>
            <a:prstGeom prst="rect">
              <a:avLst/>
            </a:prstGeom>
          </p:spPr>
          <p:txBody>
            <a:bodyPr wrap="none" lIns="96000" tIns="0" rIns="96000" bIns="0" anchor="ctr" anchorCtr="1">
              <a:normAutofit fontScale="92500" lnSpcReduction="10000"/>
            </a:bodyPr>
            <a:lstStyle/>
            <a:p>
              <a:pPr algn="ctr" defTabSz="1219200">
                <a:defRPr/>
              </a:pPr>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平台因素</a:t>
              </a:r>
            </a:p>
          </p:txBody>
        </p:sp>
      </p:grpSp>
      <p:sp>
        <p:nvSpPr>
          <p:cNvPr id="36" name="Title 1"/>
          <p:cNvSpPr txBox="1"/>
          <p:nvPr/>
        </p:nvSpPr>
        <p:spPr>
          <a:xfrm>
            <a:off x="815414" y="234192"/>
            <a:ext cx="3360373"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综艺发展推动因素</a:t>
            </a:r>
          </a:p>
        </p:txBody>
      </p:sp>
      <p:sp>
        <p:nvSpPr>
          <p:cNvPr id="41" name="矩形 40"/>
          <p:cNvSpPr/>
          <p:nvPr/>
        </p:nvSpPr>
        <p:spPr>
          <a:xfrm>
            <a:off x="4932498" y="1317582"/>
            <a:ext cx="562975" cy="461665"/>
          </a:xfrm>
          <a:prstGeom prst="rect">
            <a:avLst/>
          </a:prstGeom>
        </p:spPr>
        <p:txBody>
          <a:bodyPr wrap="none">
            <a:spAutoFit/>
          </a:bodyPr>
          <a:lstStyle/>
          <a:p>
            <a:pPr defTabSz="1219200">
              <a:defRPr/>
            </a:pPr>
            <a:r>
              <a:rPr lang="en-US" altLang="zh-CN" sz="2400" b="1" dirty="0">
                <a:solidFill>
                  <a:srgbClr val="838383"/>
                </a:solidFill>
                <a:latin typeface="微软雅黑" panose="020B0503020204020204" pitchFamily="34" charset="-122"/>
                <a:ea typeface="微软雅黑" panose="020B0503020204020204" pitchFamily="34" charset="-122"/>
                <a:cs typeface="+mn-ea"/>
                <a:sym typeface="+mn-lt"/>
              </a:rPr>
              <a:t>01</a:t>
            </a:r>
          </a:p>
        </p:txBody>
      </p:sp>
      <p:sp>
        <p:nvSpPr>
          <p:cNvPr id="42" name="文本框 41"/>
          <p:cNvSpPr txBox="1"/>
          <p:nvPr/>
        </p:nvSpPr>
        <p:spPr>
          <a:xfrm>
            <a:off x="737235" y="1243965"/>
            <a:ext cx="2604135" cy="4246245"/>
          </a:xfrm>
          <a:prstGeom prst="rect">
            <a:avLst/>
          </a:prstGeom>
          <a:noFill/>
        </p:spPr>
        <p:txBody>
          <a:bodyPr wrap="square" rtlCol="0">
            <a:spAutoFit/>
          </a:bodyPr>
          <a:lstStyle/>
          <a:p>
            <a:pPr defTabSz="1219200">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中国的综艺节目在短短的几十年内由内容单一的担负着传统教化功能的演出式节目，例如</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春晚</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和</a:t>
            </a:r>
            <a:r>
              <a:rPr lang="en-US" altLang="zh-CN"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综艺大观</a:t>
            </a:r>
            <a:r>
              <a:rPr lang="en-US" altLang="zh-CN" dirty="0">
                <a:solidFill>
                  <a:srgbClr val="000000">
                    <a:lumMod val="75000"/>
                    <a:lumOff val="25000"/>
                  </a:srgbClr>
                </a:solidFill>
                <a:latin typeface="微软雅黑" panose="020B0503020204020204" pitchFamily="34" charset="-122"/>
                <a:ea typeface="微软雅黑" panose="020B0503020204020204" pitchFamily="34" charset="-122"/>
              </a:rPr>
              <a:t>》</a:t>
            </a: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，发展到现在的游戏式、选秀式、真人秀、脱口秀等等不同形式百花齐放的局面，背后主要有</a:t>
            </a:r>
            <a:r>
              <a:rPr lang="zh-CN" altLang="en-US" b="1" dirty="0">
                <a:solidFill>
                  <a:srgbClr val="000000">
                    <a:lumMod val="75000"/>
                    <a:lumOff val="25000"/>
                  </a:srgbClr>
                </a:solidFill>
                <a:latin typeface="微软雅黑" panose="020B0503020204020204" pitchFamily="34" charset="-122"/>
                <a:ea typeface="微软雅黑" panose="020B0503020204020204" pitchFamily="34" charset="-122"/>
              </a:rPr>
              <a:t>四个因素的推动</a:t>
            </a:r>
            <a:r>
              <a:rPr lang="zh-CN" altLang="en-US" dirty="0">
                <a:solidFill>
                  <a:srgbClr val="000000">
                    <a:lumMod val="75000"/>
                    <a:lumOff val="25000"/>
                  </a:srgbClr>
                </a:solidFill>
                <a:latin typeface="微软雅黑" panose="020B0503020204020204" pitchFamily="34" charset="-122"/>
                <a:ea typeface="微软雅黑" panose="020B0503020204020204" pitchFamily="34" charset="-122"/>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0002" y="1093727"/>
            <a:ext cx="703465" cy="703465"/>
            <a:chOff x="2063282" y="1505259"/>
            <a:chExt cx="527599" cy="527599"/>
          </a:xfrm>
        </p:grpSpPr>
        <p:sp>
          <p:nvSpPr>
            <p:cNvPr id="8"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1" name="Title 1"/>
          <p:cNvSpPr txBox="1"/>
          <p:nvPr/>
        </p:nvSpPr>
        <p:spPr>
          <a:xfrm>
            <a:off x="636684" y="239606"/>
            <a:ext cx="580567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ea"/>
                <a:ea typeface="+mn-ea"/>
                <a:cs typeface="+mn-ea"/>
                <a:sym typeface="+mn-lt"/>
              </a:rPr>
              <a:t>无形资产的审计风险</a:t>
            </a:r>
            <a:r>
              <a:rPr lang="en-US" altLang="zh-CN" sz="2400" b="1" dirty="0">
                <a:solidFill>
                  <a:schemeClr val="tx1"/>
                </a:solidFill>
                <a:latin typeface="+mn-ea"/>
                <a:ea typeface="+mn-ea"/>
                <a:cs typeface="+mn-ea"/>
                <a:sym typeface="+mn-lt"/>
              </a:rPr>
              <a:t>——</a:t>
            </a:r>
            <a:r>
              <a:rPr lang="zh-CN" altLang="en-US" sz="2400" b="1" dirty="0">
                <a:solidFill>
                  <a:schemeClr val="tx1"/>
                </a:solidFill>
                <a:latin typeface="+mn-ea"/>
                <a:ea typeface="+mn-ea"/>
                <a:cs typeface="+mn-ea"/>
                <a:sym typeface="+mn-lt"/>
              </a:rPr>
              <a:t>音乐版权摊销</a:t>
            </a:r>
          </a:p>
        </p:txBody>
      </p:sp>
      <p:sp>
        <p:nvSpPr>
          <p:cNvPr id="3" name="文本框 2"/>
          <p:cNvSpPr txBox="1"/>
          <p:nvPr/>
        </p:nvSpPr>
        <p:spPr>
          <a:xfrm>
            <a:off x="1609898" y="3006692"/>
            <a:ext cx="9985109" cy="874407"/>
          </a:xfrm>
          <a:prstGeom prst="rect">
            <a:avLst/>
          </a:prstGeom>
          <a:noFill/>
        </p:spPr>
        <p:txBody>
          <a:bodyPr wrap="square" rtlCol="0">
            <a:spAutoFit/>
          </a:bodyPr>
          <a:lstStyle/>
          <a:p>
            <a:pPr>
              <a:lnSpc>
                <a:spcPct val="150000"/>
              </a:lnSpc>
            </a:pPr>
            <a:endParaRPr lang="zh-CN" altLang="zh-CN" dirty="0">
              <a:solidFill>
                <a:schemeClr val="tx1">
                  <a:lumMod val="75000"/>
                  <a:lumOff val="25000"/>
                </a:schemeClr>
              </a:solidFill>
            </a:endParaRPr>
          </a:p>
          <a:p>
            <a:pPr>
              <a:lnSpc>
                <a:spcPct val="150000"/>
              </a:lnSpc>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458908"/>
          </a:xfrm>
          <a:prstGeom prst="rect">
            <a:avLst/>
          </a:prstGeom>
          <a:noFill/>
        </p:spPr>
        <p:txBody>
          <a:bodyPr wrap="square" rtlCol="0">
            <a:spAutoFit/>
          </a:bodyPr>
          <a:lstStyle/>
          <a:p>
            <a:pPr>
              <a:lnSpc>
                <a:spcPct val="150000"/>
              </a:lnSpc>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37842" y="5444164"/>
            <a:ext cx="703465" cy="703465"/>
            <a:chOff x="2063282" y="1505259"/>
            <a:chExt cx="527599" cy="527599"/>
          </a:xfrm>
        </p:grpSpPr>
        <p:sp>
          <p:nvSpPr>
            <p:cNvPr id="16" name="Rectangle 51"/>
            <p:cNvSpPr/>
            <p:nvPr/>
          </p:nvSpPr>
          <p:spPr>
            <a:xfrm>
              <a:off x="2063282" y="1505259"/>
              <a:ext cx="527599" cy="527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 name="Freeform: Shape 52"/>
            <p:cNvSpPr/>
            <p:nvPr/>
          </p:nvSpPr>
          <p:spPr bwMode="auto">
            <a:xfrm>
              <a:off x="2143329" y="1578375"/>
              <a:ext cx="365863" cy="369683"/>
            </a:xfrm>
            <a:custGeom>
              <a:avLst/>
              <a:gdLst>
                <a:gd name="T0" fmla="*/ 138 w 306"/>
                <a:gd name="T1" fmla="*/ 226 h 309"/>
                <a:gd name="T2" fmla="*/ 149 w 306"/>
                <a:gd name="T3" fmla="*/ 229 h 309"/>
                <a:gd name="T4" fmla="*/ 198 w 306"/>
                <a:gd name="T5" fmla="*/ 216 h 309"/>
                <a:gd name="T6" fmla="*/ 226 w 306"/>
                <a:gd name="T7" fmla="*/ 169 h 309"/>
                <a:gd name="T8" fmla="*/ 215 w 306"/>
                <a:gd name="T9" fmla="*/ 147 h 309"/>
                <a:gd name="T10" fmla="*/ 171 w 306"/>
                <a:gd name="T11" fmla="*/ 209 h 309"/>
                <a:gd name="T12" fmla="*/ 138 w 306"/>
                <a:gd name="T13" fmla="*/ 226 h 309"/>
                <a:gd name="T14" fmla="*/ 80 w 306"/>
                <a:gd name="T15" fmla="*/ 107 h 309"/>
                <a:gd name="T16" fmla="*/ 142 w 306"/>
                <a:gd name="T17" fmla="*/ 15 h 309"/>
                <a:gd name="T18" fmla="*/ 164 w 306"/>
                <a:gd name="T19" fmla="*/ 16 h 309"/>
                <a:gd name="T20" fmla="*/ 225 w 306"/>
                <a:gd name="T21" fmla="*/ 107 h 309"/>
                <a:gd name="T22" fmla="*/ 241 w 306"/>
                <a:gd name="T23" fmla="*/ 153 h 309"/>
                <a:gd name="T24" fmla="*/ 193 w 306"/>
                <a:gd name="T25" fmla="*/ 237 h 309"/>
                <a:gd name="T26" fmla="*/ 112 w 306"/>
                <a:gd name="T27" fmla="*/ 237 h 309"/>
                <a:gd name="T28" fmla="*/ 65 w 306"/>
                <a:gd name="T29" fmla="*/ 153 h 309"/>
                <a:gd name="T30" fmla="*/ 80 w 306"/>
                <a:gd name="T31" fmla="*/ 107 h 309"/>
                <a:gd name="T32" fmla="*/ 153 w 306"/>
                <a:gd name="T33" fmla="*/ 277 h 309"/>
                <a:gd name="T34" fmla="*/ 238 w 306"/>
                <a:gd name="T35" fmla="*/ 257 h 309"/>
                <a:gd name="T36" fmla="*/ 237 w 306"/>
                <a:gd name="T37" fmla="*/ 226 h 309"/>
                <a:gd name="T38" fmla="*/ 234 w 306"/>
                <a:gd name="T39" fmla="*/ 224 h 309"/>
                <a:gd name="T40" fmla="*/ 246 w 306"/>
                <a:gd name="T41" fmla="*/ 205 h 309"/>
                <a:gd name="T42" fmla="*/ 295 w 306"/>
                <a:gd name="T43" fmla="*/ 260 h 309"/>
                <a:gd name="T44" fmla="*/ 252 w 306"/>
                <a:gd name="T45" fmla="*/ 294 h 309"/>
                <a:gd name="T46" fmla="*/ 153 w 306"/>
                <a:gd name="T47" fmla="*/ 309 h 309"/>
                <a:gd name="T48" fmla="*/ 53 w 306"/>
                <a:gd name="T49" fmla="*/ 294 h 309"/>
                <a:gd name="T50" fmla="*/ 10 w 306"/>
                <a:gd name="T51" fmla="*/ 260 h 309"/>
                <a:gd name="T52" fmla="*/ 60 w 306"/>
                <a:gd name="T53" fmla="*/ 205 h 309"/>
                <a:gd name="T54" fmla="*/ 71 w 306"/>
                <a:gd name="T55" fmla="*/ 224 h 309"/>
                <a:gd name="T56" fmla="*/ 69 w 306"/>
                <a:gd name="T57" fmla="*/ 226 h 309"/>
                <a:gd name="T58" fmla="*/ 67 w 306"/>
                <a:gd name="T59" fmla="*/ 257 h 309"/>
                <a:gd name="T60" fmla="*/ 153 w 306"/>
                <a:gd name="T61" fmla="*/ 27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6" h="309">
                  <a:moveTo>
                    <a:pt x="138" y="226"/>
                  </a:moveTo>
                  <a:cubicBezTo>
                    <a:pt x="141" y="227"/>
                    <a:pt x="145" y="229"/>
                    <a:pt x="149" y="229"/>
                  </a:cubicBezTo>
                  <a:cubicBezTo>
                    <a:pt x="164" y="232"/>
                    <a:pt x="182" y="227"/>
                    <a:pt x="198" y="216"/>
                  </a:cubicBezTo>
                  <a:cubicBezTo>
                    <a:pt x="215" y="204"/>
                    <a:pt x="226" y="186"/>
                    <a:pt x="226" y="169"/>
                  </a:cubicBezTo>
                  <a:cubicBezTo>
                    <a:pt x="226" y="160"/>
                    <a:pt x="220" y="151"/>
                    <a:pt x="215" y="147"/>
                  </a:cubicBezTo>
                  <a:cubicBezTo>
                    <a:pt x="210" y="170"/>
                    <a:pt x="193" y="193"/>
                    <a:pt x="171" y="209"/>
                  </a:cubicBezTo>
                  <a:cubicBezTo>
                    <a:pt x="160" y="216"/>
                    <a:pt x="149" y="222"/>
                    <a:pt x="138" y="226"/>
                  </a:cubicBezTo>
                  <a:close/>
                  <a:moveTo>
                    <a:pt x="80" y="107"/>
                  </a:moveTo>
                  <a:cubicBezTo>
                    <a:pt x="98" y="76"/>
                    <a:pt x="122" y="47"/>
                    <a:pt x="142" y="15"/>
                  </a:cubicBezTo>
                  <a:cubicBezTo>
                    <a:pt x="151" y="1"/>
                    <a:pt x="154" y="0"/>
                    <a:pt x="164" y="16"/>
                  </a:cubicBezTo>
                  <a:cubicBezTo>
                    <a:pt x="183" y="47"/>
                    <a:pt x="207" y="76"/>
                    <a:pt x="225" y="107"/>
                  </a:cubicBezTo>
                  <a:cubicBezTo>
                    <a:pt x="234" y="122"/>
                    <a:pt x="241" y="138"/>
                    <a:pt x="241" y="153"/>
                  </a:cubicBezTo>
                  <a:cubicBezTo>
                    <a:pt x="241" y="190"/>
                    <a:pt x="221" y="222"/>
                    <a:pt x="193" y="237"/>
                  </a:cubicBezTo>
                  <a:cubicBezTo>
                    <a:pt x="167" y="251"/>
                    <a:pt x="137" y="251"/>
                    <a:pt x="112" y="237"/>
                  </a:cubicBezTo>
                  <a:cubicBezTo>
                    <a:pt x="84" y="221"/>
                    <a:pt x="65" y="190"/>
                    <a:pt x="65" y="153"/>
                  </a:cubicBezTo>
                  <a:cubicBezTo>
                    <a:pt x="65" y="138"/>
                    <a:pt x="71" y="122"/>
                    <a:pt x="80" y="107"/>
                  </a:cubicBezTo>
                  <a:close/>
                  <a:moveTo>
                    <a:pt x="153" y="277"/>
                  </a:moveTo>
                  <a:cubicBezTo>
                    <a:pt x="178" y="277"/>
                    <a:pt x="218" y="273"/>
                    <a:pt x="238" y="257"/>
                  </a:cubicBezTo>
                  <a:cubicBezTo>
                    <a:pt x="251" y="247"/>
                    <a:pt x="250" y="236"/>
                    <a:pt x="237" y="226"/>
                  </a:cubicBezTo>
                  <a:cubicBezTo>
                    <a:pt x="236" y="226"/>
                    <a:pt x="235" y="225"/>
                    <a:pt x="234" y="224"/>
                  </a:cubicBezTo>
                  <a:cubicBezTo>
                    <a:pt x="239" y="218"/>
                    <a:pt x="243" y="212"/>
                    <a:pt x="246" y="205"/>
                  </a:cubicBezTo>
                  <a:cubicBezTo>
                    <a:pt x="267" y="213"/>
                    <a:pt x="306" y="232"/>
                    <a:pt x="295" y="260"/>
                  </a:cubicBezTo>
                  <a:cubicBezTo>
                    <a:pt x="289" y="277"/>
                    <a:pt x="268" y="288"/>
                    <a:pt x="252" y="294"/>
                  </a:cubicBezTo>
                  <a:cubicBezTo>
                    <a:pt x="225" y="304"/>
                    <a:pt x="189" y="309"/>
                    <a:pt x="153" y="309"/>
                  </a:cubicBezTo>
                  <a:cubicBezTo>
                    <a:pt x="116" y="309"/>
                    <a:pt x="80" y="304"/>
                    <a:pt x="53" y="294"/>
                  </a:cubicBezTo>
                  <a:cubicBezTo>
                    <a:pt x="38" y="288"/>
                    <a:pt x="16" y="277"/>
                    <a:pt x="10" y="260"/>
                  </a:cubicBezTo>
                  <a:cubicBezTo>
                    <a:pt x="0" y="232"/>
                    <a:pt x="38" y="213"/>
                    <a:pt x="60" y="205"/>
                  </a:cubicBezTo>
                  <a:cubicBezTo>
                    <a:pt x="63" y="212"/>
                    <a:pt x="67" y="218"/>
                    <a:pt x="71" y="224"/>
                  </a:cubicBezTo>
                  <a:cubicBezTo>
                    <a:pt x="70" y="225"/>
                    <a:pt x="70" y="226"/>
                    <a:pt x="69" y="226"/>
                  </a:cubicBezTo>
                  <a:cubicBezTo>
                    <a:pt x="56" y="236"/>
                    <a:pt x="54" y="247"/>
                    <a:pt x="67" y="257"/>
                  </a:cubicBezTo>
                  <a:cubicBezTo>
                    <a:pt x="88" y="273"/>
                    <a:pt x="128" y="277"/>
                    <a:pt x="153" y="277"/>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7" name="文本框 6"/>
          <p:cNvSpPr txBox="1"/>
          <p:nvPr/>
        </p:nvSpPr>
        <p:spPr>
          <a:xfrm>
            <a:off x="1755480" y="5502677"/>
            <a:ext cx="9505056" cy="128990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如何确定摊销方法？（直线法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or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加速法）</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755480" y="2206751"/>
            <a:ext cx="9409045" cy="295189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如何确定摊销年限？</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著作权法规定音乐著作权的保护期指的是音乐作品的词曲作者、改编、翻译等创作者对其创作的音乐作品享有专有权的保护期限。保护期截止于作者死亡后第</a:t>
            </a:r>
            <a:r>
              <a:rPr lang="en-US" altLang="zh-CN" dirty="0">
                <a:solidFill>
                  <a:schemeClr val="tx1">
                    <a:lumMod val="75000"/>
                    <a:lumOff val="25000"/>
                  </a:schemeClr>
                </a:solidFill>
              </a:rPr>
              <a:t>50</a:t>
            </a:r>
            <a:r>
              <a:rPr lang="zh-CN" altLang="en-US" dirty="0">
                <a:solidFill>
                  <a:schemeClr val="tx1">
                    <a:lumMod val="75000"/>
                    <a:lumOff val="25000"/>
                  </a:schemeClr>
                </a:solidFill>
              </a:rPr>
              <a:t>年的</a:t>
            </a:r>
            <a:r>
              <a:rPr lang="en-US" altLang="zh-CN" dirty="0">
                <a:solidFill>
                  <a:schemeClr val="tx1">
                    <a:lumMod val="75000"/>
                    <a:lumOff val="25000"/>
                  </a:schemeClr>
                </a:solidFill>
              </a:rPr>
              <a:t>12</a:t>
            </a:r>
            <a:r>
              <a:rPr lang="zh-CN" altLang="en-US" dirty="0">
                <a:solidFill>
                  <a:schemeClr val="tx1">
                    <a:lumMod val="75000"/>
                    <a:lumOff val="25000"/>
                  </a:schemeClr>
                </a:solidFill>
              </a:rPr>
              <a:t>月</a:t>
            </a:r>
            <a:r>
              <a:rPr lang="en-US" altLang="zh-CN" dirty="0">
                <a:solidFill>
                  <a:schemeClr val="tx1">
                    <a:lumMod val="75000"/>
                    <a:lumOff val="25000"/>
                  </a:schemeClr>
                </a:solidFill>
              </a:rPr>
              <a:t>31</a:t>
            </a:r>
            <a:r>
              <a:rPr lang="zh-CN" altLang="en-US" dirty="0">
                <a:solidFill>
                  <a:schemeClr val="tx1">
                    <a:lumMod val="75000"/>
                    <a:lumOff val="25000"/>
                  </a:schemeClr>
                </a:solidFill>
              </a:rPr>
              <a:t>日。</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音乐作品因各自品质的不同，有的可以在十几甚至二十多年后仍为公司带来经济利益，有的则在发行过后迅速被市场淘汰。</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灿星可以选择</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50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年以内的摊销期限，不同的期限选择会导致音乐制作成本对每年净利润的影响产生变动。</a:t>
            </a:r>
          </a:p>
        </p:txBody>
      </p:sp>
      <p:grpSp>
        <p:nvGrpSpPr>
          <p:cNvPr id="18" name="组合 17"/>
          <p:cNvGrpSpPr/>
          <p:nvPr/>
        </p:nvGrpSpPr>
        <p:grpSpPr>
          <a:xfrm>
            <a:off x="636685" y="2293808"/>
            <a:ext cx="703465" cy="703465"/>
            <a:chOff x="2063282" y="3367418"/>
            <a:chExt cx="527599" cy="527599"/>
          </a:xfrm>
        </p:grpSpPr>
        <p:sp>
          <p:nvSpPr>
            <p:cNvPr id="19" name="Rectangle 15"/>
            <p:cNvSpPr/>
            <p:nvPr/>
          </p:nvSpPr>
          <p:spPr>
            <a:xfrm>
              <a:off x="2063282" y="3367418"/>
              <a:ext cx="527599" cy="5275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sz="240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0" name="Freeform: Shape 16"/>
            <p:cNvSpPr/>
            <p:nvPr/>
          </p:nvSpPr>
          <p:spPr bwMode="auto">
            <a:xfrm>
              <a:off x="2194504" y="3513605"/>
              <a:ext cx="312556" cy="255099"/>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bg1"/>
            </a:solidFill>
            <a:ln>
              <a:noFill/>
            </a:ln>
          </p:spPr>
          <p:txBody>
            <a:bodyPr anchor="ctr"/>
            <a:lstStyle/>
            <a:p>
              <a:pPr algn="ctr" defTabSz="1219200">
                <a:defRPr/>
              </a:pPr>
              <a:endParaRPr sz="2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21" name="文本框 20"/>
          <p:cNvSpPr txBox="1"/>
          <p:nvPr/>
        </p:nvSpPr>
        <p:spPr>
          <a:xfrm>
            <a:off x="1727663" y="964195"/>
            <a:ext cx="9653846" cy="87440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目前国内还没有以音乐制造为主营业务的上市公司，缺乏可借鉴的对象。</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旗下有许嵩、薛之谦等知名歌手的</a:t>
            </a:r>
            <a:r>
              <a:rPr lang="zh-CN" altLang="en-US" dirty="0">
                <a:solidFill>
                  <a:schemeClr val="tx1">
                    <a:lumMod val="75000"/>
                    <a:lumOff val="25000"/>
                  </a:schemeClr>
                </a:solidFill>
              </a:rPr>
              <a:t>太合音乐要上市的消息已经传了一年多，但至今仍未有下文。</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3" y="234192"/>
            <a:ext cx="4704523"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ea"/>
                <a:ea typeface="+mn-ea"/>
                <a:cs typeface="+mn-ea"/>
                <a:sym typeface="+mn-lt"/>
              </a:rPr>
              <a:t>音乐版权审计风险的应对措施</a:t>
            </a: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67158" y="1486315"/>
            <a:ext cx="9409045" cy="3269613"/>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）请音乐有关</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专家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来确认歌曲流行的年限，确定摊销年限及方法</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询问管理层</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公司摊销方法及选择原因</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）运用</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分析程序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与其历年摊销金额对比</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2000" dirty="0"/>
              <a:t>结合公司音乐版权库中音乐质量、公司歌手流量，判断歌曲版权库中的歌曲是否需要计提减值准备</a:t>
            </a:r>
            <a:endParaRPr lang="en-US" altLang="zh-CN" sz="2000" dirty="0"/>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）暗访其他音乐制作类公司</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zh-CN"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636685" y="239606"/>
            <a:ext cx="316835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ea"/>
                <a:ea typeface="+mn-ea"/>
                <a:cs typeface="+mn-ea"/>
                <a:sym typeface="+mn-lt"/>
              </a:rPr>
              <a:t>预计负债审计风险</a:t>
            </a:r>
          </a:p>
        </p:txBody>
      </p:sp>
      <p:sp>
        <p:nvSpPr>
          <p:cNvPr id="21" name="文本框 20"/>
          <p:cNvSpPr txBox="1"/>
          <p:nvPr/>
        </p:nvSpPr>
        <p:spPr>
          <a:xfrm>
            <a:off x="508463" y="971122"/>
            <a:ext cx="9653846" cy="1200329"/>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由第一部分运营风险可知，公司有侵犯其他综艺节目版权、侵犯其他歌手音乐版权的风险，并且公司有被起诉的先例，据公开资料灿星</a:t>
            </a:r>
            <a:r>
              <a:rPr lang="zh-CN" altLang="en-US" dirty="0">
                <a:solidFill>
                  <a:schemeClr val="tx1">
                    <a:lumMod val="75000"/>
                    <a:lumOff val="25000"/>
                  </a:schemeClr>
                </a:solidFill>
              </a:rPr>
              <a:t>综艺抄袭问题、综艺音乐使用起诉问题，裁判文书高达</a:t>
            </a:r>
            <a:r>
              <a:rPr lang="en-US" altLang="zh-CN" dirty="0">
                <a:solidFill>
                  <a:schemeClr val="tx1">
                    <a:lumMod val="75000"/>
                    <a:lumOff val="25000"/>
                  </a:schemeClr>
                </a:solidFill>
              </a:rPr>
              <a:t>7000</a:t>
            </a:r>
            <a:r>
              <a:rPr lang="zh-CN" altLang="en-US" dirty="0">
                <a:solidFill>
                  <a:schemeClr val="tx1">
                    <a:lumMod val="75000"/>
                    <a:lumOff val="25000"/>
                  </a:schemeClr>
                </a:solidFill>
              </a:rPr>
              <a:t>多起。</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但是观察灿星公司的资产负债表，发现其并未有预计负债项目，这就导致灿星公司拥有预计负债被低估的风险。</a:t>
            </a:r>
          </a:p>
        </p:txBody>
      </p:sp>
      <p:pic>
        <p:nvPicPr>
          <p:cNvPr id="5" name="图片 4"/>
          <p:cNvPicPr>
            <a:picLocks noChangeAspect="1"/>
          </p:cNvPicPr>
          <p:nvPr/>
        </p:nvPicPr>
        <p:blipFill>
          <a:blip r:embed="rId2"/>
          <a:stretch>
            <a:fillRect/>
          </a:stretch>
        </p:blipFill>
        <p:spPr>
          <a:xfrm>
            <a:off x="558684" y="2341418"/>
            <a:ext cx="7109808" cy="414358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p:nvPr/>
        </p:nvSpPr>
        <p:spPr>
          <a:xfrm>
            <a:off x="815413" y="234192"/>
            <a:ext cx="4704523"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mn-ea"/>
                <a:ea typeface="+mn-ea"/>
                <a:cs typeface="+mn-ea"/>
                <a:sym typeface="+mn-lt"/>
              </a:rPr>
              <a:t>预计负债审计风险的应对措施</a:t>
            </a: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81012" y="1569065"/>
            <a:ext cx="9409045" cy="295189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）对于有版权争议，但经过诉讼后和解或赔偿的，向原告</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函证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是否和解、是否真实收到赔偿款</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询问管理层</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公司版权是否存在纠纷及其情况</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b="1" dirty="0"/>
              <a:t>检查</a:t>
            </a:r>
            <a:r>
              <a:rPr lang="zh-CN" altLang="zh-CN" dirty="0"/>
              <a:t>节目中使用到的他人影视作品的授权证明</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）观看一下国内外有没有类似节目</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内部和外部律师</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对版权争议的看法及需要赔付的可能性</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）关注微博侵权类大</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V</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，看是否揭露存在相关综艺侵权事项</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40757" y="449221"/>
            <a:ext cx="5365925" cy="446302"/>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收入中存在的审计风险</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高估收入</a:t>
            </a:r>
          </a:p>
        </p:txBody>
      </p:sp>
      <p:sp>
        <p:nvSpPr>
          <p:cNvPr id="3" name="文本框 2"/>
          <p:cNvSpPr txBox="1"/>
          <p:nvPr/>
        </p:nvSpPr>
        <p:spPr>
          <a:xfrm>
            <a:off x="640757" y="1156238"/>
            <a:ext cx="10351940" cy="50293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dirty="0">
                <a:solidFill>
                  <a:schemeClr val="tx1">
                    <a:lumMod val="75000"/>
                    <a:lumOff val="25000"/>
                  </a:schemeClr>
                </a:solidFill>
              </a:rPr>
              <a:t>节目受托承制收入</a:t>
            </a:r>
            <a:r>
              <a:rPr lang="zh-CN" altLang="en-US" dirty="0">
                <a:solidFill>
                  <a:schemeClr val="tx1">
                    <a:lumMod val="75000"/>
                    <a:lumOff val="25000"/>
                  </a:schemeClr>
                </a:solidFill>
              </a:rPr>
              <a:t>：此类收入需要委托方验收合格后再确认收入，可能出现购货方</a:t>
            </a:r>
            <a:r>
              <a:rPr lang="zh-CN" altLang="en-US" b="1" dirty="0">
                <a:solidFill>
                  <a:schemeClr val="tx1">
                    <a:lumMod val="75000"/>
                    <a:lumOff val="25000"/>
                  </a:schemeClr>
                </a:solidFill>
              </a:rPr>
              <a:t>未验收合格</a:t>
            </a:r>
            <a:r>
              <a:rPr lang="zh-CN" altLang="en-US" dirty="0">
                <a:solidFill>
                  <a:schemeClr val="tx1">
                    <a:lumMod val="75000"/>
                    <a:lumOff val="25000"/>
                  </a:schemeClr>
                </a:solidFill>
              </a:rPr>
              <a:t>，企业发出后即确认收入的风险，这样会导致收入被高估。</a:t>
            </a:r>
            <a:endParaRPr lang="en-US" altLang="zh-CN" dirty="0">
              <a:solidFill>
                <a:schemeClr val="tx1">
                  <a:lumMod val="75000"/>
                  <a:lumOff val="25000"/>
                </a:schemeClr>
              </a:solidFill>
            </a:endParaRPr>
          </a:p>
          <a:p>
            <a:pPr>
              <a:lnSpc>
                <a:spcPct val="150000"/>
              </a:lnSpc>
            </a:pPr>
            <a:endParaRPr lang="en-US" altLang="zh-CN" dirty="0">
              <a:solidFill>
                <a:schemeClr val="tx1">
                  <a:lumMod val="75000"/>
                  <a:lumOff val="25000"/>
                </a:schemeClr>
              </a:solidFill>
            </a:endParaRPr>
          </a:p>
          <a:p>
            <a:pPr marL="285750" indent="-285750" algn="just">
              <a:lnSpc>
                <a:spcPct val="150000"/>
              </a:lnSpc>
              <a:buFont typeface="Arial" panose="020B0604020202020204" pitchFamily="34" charset="0"/>
              <a:buChar char="•"/>
            </a:pPr>
            <a:r>
              <a:rPr lang="zh-CN" altLang="zh-CN" dirty="0">
                <a:solidFill>
                  <a:schemeClr val="tx1">
                    <a:lumMod val="75000"/>
                    <a:lumOff val="25000"/>
                  </a:schemeClr>
                </a:solidFill>
              </a:rPr>
              <a:t>节目制作的合作分成收入</a:t>
            </a:r>
            <a:r>
              <a:rPr lang="zh-CN" altLang="en-US" dirty="0">
                <a:solidFill>
                  <a:schemeClr val="tx1">
                    <a:lumMod val="75000"/>
                    <a:lumOff val="25000"/>
                  </a:schemeClr>
                </a:solidFill>
              </a:rPr>
              <a:t>：灿星部分引进版权的综艺节目需要将广告收益</a:t>
            </a:r>
            <a:r>
              <a:rPr lang="zh-CN" altLang="en-US" b="1" dirty="0">
                <a:solidFill>
                  <a:schemeClr val="tx1">
                    <a:lumMod val="75000"/>
                    <a:lumOff val="25000"/>
                  </a:schemeClr>
                </a:solidFill>
              </a:rPr>
              <a:t>向版权方分成</a:t>
            </a:r>
            <a:r>
              <a:rPr lang="zh-CN" altLang="en-US" dirty="0">
                <a:solidFill>
                  <a:schemeClr val="tx1">
                    <a:lumMod val="75000"/>
                    <a:lumOff val="25000"/>
                  </a:schemeClr>
                </a:solidFill>
              </a:rPr>
              <a:t>，而灿星招股说明书并未体现此类模式。灿星可能存在高估收入的风险，将收入全额确认而不是只净额确认自己所属部分。如</a:t>
            </a:r>
            <a:r>
              <a:rPr lang="en-US" altLang="zh-CN" dirty="0">
                <a:solidFill>
                  <a:schemeClr val="tx1">
                    <a:lumMod val="75000"/>
                    <a:lumOff val="25000"/>
                  </a:schemeClr>
                </a:solidFill>
              </a:rPr>
              <a:t>《</a:t>
            </a:r>
            <a:r>
              <a:rPr lang="zh-CN" altLang="en-US" dirty="0">
                <a:solidFill>
                  <a:schemeClr val="tx1">
                    <a:lumMod val="75000"/>
                    <a:lumOff val="25000"/>
                  </a:schemeClr>
                </a:solidFill>
              </a:rPr>
              <a:t>蒙面歌王</a:t>
            </a:r>
            <a:r>
              <a:rPr lang="en-US" altLang="zh-CN" dirty="0">
                <a:solidFill>
                  <a:schemeClr val="tx1">
                    <a:lumMod val="75000"/>
                    <a:lumOff val="25000"/>
                  </a:schemeClr>
                </a:solidFill>
              </a:rPr>
              <a:t>》</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zh-CN" altLang="en-US" dirty="0">
                <a:solidFill>
                  <a:schemeClr val="tx1">
                    <a:lumMod val="75000"/>
                    <a:lumOff val="25000"/>
                  </a:schemeClr>
                </a:solidFill>
              </a:rPr>
              <a:t>了不起的挑战</a:t>
            </a:r>
            <a:r>
              <a:rPr lang="en-US" altLang="zh-CN" dirty="0">
                <a:solidFill>
                  <a:schemeClr val="tx1">
                    <a:lumMod val="75000"/>
                    <a:lumOff val="25000"/>
                  </a:schemeClr>
                </a:solidFill>
              </a:rPr>
              <a:t>》</a:t>
            </a:r>
            <a:r>
              <a:rPr lang="zh-CN" altLang="en-US" dirty="0">
                <a:solidFill>
                  <a:schemeClr val="tx1">
                    <a:lumMod val="75000"/>
                    <a:lumOff val="25000"/>
                  </a:schemeClr>
                </a:solidFill>
              </a:rPr>
              <a:t>引进于</a:t>
            </a:r>
            <a:r>
              <a:rPr lang="en-US" altLang="zh-CN" dirty="0">
                <a:solidFill>
                  <a:schemeClr val="tx1">
                    <a:lumMod val="75000"/>
                    <a:lumOff val="25000"/>
                  </a:schemeClr>
                </a:solidFill>
              </a:rPr>
              <a:t>MBC</a:t>
            </a:r>
            <a:r>
              <a:rPr lang="zh-CN" altLang="en-US" dirty="0">
                <a:solidFill>
                  <a:schemeClr val="tx1">
                    <a:lumMod val="75000"/>
                    <a:lumOff val="25000"/>
                  </a:schemeClr>
                </a:solidFill>
              </a:rPr>
              <a:t>（韩国文化广播公司），灿星承诺广告收益分成却未支付，遭到起诉。</a:t>
            </a:r>
            <a:endParaRPr lang="en-US" altLang="zh-CN" dirty="0">
              <a:solidFill>
                <a:schemeClr val="tx1">
                  <a:lumMod val="75000"/>
                  <a:lumOff val="25000"/>
                </a:schemeClr>
              </a:solidFill>
            </a:endParaRPr>
          </a:p>
          <a:p>
            <a:pPr algn="just">
              <a:lnSpc>
                <a:spcPct val="150000"/>
              </a:lnSpc>
            </a:pP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zh-CN" dirty="0">
                <a:solidFill>
                  <a:schemeClr val="tx1">
                    <a:lumMod val="75000"/>
                    <a:lumOff val="25000"/>
                  </a:schemeClr>
                </a:solidFill>
              </a:rPr>
              <a:t>节目发行收入：</a:t>
            </a:r>
            <a:r>
              <a:rPr lang="zh-CN" altLang="en-US" dirty="0">
                <a:solidFill>
                  <a:schemeClr val="tx1">
                    <a:lumMod val="75000"/>
                    <a:lumOff val="25000"/>
                  </a:schemeClr>
                </a:solidFill>
              </a:rPr>
              <a:t>灿星部分综艺节目模式会卖给其他方，如</a:t>
            </a:r>
            <a:r>
              <a:rPr lang="zh-CN" altLang="zh-CN" dirty="0">
                <a:solidFill>
                  <a:schemeClr val="tx1">
                    <a:lumMod val="75000"/>
                    <a:lumOff val="25000"/>
                  </a:schemeClr>
                </a:solidFill>
              </a:rPr>
              <a:t>中国好歌曲节目模式</a:t>
            </a:r>
            <a:r>
              <a:rPr lang="en-US" altLang="zh-CN" dirty="0">
                <a:solidFill>
                  <a:schemeClr val="tx1">
                    <a:lumMod val="75000"/>
                    <a:lumOff val="25000"/>
                  </a:schemeClr>
                </a:solidFill>
              </a:rPr>
              <a:t>2014</a:t>
            </a:r>
            <a:r>
              <a:rPr lang="zh-CN" altLang="zh-CN" dirty="0">
                <a:solidFill>
                  <a:schemeClr val="tx1">
                    <a:lumMod val="75000"/>
                    <a:lumOff val="25000"/>
                  </a:schemeClr>
                </a:solidFill>
              </a:rPr>
              <a:t>年卖给英国国际传媒，</a:t>
            </a:r>
            <a:r>
              <a:rPr lang="en-US" altLang="zh-CN" dirty="0">
                <a:solidFill>
                  <a:schemeClr val="tx1">
                    <a:lumMod val="75000"/>
                    <a:lumOff val="25000"/>
                  </a:schemeClr>
                </a:solidFill>
              </a:rPr>
              <a:t>2015</a:t>
            </a:r>
            <a:r>
              <a:rPr lang="zh-CN" altLang="zh-CN" dirty="0">
                <a:solidFill>
                  <a:schemeClr val="tx1">
                    <a:lumMod val="75000"/>
                    <a:lumOff val="25000"/>
                  </a:schemeClr>
                </a:solidFill>
              </a:rPr>
              <a:t>年卖给越南国家电视三台</a:t>
            </a:r>
            <a:r>
              <a:rPr lang="zh-CN" altLang="en-US" dirty="0">
                <a:solidFill>
                  <a:schemeClr val="tx1">
                    <a:lumMod val="75000"/>
                    <a:lumOff val="25000"/>
                  </a:schemeClr>
                </a:solidFill>
              </a:rPr>
              <a:t>，如果存在</a:t>
            </a:r>
            <a:r>
              <a:rPr lang="zh-CN" altLang="en-US" b="1" dirty="0">
                <a:solidFill>
                  <a:schemeClr val="tx1">
                    <a:lumMod val="75000"/>
                    <a:lumOff val="25000"/>
                  </a:schemeClr>
                </a:solidFill>
              </a:rPr>
              <a:t>未知的广告收益分成</a:t>
            </a:r>
            <a:r>
              <a:rPr lang="zh-CN" altLang="en-US" dirty="0">
                <a:solidFill>
                  <a:schemeClr val="tx1">
                    <a:lumMod val="75000"/>
                    <a:lumOff val="25000"/>
                  </a:schemeClr>
                </a:solidFill>
              </a:rPr>
              <a:t>，影响收入准确性。 </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此外，</a:t>
            </a:r>
            <a:r>
              <a:rPr lang="zh-CN" altLang="en-US" b="1" dirty="0">
                <a:solidFill>
                  <a:schemeClr val="tx1">
                    <a:lumMod val="75000"/>
                    <a:lumOff val="25000"/>
                  </a:schemeClr>
                </a:solidFill>
              </a:rPr>
              <a:t>与他方共同拥有的版权</a:t>
            </a:r>
            <a:r>
              <a:rPr lang="zh-CN" altLang="en-US" dirty="0">
                <a:solidFill>
                  <a:schemeClr val="tx1">
                    <a:lumMod val="75000"/>
                    <a:lumOff val="25000"/>
                  </a:schemeClr>
                </a:solidFill>
              </a:rPr>
              <a:t>收入需要向其他方分成，但灿星可能全额确认收入，可能存在高估收入的风险。</a:t>
            </a:r>
            <a:endParaRPr lang="en-US" altLang="zh-CN" dirty="0">
              <a:solidFill>
                <a:schemeClr val="tx1">
                  <a:lumMod val="75000"/>
                  <a:lumOff val="25000"/>
                </a:schemeClr>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523584" y="516294"/>
            <a:ext cx="4137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收入审计风险的审计程序</a:t>
            </a:r>
          </a:p>
        </p:txBody>
      </p:sp>
      <p:sp>
        <p:nvSpPr>
          <p:cNvPr id="3" name="文本框 2"/>
          <p:cNvSpPr txBox="1"/>
          <p:nvPr/>
        </p:nvSpPr>
        <p:spPr>
          <a:xfrm>
            <a:off x="797668" y="1527243"/>
            <a:ext cx="8900514" cy="295189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1</a:t>
            </a:r>
            <a:r>
              <a:rPr lang="zh-CN" altLang="en-US" dirty="0">
                <a:solidFill>
                  <a:schemeClr val="tx1">
                    <a:lumMod val="75000"/>
                    <a:lumOff val="25000"/>
                  </a:schemeClr>
                </a:solidFill>
                <a:latin typeface="+mn-ea"/>
              </a:rPr>
              <a:t>）对年末确认的收入进行</a:t>
            </a:r>
            <a:r>
              <a:rPr lang="zh-CN" altLang="en-US" b="1" dirty="0">
                <a:solidFill>
                  <a:schemeClr val="tx1">
                    <a:lumMod val="75000"/>
                    <a:lumOff val="25000"/>
                  </a:schemeClr>
                </a:solidFill>
                <a:latin typeface="+mn-ea"/>
              </a:rPr>
              <a:t>截止测试</a:t>
            </a:r>
            <a:r>
              <a:rPr lang="zh-CN" altLang="en-US" dirty="0">
                <a:solidFill>
                  <a:schemeClr val="tx1">
                    <a:lumMod val="75000"/>
                    <a:lumOff val="25000"/>
                  </a:schemeClr>
                </a:solidFill>
                <a:latin typeface="+mn-ea"/>
              </a:rPr>
              <a:t>，并</a:t>
            </a:r>
            <a:r>
              <a:rPr lang="zh-CN" altLang="en-US" b="1" dirty="0">
                <a:solidFill>
                  <a:schemeClr val="tx1">
                    <a:lumMod val="75000"/>
                    <a:lumOff val="25000"/>
                  </a:schemeClr>
                </a:solidFill>
                <a:latin typeface="+mn-ea"/>
              </a:rPr>
              <a:t>函证</a:t>
            </a:r>
            <a:r>
              <a:rPr lang="zh-CN" altLang="en-US" dirty="0">
                <a:solidFill>
                  <a:schemeClr val="tx1">
                    <a:lumMod val="75000"/>
                    <a:lumOff val="25000"/>
                  </a:schemeClr>
                </a:solidFill>
                <a:latin typeface="+mn-ea"/>
              </a:rPr>
              <a:t>购货方确认其货物验收合格的时间。</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2</a:t>
            </a:r>
            <a:r>
              <a:rPr lang="zh-CN" altLang="en-US" dirty="0">
                <a:solidFill>
                  <a:schemeClr val="tx1">
                    <a:lumMod val="75000"/>
                    <a:lumOff val="25000"/>
                  </a:schemeClr>
                </a:solidFill>
                <a:latin typeface="+mn-ea"/>
              </a:rPr>
              <a:t>）审计师</a:t>
            </a:r>
            <a:r>
              <a:rPr lang="zh-CN" altLang="en-US" b="1" dirty="0">
                <a:solidFill>
                  <a:schemeClr val="tx1">
                    <a:lumMod val="75000"/>
                    <a:lumOff val="25000"/>
                  </a:schemeClr>
                </a:solidFill>
                <a:latin typeface="+mn-ea"/>
              </a:rPr>
              <a:t>观看节目</a:t>
            </a:r>
            <a:r>
              <a:rPr lang="zh-CN" altLang="en-US" dirty="0">
                <a:solidFill>
                  <a:schemeClr val="tx1">
                    <a:lumMod val="75000"/>
                    <a:lumOff val="25000"/>
                  </a:schemeClr>
                </a:solidFill>
                <a:latin typeface="+mn-ea"/>
              </a:rPr>
              <a:t>，确认是否出现广告收入确认时点早于广告实际播出的时点。</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3</a:t>
            </a:r>
            <a:r>
              <a:rPr lang="zh-CN" altLang="en-US" dirty="0">
                <a:solidFill>
                  <a:schemeClr val="tx1">
                    <a:lumMod val="75000"/>
                    <a:lumOff val="25000"/>
                  </a:schemeClr>
                </a:solidFill>
                <a:latin typeface="+mn-ea"/>
              </a:rPr>
              <a:t>）</a:t>
            </a:r>
            <a:r>
              <a:rPr lang="zh-CN" altLang="en-US" b="1" dirty="0">
                <a:solidFill>
                  <a:schemeClr val="tx1">
                    <a:lumMod val="75000"/>
                    <a:lumOff val="25000"/>
                  </a:schemeClr>
                </a:solidFill>
                <a:latin typeface="+mn-ea"/>
              </a:rPr>
              <a:t>询问</a:t>
            </a:r>
            <a:r>
              <a:rPr lang="zh-CN" altLang="en-US" dirty="0">
                <a:solidFill>
                  <a:schemeClr val="tx1">
                    <a:lumMod val="75000"/>
                    <a:lumOff val="25000"/>
                  </a:schemeClr>
                </a:solidFill>
                <a:latin typeface="+mn-ea"/>
              </a:rPr>
              <a:t>财务人员，确认与他方共有版权收入确认方法、以及输出版权是否有广告收益分成。</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4</a:t>
            </a:r>
            <a:r>
              <a:rPr lang="zh-CN" altLang="en-US" dirty="0">
                <a:solidFill>
                  <a:schemeClr val="tx1">
                    <a:lumMod val="75000"/>
                    <a:lumOff val="25000"/>
                  </a:schemeClr>
                </a:solidFill>
                <a:latin typeface="+mn-ea"/>
              </a:rPr>
              <a:t>）</a:t>
            </a:r>
            <a:r>
              <a:rPr lang="zh-CN" altLang="en-US" b="1" dirty="0">
                <a:solidFill>
                  <a:schemeClr val="tx1">
                    <a:lumMod val="75000"/>
                    <a:lumOff val="25000"/>
                  </a:schemeClr>
                </a:solidFill>
                <a:latin typeface="+mn-ea"/>
              </a:rPr>
              <a:t>检查</a:t>
            </a:r>
            <a:r>
              <a:rPr lang="zh-CN" altLang="en-US" dirty="0">
                <a:solidFill>
                  <a:schemeClr val="tx1">
                    <a:lumMod val="75000"/>
                    <a:lumOff val="25000"/>
                  </a:schemeClr>
                </a:solidFill>
                <a:latin typeface="+mn-ea"/>
              </a:rPr>
              <a:t>合同，审计收入确认条款是否有明确规定，含糊地方咨询财务人员并</a:t>
            </a:r>
            <a:r>
              <a:rPr lang="zh-CN" altLang="en-US" b="1" dirty="0">
                <a:solidFill>
                  <a:schemeClr val="tx1">
                    <a:lumMod val="75000"/>
                    <a:lumOff val="25000"/>
                  </a:schemeClr>
                </a:solidFill>
                <a:latin typeface="+mn-ea"/>
              </a:rPr>
              <a:t>函证</a:t>
            </a:r>
            <a:r>
              <a:rPr lang="zh-CN" altLang="en-US" dirty="0">
                <a:solidFill>
                  <a:schemeClr val="tx1">
                    <a:lumMod val="75000"/>
                    <a:lumOff val="25000"/>
                  </a:schemeClr>
                </a:solidFill>
                <a:latin typeface="+mn-ea"/>
              </a:rPr>
              <a:t>合作方进行确认，审计师进行重新执行。</a:t>
            </a:r>
            <a:endParaRPr lang="en-US" altLang="zh-CN" dirty="0">
              <a:solidFill>
                <a:schemeClr val="tx1">
                  <a:lumMod val="75000"/>
                  <a:lumOff val="25000"/>
                </a:schemeClr>
              </a:solidFill>
              <a:latin typeface="+mn-ea"/>
            </a:endParaRPr>
          </a:p>
          <a:p>
            <a:pPr>
              <a:lnSpc>
                <a:spcPct val="150000"/>
              </a:lnSpc>
            </a:pPr>
            <a:r>
              <a:rPr lang="zh-CN" altLang="en-US" dirty="0">
                <a:solidFill>
                  <a:schemeClr val="tx1">
                    <a:lumMod val="75000"/>
                    <a:lumOff val="25000"/>
                  </a:schemeClr>
                </a:solidFill>
                <a:latin typeface="+mn-ea"/>
              </a:rPr>
              <a:t>（</a:t>
            </a:r>
            <a:r>
              <a:rPr lang="en-US" altLang="zh-CN" dirty="0">
                <a:solidFill>
                  <a:schemeClr val="tx1">
                    <a:lumMod val="75000"/>
                    <a:lumOff val="25000"/>
                  </a:schemeClr>
                </a:solidFill>
                <a:latin typeface="+mn-ea"/>
              </a:rPr>
              <a:t>5</a:t>
            </a:r>
            <a:r>
              <a:rPr lang="zh-CN" altLang="en-US" dirty="0">
                <a:solidFill>
                  <a:schemeClr val="tx1">
                    <a:lumMod val="75000"/>
                    <a:lumOff val="25000"/>
                  </a:schemeClr>
                </a:solidFill>
                <a:latin typeface="+mn-ea"/>
              </a:rPr>
              <a:t>）</a:t>
            </a:r>
            <a:r>
              <a:rPr lang="zh-CN" altLang="en-US" b="1" dirty="0">
                <a:solidFill>
                  <a:schemeClr val="tx1">
                    <a:lumMod val="75000"/>
                    <a:lumOff val="25000"/>
                  </a:schemeClr>
                </a:solidFill>
                <a:latin typeface="+mn-ea"/>
              </a:rPr>
              <a:t>检查</a:t>
            </a:r>
            <a:r>
              <a:rPr lang="zh-CN" altLang="en-US" dirty="0">
                <a:solidFill>
                  <a:schemeClr val="tx1">
                    <a:lumMod val="75000"/>
                    <a:lumOff val="25000"/>
                  </a:schemeClr>
                </a:solidFill>
                <a:latin typeface="+mn-ea"/>
              </a:rPr>
              <a:t>相关证明，确认版权的所有权是归属于企业还是与其他方共有。</a:t>
            </a:r>
            <a:endParaRPr lang="en-US" altLang="zh-CN" dirty="0">
              <a:solidFill>
                <a:schemeClr val="tx1">
                  <a:lumMod val="75000"/>
                  <a:lumOff val="25000"/>
                </a:schemeClr>
              </a:solidFill>
              <a:latin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593975"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收入中存在的审计风险</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收视对赌</a:t>
            </a:r>
          </a:p>
        </p:txBody>
      </p:sp>
      <p:sp>
        <p:nvSpPr>
          <p:cNvPr id="7" name="文本框 17"/>
          <p:cNvSpPr txBox="1"/>
          <p:nvPr/>
        </p:nvSpPr>
        <p:spPr>
          <a:xfrm>
            <a:off x="560107" y="1194224"/>
            <a:ext cx="11071786" cy="1791432"/>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所谓“收视对赌“，是电视台与制片方会在约定保底价的基础上，协商一个收视率目标。以一部单集价格为</a:t>
            </a:r>
            <a:r>
              <a:rPr kumimoji="0" lang="en-US" altLang="zh-CN"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50</a:t>
            </a:r>
            <a:r>
              <a:rPr kumimoji="0" lang="zh-CN" altLang="en-US"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万元的电视剧为例，电视台会先给出</a:t>
            </a:r>
            <a:r>
              <a:rPr kumimoji="0" lang="en-US" altLang="zh-CN"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5</a:t>
            </a:r>
            <a:r>
              <a:rPr kumimoji="0" lang="zh-CN" altLang="en-US"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万元左右的购剧款，剩余的</a:t>
            </a:r>
            <a:r>
              <a:rPr kumimoji="0" lang="en-US" altLang="zh-CN"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45</a:t>
            </a:r>
            <a:r>
              <a:rPr kumimoji="0" lang="zh-CN" altLang="en-US"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万元则成了“收视对赌”的“赌资”。如果电视剧收视率达到了约定的目标，制片方就可以得到剩下的款项；可如果收视率不如预期，剩余款项可能会被扣除，制片方甚至可能血本无归。</a:t>
            </a:r>
          </a:p>
        </p:txBody>
      </p:sp>
      <p:cxnSp>
        <p:nvCxnSpPr>
          <p:cNvPr id="4" name="Straight Connector 9"/>
          <p:cNvCxnSpPr/>
          <p:nvPr/>
        </p:nvCxnSpPr>
        <p:spPr>
          <a:xfrm>
            <a:off x="3726082" y="3336034"/>
            <a:ext cx="48909" cy="32422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Group 19"/>
          <p:cNvGrpSpPr/>
          <p:nvPr/>
        </p:nvGrpSpPr>
        <p:grpSpPr>
          <a:xfrm>
            <a:off x="499227" y="3579365"/>
            <a:ext cx="3107935" cy="1999201"/>
            <a:chOff x="6208200" y="2302123"/>
            <a:chExt cx="2603346" cy="547436"/>
          </a:xfrm>
        </p:grpSpPr>
        <p:sp>
          <p:nvSpPr>
            <p:cNvPr id="10" name="Rectangle 17"/>
            <p:cNvSpPr/>
            <p:nvPr/>
          </p:nvSpPr>
          <p:spPr>
            <a:xfrm>
              <a:off x="6224326" y="2302123"/>
              <a:ext cx="2587220" cy="120362"/>
            </a:xfrm>
            <a:prstGeom prst="rect">
              <a:avLst/>
            </a:prstGeom>
          </p:spPr>
          <p:txBody>
            <a:bodyPr wrap="none" lIns="192000" tIns="0" rIns="192000" bIns="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ea"/>
                  <a:sym typeface="+mn-lt"/>
                </a:rPr>
                <a:t>制播分离</a:t>
              </a:r>
            </a:p>
          </p:txBody>
        </p:sp>
        <p:sp>
          <p:nvSpPr>
            <p:cNvPr id="11" name="Rectangle 18"/>
            <p:cNvSpPr/>
            <p:nvPr/>
          </p:nvSpPr>
          <p:spPr>
            <a:xfrm>
              <a:off x="6208200" y="2447469"/>
              <a:ext cx="2539179" cy="402090"/>
            </a:xfrm>
            <a:prstGeom prst="rect">
              <a:avLst/>
            </a:prstGeom>
          </p:spPr>
          <p:txBody>
            <a:bodyPr wrap="square" lIns="192000" tIns="0" rIns="19200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制播分离指的是节目的生产制作及播出环节分别由不同单位负责的管理制度。</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《中国好声音》被业界称为首次真正意义上的制播分离，虽然制播分离在中国广播电视早就已经提出，但是由于种种约束还没有完全的实行。</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sym typeface="+mn-lt"/>
              </a:endParaRPr>
            </a:p>
          </p:txBody>
        </p:sp>
      </p:grpSp>
      <p:grpSp>
        <p:nvGrpSpPr>
          <p:cNvPr id="12" name="Group 20"/>
          <p:cNvGrpSpPr/>
          <p:nvPr/>
        </p:nvGrpSpPr>
        <p:grpSpPr>
          <a:xfrm>
            <a:off x="3851565" y="3429000"/>
            <a:ext cx="8041496" cy="3432737"/>
            <a:chOff x="6152448" y="1991041"/>
            <a:chExt cx="2680948" cy="1704497"/>
          </a:xfrm>
        </p:grpSpPr>
        <p:sp>
          <p:nvSpPr>
            <p:cNvPr id="13" name="Rectangle 21"/>
            <p:cNvSpPr/>
            <p:nvPr/>
          </p:nvSpPr>
          <p:spPr>
            <a:xfrm>
              <a:off x="6172984" y="1991041"/>
              <a:ext cx="2587220" cy="246221"/>
            </a:xfrm>
            <a:prstGeom prst="rect">
              <a:avLst/>
            </a:prstGeom>
          </p:spPr>
          <p:txBody>
            <a:bodyPr wrap="none" lIns="192000" tIns="0" rIns="192000" bIns="0">
              <a:norm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135" b="1" i="0" u="none" strike="noStrike" kern="1200" cap="none" spc="0" normalizeH="0" baseline="0" noProof="0" dirty="0">
                  <a:ln>
                    <a:noFill/>
                  </a:ln>
                  <a:solidFill>
                    <a:srgbClr val="39425D"/>
                  </a:solidFill>
                  <a:effectLst/>
                  <a:uLnTx/>
                  <a:uFillTx/>
                  <a:latin typeface="微软雅黑" panose="020B0503020204020204" pitchFamily="34" charset="-122"/>
                  <a:ea typeface="微软雅黑" panose="020B0503020204020204" pitchFamily="34" charset="-122"/>
                  <a:cs typeface="+mn-ea"/>
                  <a:sym typeface="+mn-lt"/>
                </a:rPr>
                <a:t>对赌协议</a:t>
              </a:r>
            </a:p>
          </p:txBody>
        </p:sp>
        <p:sp>
          <p:nvSpPr>
            <p:cNvPr id="14" name="Rectangle 22"/>
            <p:cNvSpPr/>
            <p:nvPr/>
          </p:nvSpPr>
          <p:spPr>
            <a:xfrm>
              <a:off x="6152448" y="2174832"/>
              <a:ext cx="2680948" cy="1520706"/>
            </a:xfrm>
            <a:prstGeom prst="rect">
              <a:avLst/>
            </a:prstGeom>
          </p:spPr>
          <p:txBody>
            <a:bodyPr wrap="square" lIns="192000" tIns="0" rIns="192000" bIns="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灿星制作开出了</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8000 </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万的制作天价，希望以超高制作费去赌更高的收益和回报，在与多家电视台接洽以后，最终与浙江卫视达成对赌协议。</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双方协定以全国</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2%</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的收视率为界限，低于</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2%</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的收视率灿星制作就拿不到任何分成，高于这个收视率灿星就能够共同参与广告的分成。所以说观众不难发现，广告可以说在节目中无所不在，这种利益捆绑模式让双方为了共同的目标努力。对于制作方灿星来说，为了赢得更多利益，就会不惜一切代价去制作出最高质量的节目来确保收视率。《中国好声音》让</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制播分离</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模式回归其本质</a:t>
              </a: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a:t>
              </a: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市场化导向的节目交易机制。</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浙江卫视与灿星制作在广告分成上的“对赌协议”使制作方和电视台共同投入，共担风险，共享利润。</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7"/>
          <p:cNvSpPr txBox="1"/>
          <p:nvPr/>
        </p:nvSpPr>
        <p:spPr>
          <a:xfrm>
            <a:off x="818402" y="1693822"/>
            <a:ext cx="10592143" cy="4280092"/>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由于收视率对赌，灿星只能在签订合同时确认很低的购剧款，对赌部分的广告分成只能在确定经济利益极有可能流入（可能性</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&gt;95%</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时才能确认收入。由于节目收视率具有很大的不稳定性，尤其一些新推出的节目，灿星不能确定其收视率高于约定收视率，因此要在节目播出后收视率明确时再确认收入，这就产生了灿星可能提前将广告分成确认收入的审计风险。</a:t>
            </a:r>
          </a:p>
        </p:txBody>
      </p:sp>
      <p:sp>
        <p:nvSpPr>
          <p:cNvPr id="5"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收入中存在的审计风险</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收视对赌</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4" y="234192"/>
            <a:ext cx="5516113"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GB" altLang="zh-CN" sz="24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17"/>
          <p:cNvSpPr txBox="1"/>
          <p:nvPr/>
        </p:nvSpPr>
        <p:spPr>
          <a:xfrm>
            <a:off x="728347" y="1659185"/>
            <a:ext cx="9143017" cy="4280092"/>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询问</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管理层有关收视对赌的情况，以及对胜算的把握</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检查</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有关收视对赌的相关合同</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）请教有关</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专家</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，分析并预测相关收视率</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4</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）询问</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电视台</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rPr>
              <a:t>是否确认此支出，如果电视台都未确认说明收视率达标具有较大的不可能性，此时企业确认收入不合理</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ct val="0"/>
              </a:spcBef>
              <a:spcAft>
                <a:spcPts val="0"/>
              </a:spcAft>
              <a:buClrTx/>
              <a:buSzTx/>
              <a:buFontTx/>
              <a:buNone/>
              <a:defRPr/>
            </a:pP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应对收入审计风险的审计程序</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074654" y="1664890"/>
            <a:ext cx="10652291" cy="4965136"/>
            <a:chOff x="7722363" y="791267"/>
            <a:chExt cx="8636958" cy="2931647"/>
          </a:xfrm>
        </p:grpSpPr>
        <p:sp>
          <p:nvSpPr>
            <p:cNvPr id="26" name="矩形: 圆角 2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17"/>
            <p:cNvSpPr txBox="1"/>
            <p:nvPr/>
          </p:nvSpPr>
          <p:spPr>
            <a:xfrm>
              <a:off x="7768081" y="1195749"/>
              <a:ext cx="8591240" cy="2527165"/>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2008</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年后收视率统计行业索福瑞一家独大，是广告交易中的唯一标准</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央视、各大卫视与</a:t>
              </a:r>
              <a:r>
                <a:rPr kumimoji="0" lang="zh-CN"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外资</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共同成立，该外资方也是全球最大、全国靠前的广告集团，数据认可度高</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20000"/>
                </a:lnSpc>
                <a:spcBef>
                  <a:spcPct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基于概率论和数理统计原理对受众收视行为进行的抽样调查</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在全国挑选城市，</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根据城市市场大小、观众特征确定抽样框，抽取一定数量的样本户组成样本组</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样本户家安装测量仪或者留日记卡，样本户家每一位成员看电视时，记录自己的收视行为</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回收数据进行统计、分析</a:t>
              </a:r>
            </a:p>
          </p:txBody>
        </p:sp>
        <p:sp>
          <p:nvSpPr>
            <p:cNvPr id="2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电视收视率</a:t>
              </a:r>
            </a:p>
          </p:txBody>
        </p:sp>
      </p:grpSp>
      <p:sp>
        <p:nvSpPr>
          <p:cNvPr id="9"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1141203"/>
            <a:ext cx="7987207" cy="430887"/>
          </a:xfrm>
          <a:prstGeom prst="rect">
            <a:avLst/>
          </a:prstGeom>
        </p:spPr>
        <p:txBody>
          <a:bodyPr wrap="square">
            <a:spAutoFit/>
          </a:bodyPr>
          <a:lstStyle/>
          <a:p>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文化体制改革中经营性文化事业单位转制为企业的规定</a:t>
            </a:r>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200" b="1" dirty="0">
              <a:solidFill>
                <a:srgbClr val="2A465C"/>
              </a:solidFill>
              <a:latin typeface="微软雅黑" panose="020B0503020204020204" pitchFamily="34" charset="-122"/>
              <a:ea typeface="微软雅黑" panose="020B0503020204020204" pitchFamily="34" charset="-122"/>
            </a:endParaRPr>
          </a:p>
        </p:txBody>
      </p:sp>
      <p:sp>
        <p:nvSpPr>
          <p:cNvPr id="23" name="矩形 22"/>
          <p:cNvSpPr/>
          <p:nvPr/>
        </p:nvSpPr>
        <p:spPr>
          <a:xfrm>
            <a:off x="7464286" y="1128507"/>
            <a:ext cx="4520191" cy="430887"/>
          </a:xfrm>
          <a:prstGeom prst="rect">
            <a:avLst/>
          </a:prstGeom>
        </p:spPr>
        <p:txBody>
          <a:bodyPr wrap="square">
            <a:spAutoFit/>
          </a:bodyPr>
          <a:lstStyle/>
          <a:p>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进一步支持文化企业发展的规定</a:t>
            </a:r>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200" b="1" dirty="0">
              <a:solidFill>
                <a:srgbClr val="2A465C"/>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7481197" y="1213060"/>
            <a:ext cx="0" cy="317150"/>
          </a:xfrm>
          <a:prstGeom prst="line">
            <a:avLst/>
          </a:prstGeom>
        </p:spPr>
        <p:style>
          <a:lnRef idx="2">
            <a:schemeClr val="accent1"/>
          </a:lnRef>
          <a:fillRef idx="0">
            <a:schemeClr val="accent1"/>
          </a:fillRef>
          <a:effectRef idx="1">
            <a:schemeClr val="accent1"/>
          </a:effectRef>
          <a:fontRef idx="minor">
            <a:schemeClr val="tx1"/>
          </a:fontRef>
        </p:style>
      </p:cxnSp>
      <p:sp>
        <p:nvSpPr>
          <p:cNvPr id="5" name="箭头: 下 4"/>
          <p:cNvSpPr/>
          <p:nvPr/>
        </p:nvSpPr>
        <p:spPr>
          <a:xfrm>
            <a:off x="9474740" y="1750979"/>
            <a:ext cx="807396" cy="144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明确表示</a:t>
            </a:r>
          </a:p>
        </p:txBody>
      </p:sp>
      <p:sp>
        <p:nvSpPr>
          <p:cNvPr id="6" name="矩形 5"/>
          <p:cNvSpPr/>
          <p:nvPr/>
        </p:nvSpPr>
        <p:spPr>
          <a:xfrm>
            <a:off x="8148195" y="3539941"/>
            <a:ext cx="3744389" cy="1422954"/>
          </a:xfrm>
          <a:prstGeom prst="rect">
            <a:avLst/>
          </a:prstGeom>
        </p:spPr>
        <p:txBody>
          <a:bodyPr wrap="square">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通过公司制改建实现投资主体多元化的文化企业，符合条件的可申请上市。</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
        <p:nvSpPr>
          <p:cNvPr id="26" name="箭头: 下 25"/>
          <p:cNvSpPr/>
          <p:nvPr/>
        </p:nvSpPr>
        <p:spPr>
          <a:xfrm>
            <a:off x="3589905" y="1750978"/>
            <a:ext cx="807396" cy="1449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明确表示</a:t>
            </a:r>
          </a:p>
        </p:txBody>
      </p:sp>
      <p:sp>
        <p:nvSpPr>
          <p:cNvPr id="9" name="文本框 8"/>
          <p:cNvSpPr txBox="1"/>
          <p:nvPr/>
        </p:nvSpPr>
        <p:spPr>
          <a:xfrm>
            <a:off x="815414" y="3543579"/>
            <a:ext cx="5543175" cy="1884618"/>
          </a:xfrm>
          <a:prstGeom prst="rect">
            <a:avLst/>
          </a:prstGeom>
          <a:noFill/>
        </p:spPr>
        <p:txBody>
          <a:bodyPr wrap="square" rtlCol="0">
            <a:spAutoFit/>
          </a:bodyPr>
          <a:lstStyle/>
          <a:p>
            <a:pPr>
              <a:lnSpc>
                <a:spcPct val="150000"/>
              </a:lnSpc>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“鼓励符合条件的已上市文化企业通过公开增发、定向增发等再融资方式进行并购和重组。”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p>
          <a:p>
            <a:pP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鼓励符合条件的文化企业进入中小企业板、创业板、新三板、科创板等融资。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箭头: 丁字 9"/>
          <p:cNvSpPr/>
          <p:nvPr/>
        </p:nvSpPr>
        <p:spPr>
          <a:xfrm rot="10800000">
            <a:off x="6646902" y="4098828"/>
            <a:ext cx="1212979" cy="864067"/>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15212" y="5982981"/>
            <a:ext cx="6429850" cy="430887"/>
          </a:xfrm>
          <a:prstGeom prst="rect">
            <a:avLst/>
          </a:prstGeom>
        </p:spPr>
        <p:txBody>
          <a:bodyPr wrap="square">
            <a:spAutoFit/>
          </a:bodyPr>
          <a:lstStyle/>
          <a:p>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灿星于上述</a:t>
            </a:r>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规定</a:t>
            </a:r>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印发后</a:t>
            </a:r>
            <a:r>
              <a:rPr lang="en-US" altLang="zh-CN"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200" b="1" dirty="0">
                <a:solidFill>
                  <a:srgbClr val="2A465C"/>
                </a:solidFill>
                <a:latin typeface="微软雅黑" panose="020B0503020204020204" pitchFamily="34" charset="-122"/>
                <a:ea typeface="微软雅黑" panose="020B0503020204020204" pitchFamily="34" charset="-122"/>
                <a:cs typeface="Times New Roman" panose="02020603050405020304" pitchFamily="18" charset="0"/>
              </a:rPr>
              <a:t>天递交招股说明书</a:t>
            </a:r>
            <a:endParaRPr lang="zh-CN" altLang="en-US" sz="2200" b="1" dirty="0">
              <a:solidFill>
                <a:srgbClr val="2A465C"/>
              </a:solidFill>
              <a:latin typeface="微软雅黑" panose="020B0503020204020204" pitchFamily="34" charset="-122"/>
              <a:ea typeface="微软雅黑" panose="020B0503020204020204" pitchFamily="34" charset="-122"/>
            </a:endParaRPr>
          </a:p>
        </p:txBody>
      </p:sp>
      <p:sp>
        <p:nvSpPr>
          <p:cNvPr id="80" name="Title 1"/>
          <p:cNvSpPr txBox="1"/>
          <p:nvPr/>
        </p:nvSpPr>
        <p:spPr>
          <a:xfrm>
            <a:off x="815414" y="234192"/>
            <a:ext cx="2839925"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defTabSz="1219200"/>
            <a:endParaRPr lang="en-US" altLang="zh-CN" sz="2400" b="1" dirty="0">
              <a:solidFill>
                <a:schemeClr val="tx1"/>
              </a:solidFill>
              <a:latin typeface="微软雅黑" panose="020B0503020204020204" pitchFamily="34" charset="-122"/>
              <a:ea typeface="微软雅黑" panose="020B0503020204020204" pitchFamily="34" charset="-122"/>
              <a:cs typeface="+mn-ea"/>
              <a:sym typeface="+mn-lt"/>
            </a:endParaRPr>
          </a:p>
          <a:p>
            <a:pPr algn="l" defTabSz="1219200"/>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01 </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政策扶持引导</a:t>
            </a:r>
          </a:p>
          <a:p>
            <a:pPr algn="l" defTabSz="1219200"/>
            <a:endParaRPr lang="zh-CN" altLang="en-US" sz="2400" b="1"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906324" y="1271287"/>
            <a:ext cx="9401989" cy="5454367"/>
            <a:chOff x="7722363" y="791267"/>
            <a:chExt cx="7623204" cy="3220512"/>
          </a:xfrm>
        </p:grpSpPr>
        <p:sp>
          <p:nvSpPr>
            <p:cNvPr id="16" name="矩形: 圆角 1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7768080" y="1195749"/>
              <a:ext cx="7577487" cy="2816030"/>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各个平台各有算法</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15</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年某鱼直播平台算法：</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观看人数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实际观看人数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 42</a:t>
              </a: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早期其他视频网站示例</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a:p>
              <a:pPr marL="457200" marR="0" lvl="1" indent="0" algn="l" defTabSz="914400" rtl="0" eaLnBrk="1" fontAlgn="auto" latinLnBrk="0" hangingPunct="1">
                <a:lnSpc>
                  <a:spcPct val="12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、点开</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个预告片</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个播放量</a:t>
              </a:r>
              <a:b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、网络不好，断线重连</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个播放量</a:t>
              </a:r>
              <a:b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、自动跳转下一集</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个播放量</a:t>
              </a:r>
              <a:b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一个人看</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80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集</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=480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播放量</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457200" marR="0" lvl="1" indent="0" algn="l" defTabSz="914400" rtl="0" eaLnBrk="1" fontAlgn="auto" latinLnBrk="0" hangingPunct="1">
                <a:lnSpc>
                  <a:spcPct val="12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（每天</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集正片</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每天</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个预告片）</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天</a:t>
              </a:r>
              <a:b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亿</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实际观看人数</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×(5/6/7/8/9/10)×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总集数</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eaLnBrk="1" fontAlgn="auto" latinLnBrk="0" hangingPunct="1">
                <a:lnSpc>
                  <a:spcPct val="120000"/>
                </a:lnSpc>
                <a:spcBef>
                  <a:spcPct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优酷热度指数 ：</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F</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（用户在优酷全平台的多维度用户行为）</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a:t>
              </a:r>
            </a:p>
            <a:p>
              <a:pPr marL="0" marR="0" lvl="0" indent="0" algn="l" defTabSz="914400" rtl="0" eaLnBrk="1" fontAlgn="auto" latinLnBrk="0" hangingPunct="1">
                <a:lnSpc>
                  <a:spcPct val="120000"/>
                </a:lnSpc>
                <a:spcBef>
                  <a:spcPct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	f(</a:t>
              </a:r>
              <a:r>
                <a:rPr kumimoji="0" lang="zh-CN"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连看，拖拽，收藏，弃剧等</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l-GR"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ε</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大数据和人工智能修正非正常观看行为</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网络平台热度</a:t>
              </a:r>
            </a:p>
          </p:txBody>
        </p:sp>
      </p:grpSp>
      <p:pic>
        <p:nvPicPr>
          <p:cNvPr id="1026" name="Picture 2" descr="http://y1.ifengimg.com/e7f199c1e0dbba14/2015/0923/rdn_56023252d5506.jpg"/>
          <p:cNvPicPr>
            <a:picLocks noChangeAspect="1" noChangeArrowheads="1"/>
          </p:cNvPicPr>
          <p:nvPr/>
        </p:nvPicPr>
        <p:blipFill rotWithShape="1">
          <a:blip r:embed="rId2">
            <a:extLst>
              <a:ext uri="{28A0092B-C50C-407E-A947-70E740481C1C}">
                <a14:useLocalDpi xmlns:a14="http://schemas.microsoft.com/office/drawing/2010/main" val="0"/>
              </a:ext>
            </a:extLst>
          </a:blip>
          <a:srcRect t="41729" b="514"/>
          <a:stretch>
            <a:fillRect/>
          </a:stretch>
        </p:blipFill>
        <p:spPr bwMode="auto">
          <a:xfrm>
            <a:off x="8536663" y="132346"/>
            <a:ext cx="3543300" cy="211804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8536663" y="2250395"/>
            <a:ext cx="3543300" cy="3264158"/>
          </a:xfrm>
          <a:prstGeom prst="rect">
            <a:avLst/>
          </a:prstGeom>
        </p:spPr>
      </p:pic>
      <p:sp>
        <p:nvSpPr>
          <p:cNvPr id="10"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954990" y="1291665"/>
            <a:ext cx="10605638" cy="5454367"/>
            <a:chOff x="7722363" y="791267"/>
            <a:chExt cx="8599132" cy="3220512"/>
          </a:xfrm>
        </p:grpSpPr>
        <p:sp>
          <p:nvSpPr>
            <p:cNvPr id="16" name="矩形: 圆角 1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7768080" y="1195749"/>
              <a:ext cx="8553415" cy="2816030"/>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1. </a:t>
              </a:r>
              <a:r>
                <a:rPr kumimoji="0" lang="zh-CN"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买</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电视研究机构以合作推广名义来游说，称可以以推广费换取收视率，一年只需</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5000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万便可进十强</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如想要单部电视剧基础目标平均收视率达到</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1.4%</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，每集剧的推广费用为</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6000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如达到</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1.4%</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及</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1.4%</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以上，每集剧的推广费用封顶为</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7000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元；今年的数据为</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90</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万每集</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2. </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自制</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    1</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）解决样本</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解决样本，整个小区贿赂或定点贿赂，如果是采用纸质版记录观看记录，可以收买司机、领取员</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    2</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a:t>
              </a:r>
              <a:r>
                <a:rPr kumimoji="0" lang="zh-CN"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截取、干扰数据</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采用测量仪方法的，用高科技截取、干扰</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收视数据</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    3</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）直接改收视率</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2"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回传数据的机房据称只有索福瑞的高层掌握。通过谁篡改、怎么篡改，圈子里都有墨守陈规的规则</a:t>
              </a:r>
            </a:p>
            <a:p>
              <a:pPr marL="0" marR="0" lvl="1" indent="0" algn="l" defTabSz="914400" rtl="0" eaLnBrk="1" fontAlgn="auto" latinLnBrk="0" hangingPunct="1">
                <a:lnSpc>
                  <a:spcPct val="100000"/>
                </a:lnSpc>
                <a:spcBef>
                  <a:spcPts val="0"/>
                </a:spcBef>
                <a:spcAft>
                  <a:spcPts val="0"/>
                </a:spcAft>
                <a:buClrTx/>
                <a:buSzTx/>
                <a:buFontTx/>
                <a:buNone/>
                <a:defRPr/>
              </a:pPr>
              <a:endPar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p:txBody>
        </p:sp>
        <p:sp>
          <p:nvSpPr>
            <p:cNvPr id="1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造假方法</a:t>
              </a:r>
            </a:p>
          </p:txBody>
        </p:sp>
      </p:grpSp>
      <p:sp>
        <p:nvSpPr>
          <p:cNvPr id="8"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954990" y="1291664"/>
            <a:ext cx="10605638" cy="5454367"/>
            <a:chOff x="7722363" y="791267"/>
            <a:chExt cx="8599132" cy="3220512"/>
          </a:xfrm>
        </p:grpSpPr>
        <p:sp>
          <p:nvSpPr>
            <p:cNvPr id="16" name="矩形: 圆角 1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7768080" y="1195749"/>
              <a:ext cx="8553415" cy="2816030"/>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3. </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刷</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若网站机制不完善，可以通过自动脚本刷点击率</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若网站对</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IP</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有限制，可以使用代理</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IP</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池</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IP</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池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本地脚本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模拟人的行为（搜索视频进入、别处点击进入、直接点击视频进入</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滚动滚轮、随意点击、离开页面）</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休眠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木马</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defRPr/>
              </a:pPr>
              <a:endPar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p:txBody>
        </p:sp>
        <p:sp>
          <p:nvSpPr>
            <p:cNvPr id="1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造假方法</a:t>
              </a:r>
            </a:p>
          </p:txBody>
        </p:sp>
      </p:grpSp>
      <p:sp>
        <p:nvSpPr>
          <p:cNvPr id="8"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958020" y="1291666"/>
            <a:ext cx="10605638" cy="5454367"/>
            <a:chOff x="7722363" y="791267"/>
            <a:chExt cx="8599132" cy="3220512"/>
          </a:xfrm>
        </p:grpSpPr>
        <p:sp>
          <p:nvSpPr>
            <p:cNvPr id="16" name="矩形: 圆角 1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7768080" y="1195749"/>
              <a:ext cx="8553415" cy="2816030"/>
            </a:xfrm>
            <a:prstGeom prst="rect">
              <a:avLst/>
            </a:prstGeom>
          </p:spPr>
          <p:txBody>
            <a:bodyPr vert="horz" wrap="square" lIns="91440" tIns="45720" rIns="91440" bIns="45720">
              <a:no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defRPr/>
              </a:pP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违法行业</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与造假企业的沟通往往需要相互试探、进展缓慢的过程</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花了钱不一定有效，因为至少转包两层，付了钱也不知道是谁买的，所以要有心理准备</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2. </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尽量仿真</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为避免异常，</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还需要帮前后节目一块买，使自己节目的加热和爬升比较正常</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3. </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积极寻找买方</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卖方市场，不仅外面的节目要买，电视台也要买</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1"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4. </a:t>
              </a:r>
              <a:r>
                <a:rPr kumimoji="0" lang="zh-CN" altLang="en-US"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rPr>
                <a:t>渠道为王</a:t>
              </a:r>
              <a:endParaRPr kumimoji="0" lang="en-US" altLang="zh-CN" sz="2200" b="1" i="0" u="none" strike="noStrike" kern="1200" cap="none" spc="0" normalizeH="0" baseline="0" noProof="0" dirty="0">
                <a:ln>
                  <a:noFill/>
                </a:ln>
                <a:solidFill>
                  <a:srgbClr val="2A465C"/>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以前看到别人收视率高，就挖编剧，现在挖能搞定收视率的人</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实施细则</a:t>
              </a:r>
            </a:p>
          </p:txBody>
        </p:sp>
      </p:grpSp>
      <p:sp>
        <p:nvSpPr>
          <p:cNvPr id="8"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20214" y="1180624"/>
            <a:ext cx="9401989" cy="2222720"/>
            <a:chOff x="7722363" y="791267"/>
            <a:chExt cx="7623204" cy="1312397"/>
          </a:xfrm>
        </p:grpSpPr>
        <p:sp>
          <p:nvSpPr>
            <p:cNvPr id="16" name="矩形: 圆角 15"/>
            <p:cNvSpPr/>
            <p:nvPr/>
          </p:nvSpPr>
          <p:spPr>
            <a:xfrm>
              <a:off x="7722363" y="808716"/>
              <a:ext cx="45719" cy="216967"/>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7768080" y="1195749"/>
              <a:ext cx="7577487" cy="907915"/>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与广告商或购买方签署收视对赌协议后，收视率直接与收益挂钩</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电视台等平台出于对自身品牌形象的考虑，不希望自己的平台播出无名小片，所以</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2015</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年，有些电视台开始“强迫”制作公司必须买收视率，不买收视率就不买你的片子</a:t>
              </a:r>
            </a:p>
          </p:txBody>
        </p:sp>
        <p:sp>
          <p:nvSpPr>
            <p:cNvPr id="18" name="文本框 18"/>
            <p:cNvSpPr txBox="1"/>
            <p:nvPr/>
          </p:nvSpPr>
          <p:spPr>
            <a:xfrm>
              <a:off x="7847405" y="791267"/>
              <a:ext cx="2291202" cy="301162"/>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动机和压力</a:t>
              </a:r>
            </a:p>
          </p:txBody>
        </p:sp>
      </p:grpSp>
      <p:sp>
        <p:nvSpPr>
          <p:cNvPr id="7" name="矩形: 圆角 6"/>
          <p:cNvSpPr/>
          <p:nvPr/>
        </p:nvSpPr>
        <p:spPr>
          <a:xfrm>
            <a:off x="1120214" y="3545939"/>
            <a:ext cx="56387" cy="367463"/>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框 18"/>
          <p:cNvSpPr txBox="1"/>
          <p:nvPr/>
        </p:nvSpPr>
        <p:spPr>
          <a:xfrm>
            <a:off x="1274433" y="3516387"/>
            <a:ext cx="2825827" cy="510058"/>
          </a:xfrm>
          <a:prstGeom prst="rect">
            <a:avLst/>
          </a:prstGeom>
        </p:spPr>
        <p:txBody>
          <a:bodyPr vert="horz" wrap="non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1200" cap="none" spc="0" normalizeH="0" baseline="0" noProof="0" dirty="0">
                <a:ln>
                  <a:noFill/>
                </a:ln>
                <a:solidFill>
                  <a:srgbClr val="2A465C">
                    <a:lumMod val="100000"/>
                  </a:srgbClr>
                </a:solidFill>
                <a:effectLst/>
                <a:uLnTx/>
                <a:uFillTx/>
                <a:latin typeface="微软雅黑" panose="020B0503020204020204" pitchFamily="34" charset="-122"/>
                <a:ea typeface="微软雅黑" panose="020B0503020204020204" pitchFamily="34" charset="-122"/>
                <a:cs typeface="+mn-ea"/>
                <a:sym typeface="+mn-lt"/>
              </a:rPr>
              <a:t>借口</a:t>
            </a:r>
          </a:p>
        </p:txBody>
      </p:sp>
      <p:sp>
        <p:nvSpPr>
          <p:cNvPr id="9" name="文本框 17"/>
          <p:cNvSpPr txBox="1"/>
          <p:nvPr/>
        </p:nvSpPr>
        <p:spPr>
          <a:xfrm>
            <a:off x="1249269" y="4133936"/>
            <a:ext cx="9345604" cy="2724064"/>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所有人都买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所有人都没买 </a:t>
            </a: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不买吃亏</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买收视率的发行方</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：增加的利润减买收视率的费用后，能盈利更多</a:t>
            </a: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卖收视率的人</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：发财致富</a:t>
            </a: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样本户</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：收到比索福瑞更多的报酬</a:t>
            </a: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电视台</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：收视率提高，行业地位更加稳固，广告费用更多</a:t>
            </a: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艺人</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rPr>
              <a:t>：说明有演技，能收到更多报酬</a:t>
            </a:r>
          </a:p>
          <a:p>
            <a:pPr marL="0" marR="0" lvl="0" indent="0" algn="l" defTabSz="914400" rtl="0" eaLnBrk="1" fontAlgn="auto" latinLnBrk="0" hangingPunct="1">
              <a:lnSpc>
                <a:spcPct val="120000"/>
              </a:lnSpc>
              <a:spcBef>
                <a:spcPct val="0"/>
              </a:spcBef>
              <a:spcAft>
                <a:spcPts val="0"/>
              </a:spcAft>
              <a:buClrTx/>
              <a:buSzTx/>
              <a:buFontTx/>
              <a:buNone/>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1"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收入中存在的审计风险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收视造假</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4" y="234192"/>
            <a:ext cx="4137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GB" altLang="zh-CN" sz="2400" b="0"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文本框 17"/>
          <p:cNvSpPr txBox="1"/>
          <p:nvPr/>
        </p:nvSpPr>
        <p:spPr>
          <a:xfrm>
            <a:off x="677169" y="1647450"/>
            <a:ext cx="10549253" cy="4769323"/>
          </a:xfrm>
          <a:prstGeom prst="rect">
            <a:avLst/>
          </a:prstGeom>
        </p:spPr>
        <p:txBody>
          <a:bodyPr vert="horz" wrap="square" lIns="91440" tIns="45720" rIns="91440" bIns="4572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）进行</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实质性分析程序</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，分析公司收视率的变动以及与受欢迎程度类似的综艺节目的收视率进行对比分析</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）由于大部分点击率、收视率造假公司都是伪装成宣传公司，从而展开业务，因此审计师可以从公司的</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宣传费用</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中，选择交易对方，并验证对方是否真实、合法的展开宣传</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）与视频网站的</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技术人员</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合作，分析是否有可疑</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IP</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或可疑程序访问公司出品的节目</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4</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）分析公司雇佣的</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程序员</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擅长的业务是否与公司的业务相匹配</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5</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）去虎扑等</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社交平台</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发个帖，夸某某综艺真棒呀钓鱼，看看有没有人评论收视率造假</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）去发布收视率的</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微博</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下看多才多艺的网友有没有爆出造假证据</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7</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）请</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专业机构</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抽样收视率</a:t>
            </a:r>
            <a:endParaRPr kumimoji="0" lang="en-US" altLang="zh-CN" sz="18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4" name="Title 1"/>
          <p:cNvSpPr txBox="1"/>
          <p:nvPr/>
        </p:nvSpPr>
        <p:spPr>
          <a:xfrm>
            <a:off x="815414" y="545919"/>
            <a:ext cx="5280586"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收入审计风险的审计应对</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815414" y="234192"/>
            <a:ext cx="5762092"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费用中存在的审计风险</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应付职工薪酬</a:t>
            </a:r>
          </a:p>
        </p:txBody>
      </p:sp>
      <p:sp>
        <p:nvSpPr>
          <p:cNvPr id="5" name="箭头: 下 4"/>
          <p:cNvSpPr/>
          <p:nvPr/>
        </p:nvSpPr>
        <p:spPr>
          <a:xfrm>
            <a:off x="3237441" y="3517891"/>
            <a:ext cx="238496" cy="526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p:cNvSpPr txBox="1"/>
          <p:nvPr/>
        </p:nvSpPr>
        <p:spPr>
          <a:xfrm>
            <a:off x="4291210" y="5487899"/>
            <a:ext cx="4572591"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存在应付职工薪酬高估的风险</a:t>
            </a:r>
            <a:endParaRPr kumimoji="0" lang="en-US" altLang="zh-CN" sz="24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68906" y="1508178"/>
            <a:ext cx="6608643" cy="18846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2015</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总员工数为</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607</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人</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，全部职工薪酬为</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4664.26</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万元</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2016</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年收购梦响强音并表后</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总员工数为</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611</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人</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，全部职工薪酬为</a:t>
            </a:r>
            <a:r>
              <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9936.76</a:t>
            </a:r>
            <a:r>
              <a:rPr kumimoji="0" lang="zh-CN" altLang="en-US"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万元</a:t>
            </a:r>
            <a:endParaRPr kumimoji="0" lang="en-US" altLang="zh-CN" sz="20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Rectangle: Rounded Corners 15"/>
          <p:cNvSpPr/>
          <p:nvPr/>
        </p:nvSpPr>
        <p:spPr>
          <a:xfrm>
            <a:off x="268906" y="4182047"/>
            <a:ext cx="5380884" cy="7364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员工总数增加</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4</a:t>
            </a: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人</a:t>
            </a: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全部职工薪酬却增加</a:t>
            </a: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5272.5</a:t>
            </a: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万元？</a:t>
            </a: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4" name="直接连接符 3"/>
          <p:cNvCxnSpPr/>
          <p:nvPr/>
        </p:nvCxnSpPr>
        <p:spPr>
          <a:xfrm>
            <a:off x="6120600" y="1871394"/>
            <a:ext cx="0" cy="1521402"/>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06741" y="1871394"/>
            <a:ext cx="6608643" cy="142295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相比于</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年末，</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18</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年中裁员</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68</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人，占比为</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10%</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高管</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15-17</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年的薪酬总额占利润总额的比重分别为</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0.59%</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2.11%</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及 </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3.48%</a:t>
            </a:r>
          </a:p>
        </p:txBody>
      </p:sp>
      <p:sp>
        <p:nvSpPr>
          <p:cNvPr id="11" name="箭头: 下 10"/>
          <p:cNvSpPr/>
          <p:nvPr/>
        </p:nvSpPr>
        <p:spPr>
          <a:xfrm>
            <a:off x="9514129" y="3392796"/>
            <a:ext cx="183502" cy="5264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Rectangle: Rounded Corners 15"/>
          <p:cNvSpPr/>
          <p:nvPr/>
        </p:nvSpPr>
        <p:spPr>
          <a:xfrm>
            <a:off x="6742641" y="4183303"/>
            <a:ext cx="5380884" cy="7364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不景气裁员？</a:t>
            </a: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高管工资却在逐年上升？</a:t>
            </a: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箭头: 丁字 7"/>
          <p:cNvSpPr/>
          <p:nvPr/>
        </p:nvSpPr>
        <p:spPr>
          <a:xfrm rot="10800000">
            <a:off x="5717244" y="4589887"/>
            <a:ext cx="957943" cy="657201"/>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9898" y="3006692"/>
            <a:ext cx="9985109" cy="707886"/>
          </a:xfrm>
          <a:prstGeom prst="rect">
            <a:avLst/>
          </a:prstGeom>
          <a:noFill/>
        </p:spPr>
        <p:txBody>
          <a:bodyPr wrap="square" rtlCol="0">
            <a:spAutoFit/>
          </a:bodyPr>
          <a:lstStyle/>
          <a:p>
            <a:endParaRPr lang="zh-CN" altLang="zh-CN" sz="2400" dirty="0"/>
          </a:p>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1609898" y="3045014"/>
            <a:ext cx="9574668" cy="338554"/>
          </a:xfrm>
          <a:prstGeom prst="rect">
            <a:avLst/>
          </a:prstGeom>
          <a:noFill/>
        </p:spPr>
        <p:txBody>
          <a:bodyPr wrap="square" rtlCol="0">
            <a:spAutoFit/>
          </a:bodyP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755480" y="6086799"/>
            <a:ext cx="9505056" cy="789896"/>
          </a:xfrm>
          <a:prstGeom prst="rect">
            <a:avLst/>
          </a:prstGeom>
          <a:noFill/>
        </p:spPr>
        <p:txBody>
          <a:bodyPr wrap="square" rtlCol="0">
            <a:spAutoFit/>
          </a:bodyPr>
          <a:lstStyle/>
          <a:p>
            <a:endParaRPr lang="en-US" altLang="zh-CN" sz="2135"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41219" y="1236938"/>
            <a:ext cx="8977745" cy="1422954"/>
          </a:xfrm>
          <a:prstGeom prst="rect">
            <a:avLst/>
          </a:prstGeom>
          <a:noFill/>
        </p:spPr>
        <p:txBody>
          <a:bodyPr wrap="square" rtlCol="0">
            <a:spAutoFit/>
          </a:bodyPr>
          <a:lstStyle/>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）向财务人员索要本期离职及新入职的员工名册，抽样测试其是否存在</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询问</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财务及人事部门应付职工薪酬变化的原因，考虑其合理性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）分析员工薪酬变化情况，选择收入变动较大的员工进行了解</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itle 1"/>
          <p:cNvSpPr txBox="1"/>
          <p:nvPr/>
        </p:nvSpPr>
        <p:spPr>
          <a:xfrm>
            <a:off x="815413" y="234192"/>
            <a:ext cx="700877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lvl="0" algn="l">
              <a:defRPr/>
            </a:pPr>
            <a:r>
              <a:rPr lang="zh-CN" altLang="en-US" sz="2400" b="1" dirty="0">
                <a:solidFill>
                  <a:schemeClr val="tx1"/>
                </a:solidFill>
                <a:latin typeface="微软雅黑" panose="020B0503020204020204" pitchFamily="34" charset="-122"/>
                <a:ea typeface="微软雅黑" panose="020B0503020204020204" pitchFamily="34" charset="-122"/>
                <a:cs typeface="+mn-ea"/>
                <a:sym typeface="+mn-lt"/>
              </a:rPr>
              <a:t>费用审计风险的审计程序</a:t>
            </a:r>
          </a:p>
        </p:txBody>
      </p:sp>
      <p:sp>
        <p:nvSpPr>
          <p:cNvPr id="22" name="任意多边形: 形状 21"/>
          <p:cNvSpPr/>
          <p:nvPr/>
        </p:nvSpPr>
        <p:spPr>
          <a:xfrm rot="2675650">
            <a:off x="11343441" y="370217"/>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394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3" name="任意多边形: 形状 22"/>
          <p:cNvSpPr/>
          <p:nvPr/>
        </p:nvSpPr>
        <p:spPr>
          <a:xfrm rot="2675650">
            <a:off x="11919503" y="-2246232"/>
            <a:ext cx="6079480" cy="8142160"/>
          </a:xfrm>
          <a:custGeom>
            <a:avLst/>
            <a:gdLst>
              <a:gd name="connsiteX0" fmla="*/ 524140 w 4559610"/>
              <a:gd name="connsiteY0" fmla="*/ 518900 h 6106620"/>
              <a:gd name="connsiteX1" fmla="*/ 426811 w 4559610"/>
              <a:gd name="connsiteY1" fmla="*/ 753873 h 6106620"/>
              <a:gd name="connsiteX2" fmla="*/ 426811 w 4559610"/>
              <a:gd name="connsiteY2" fmla="*/ 5518843 h 6106620"/>
              <a:gd name="connsiteX3" fmla="*/ 759114 w 4559610"/>
              <a:gd name="connsiteY3" fmla="*/ 5851146 h 6106620"/>
              <a:gd name="connsiteX4" fmla="*/ 3991578 w 4559610"/>
              <a:gd name="connsiteY4" fmla="*/ 5851146 h 6106620"/>
              <a:gd name="connsiteX5" fmla="*/ 4323881 w 4559610"/>
              <a:gd name="connsiteY5" fmla="*/ 5518843 h 6106620"/>
              <a:gd name="connsiteX6" fmla="*/ 4323881 w 4559610"/>
              <a:gd name="connsiteY6" fmla="*/ 753873 h 6106620"/>
              <a:gd name="connsiteX7" fmla="*/ 3991578 w 4559610"/>
              <a:gd name="connsiteY7" fmla="*/ 421570 h 6106620"/>
              <a:gd name="connsiteX8" fmla="*/ 759114 w 4559610"/>
              <a:gd name="connsiteY8" fmla="*/ 421570 h 6106620"/>
              <a:gd name="connsiteX9" fmla="*/ 524140 w 4559610"/>
              <a:gd name="connsiteY9" fmla="*/ 518900 h 6106620"/>
              <a:gd name="connsiteX10" fmla="*/ 113876 w 4559610"/>
              <a:gd name="connsiteY10" fmla="*/ 113876 h 6106620"/>
              <a:gd name="connsiteX11" fmla="*/ 388798 w 4559610"/>
              <a:gd name="connsiteY11" fmla="*/ 0 h 6106620"/>
              <a:gd name="connsiteX12" fmla="*/ 4170812 w 4559610"/>
              <a:gd name="connsiteY12" fmla="*/ 0 h 6106620"/>
              <a:gd name="connsiteX13" fmla="*/ 4559610 w 4559610"/>
              <a:gd name="connsiteY13" fmla="*/ 388798 h 6106620"/>
              <a:gd name="connsiteX14" fmla="*/ 4559610 w 4559610"/>
              <a:gd name="connsiteY14" fmla="*/ 5717822 h 6106620"/>
              <a:gd name="connsiteX15" fmla="*/ 4170812 w 4559610"/>
              <a:gd name="connsiteY15" fmla="*/ 6106620 h 6106620"/>
              <a:gd name="connsiteX16" fmla="*/ 388798 w 4559610"/>
              <a:gd name="connsiteY16" fmla="*/ 6106620 h 6106620"/>
              <a:gd name="connsiteX17" fmla="*/ 0 w 4559610"/>
              <a:gd name="connsiteY17" fmla="*/ 5717822 h 6106620"/>
              <a:gd name="connsiteX18" fmla="*/ 0 w 4559610"/>
              <a:gd name="connsiteY18" fmla="*/ 388798 h 6106620"/>
              <a:gd name="connsiteX19" fmla="*/ 113876 w 4559610"/>
              <a:gd name="connsiteY19" fmla="*/ 113876 h 610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59610" h="6106620">
                <a:moveTo>
                  <a:pt x="524140" y="518900"/>
                </a:moveTo>
                <a:cubicBezTo>
                  <a:pt x="464005" y="579035"/>
                  <a:pt x="426811" y="662110"/>
                  <a:pt x="426811" y="753873"/>
                </a:cubicBezTo>
                <a:lnTo>
                  <a:pt x="426811" y="5518843"/>
                </a:lnTo>
                <a:cubicBezTo>
                  <a:pt x="426811" y="5702369"/>
                  <a:pt x="575588" y="5851146"/>
                  <a:pt x="759114" y="5851146"/>
                </a:cubicBezTo>
                <a:lnTo>
                  <a:pt x="3991578" y="5851146"/>
                </a:lnTo>
                <a:cubicBezTo>
                  <a:pt x="4175104" y="5851146"/>
                  <a:pt x="4323881" y="5702369"/>
                  <a:pt x="4323881" y="5518843"/>
                </a:cubicBezTo>
                <a:lnTo>
                  <a:pt x="4323881" y="753873"/>
                </a:lnTo>
                <a:cubicBezTo>
                  <a:pt x="4323881" y="570347"/>
                  <a:pt x="4175104" y="421570"/>
                  <a:pt x="3991578" y="421570"/>
                </a:cubicBezTo>
                <a:lnTo>
                  <a:pt x="759114" y="421570"/>
                </a:lnTo>
                <a:cubicBezTo>
                  <a:pt x="667351" y="421570"/>
                  <a:pt x="584275" y="458765"/>
                  <a:pt x="524140" y="518900"/>
                </a:cubicBezTo>
                <a:close/>
                <a:moveTo>
                  <a:pt x="113876" y="113876"/>
                </a:moveTo>
                <a:cubicBezTo>
                  <a:pt x="184235" y="43518"/>
                  <a:pt x="281435" y="0"/>
                  <a:pt x="388798" y="0"/>
                </a:cubicBezTo>
                <a:lnTo>
                  <a:pt x="4170812" y="0"/>
                </a:lnTo>
                <a:cubicBezTo>
                  <a:pt x="4385539" y="0"/>
                  <a:pt x="4559610" y="174071"/>
                  <a:pt x="4559610" y="388798"/>
                </a:cubicBezTo>
                <a:lnTo>
                  <a:pt x="4559610" y="5717822"/>
                </a:lnTo>
                <a:cubicBezTo>
                  <a:pt x="4559610" y="5932549"/>
                  <a:pt x="4385539" y="6106620"/>
                  <a:pt x="4170812" y="6106620"/>
                </a:cubicBezTo>
                <a:lnTo>
                  <a:pt x="388798" y="6106620"/>
                </a:lnTo>
                <a:cubicBezTo>
                  <a:pt x="174071" y="6106620"/>
                  <a:pt x="0" y="5932549"/>
                  <a:pt x="0" y="5717822"/>
                </a:cubicBezTo>
                <a:lnTo>
                  <a:pt x="0" y="388798"/>
                </a:lnTo>
                <a:cubicBezTo>
                  <a:pt x="0" y="281435"/>
                  <a:pt x="43518" y="184235"/>
                  <a:pt x="113876" y="113876"/>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箭头: 下 10"/>
          <p:cNvSpPr/>
          <p:nvPr/>
        </p:nvSpPr>
        <p:spPr>
          <a:xfrm>
            <a:off x="8781627" y="4434841"/>
            <a:ext cx="769620" cy="642620"/>
          </a:xfrm>
          <a:prstGeom prst="downArrow">
            <a:avLst/>
          </a:prstGeom>
          <a:solidFill>
            <a:srgbClr val="39425D"/>
          </a:solidFill>
          <a:ln>
            <a:solidFill>
              <a:srgbClr val="77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文本框 3"/>
          <p:cNvSpPr txBox="1"/>
          <p:nvPr/>
        </p:nvSpPr>
        <p:spPr>
          <a:xfrm>
            <a:off x="6681047" y="5044441"/>
            <a:ext cx="5344160" cy="1019125"/>
          </a:xfrm>
          <a:prstGeom prst="rect">
            <a:avLst/>
          </a:prstGeom>
          <a:noFill/>
          <a:ln w="9525">
            <a:noFill/>
          </a:ln>
        </p:spPr>
        <p:txBody>
          <a:bodyPr wrap="square">
            <a:spAutoFit/>
          </a:bodyPr>
          <a:lstStyle/>
          <a:p>
            <a:pPr>
              <a:lnSpc>
                <a:spcPct val="150000"/>
              </a:lnSpc>
            </a:pPr>
            <a:r>
              <a:rPr lang="zh-CN" altLang="en-US" sz="2135" b="1" dirty="0">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2135"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135" dirty="0">
                <a:latin typeface="微软雅黑" panose="020B0503020204020204" pitchFamily="34" charset="-122"/>
                <a:ea typeface="微软雅黑" panose="020B0503020204020204" pitchFamily="34" charset="-122"/>
                <a:cs typeface="微软雅黑" panose="020B0503020204020204" pitchFamily="34" charset="-122"/>
              </a:rPr>
              <a:t>：公司签约艺人参加自制综艺节目，合同价格是否公允？</a:t>
            </a:r>
          </a:p>
        </p:txBody>
      </p:sp>
      <p:sp>
        <p:nvSpPr>
          <p:cNvPr id="13" name="矩形 12"/>
          <p:cNvSpPr/>
          <p:nvPr/>
        </p:nvSpPr>
        <p:spPr>
          <a:xfrm>
            <a:off x="6520027" y="1378220"/>
            <a:ext cx="5193991" cy="3120021"/>
          </a:xfrm>
          <a:prstGeom prst="rect">
            <a:avLst/>
          </a:prstGeom>
        </p:spPr>
        <p:txBody>
          <a:bodyPr wrap="square">
            <a:spAutoFit/>
            <a:scene3d>
              <a:camera prst="orthographicFront"/>
              <a:lightRig rig="threePt" dir="t"/>
            </a:scene3d>
            <a:sp3d contourW="12700"/>
          </a:bodyPr>
          <a:lstStyle/>
          <a:p>
            <a:pPr marL="381000" indent="-381000" algn="just" defTabSz="609600">
              <a:lnSpc>
                <a:spcPct val="150000"/>
              </a:lnSpc>
              <a:buFont typeface="Arial" panose="020B0604020202020204" pitchFamily="34" charset="0"/>
              <a:buChar char="•"/>
              <a:defRPr/>
            </a:pPr>
            <a:endParaRPr lang="zh-CN" altLang="en-US" sz="213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381000" indent="-381000" algn="just" defTabSz="609600">
              <a:lnSpc>
                <a:spcPct val="150000"/>
              </a:lnSpc>
              <a:buFont typeface="Arial" panose="020B0604020202020204" pitchFamily="34" charset="0"/>
              <a:buChar char="•"/>
              <a:defRPr/>
            </a:pPr>
            <a:r>
              <a:rPr lang="en-US" sz="1865" dirty="0">
                <a:sym typeface="+mn-ea"/>
              </a:rPr>
              <a:t>2018</a:t>
            </a:r>
            <a:r>
              <a:rPr lang="zh-CN" altLang="en-US" sz="1865" dirty="0">
                <a:sym typeface="+mn-ea"/>
              </a:rPr>
              <a:t>年</a:t>
            </a:r>
            <a:r>
              <a:rPr lang="en-US" sz="1865" dirty="0">
                <a:sym typeface="+mn-ea"/>
              </a:rPr>
              <a:t>7月，</a:t>
            </a:r>
            <a:r>
              <a:rPr lang="zh-CN" altLang="en-US" sz="1865" b="1" dirty="0">
                <a:sym typeface="+mn-ea"/>
              </a:rPr>
              <a:t>吴莫愁</a:t>
            </a:r>
            <a:r>
              <a:rPr lang="zh-CN" altLang="en-US" sz="1865" dirty="0">
                <a:sym typeface="+mn-ea"/>
              </a:rPr>
              <a:t>作为常驻嘉宾参加灿星制作的东方卫视综艺节目</a:t>
            </a:r>
            <a:r>
              <a:rPr lang="en-US" sz="1865" b="1" dirty="0">
                <a:sym typeface="+mn-ea"/>
              </a:rPr>
              <a:t>《新舞林大会》</a:t>
            </a:r>
            <a:r>
              <a:rPr lang="zh-CN" altLang="en-US" sz="1865" b="1" dirty="0">
                <a:sym typeface="+mn-ea"/>
              </a:rPr>
              <a:t>，</a:t>
            </a:r>
            <a:r>
              <a:rPr lang="zh-CN" altLang="en-US" sz="1865" dirty="0">
                <a:sym typeface="+mn-ea"/>
              </a:rPr>
              <a:t>并演唱主题曲《最精彩的舞步》。</a:t>
            </a:r>
          </a:p>
          <a:p>
            <a:pPr marL="381000" indent="-381000" algn="just" defTabSz="609600">
              <a:lnSpc>
                <a:spcPct val="150000"/>
              </a:lnSpc>
              <a:buFont typeface="Arial" panose="020B0604020202020204" pitchFamily="34" charset="0"/>
              <a:buChar char="•"/>
              <a:defRPr/>
            </a:pPr>
            <a:r>
              <a:rPr lang="zh-CN" altLang="en-US" sz="1865" dirty="0">
                <a:sym typeface="+mn-ea"/>
              </a:rPr>
              <a:t>此外，参加中国好声音</a:t>
            </a:r>
            <a:r>
              <a:rPr lang="en-US" altLang="zh-CN" sz="1865" dirty="0">
                <a:sym typeface="+mn-ea"/>
              </a:rPr>
              <a:t>4</a:t>
            </a:r>
            <a:r>
              <a:rPr lang="zh-CN" altLang="en-US" sz="1865" dirty="0">
                <a:sym typeface="+mn-ea"/>
              </a:rPr>
              <a:t>（</a:t>
            </a:r>
            <a:r>
              <a:rPr lang="en-US" altLang="zh-CN" sz="1865" dirty="0">
                <a:sym typeface="+mn-ea"/>
              </a:rPr>
              <a:t>2015</a:t>
            </a:r>
            <a:r>
              <a:rPr lang="zh-CN" altLang="en-US" sz="1865" dirty="0">
                <a:sym typeface="+mn-ea"/>
              </a:rPr>
              <a:t>），金星秀（</a:t>
            </a:r>
            <a:r>
              <a:rPr lang="en-US" altLang="zh-CN" sz="1865" dirty="0">
                <a:sym typeface="+mn-ea"/>
              </a:rPr>
              <a:t>2017</a:t>
            </a:r>
            <a:r>
              <a:rPr lang="zh-CN" altLang="en-US" sz="1865" dirty="0">
                <a:sym typeface="+mn-ea"/>
              </a:rPr>
              <a:t>），蒙面唱将猜猜猜（</a:t>
            </a:r>
            <a:r>
              <a:rPr lang="en-US" altLang="zh-CN" sz="1865" dirty="0">
                <a:sym typeface="+mn-ea"/>
              </a:rPr>
              <a:t>2019</a:t>
            </a:r>
            <a:r>
              <a:rPr lang="zh-CN" altLang="en-US" sz="1865" dirty="0">
                <a:sym typeface="+mn-ea"/>
              </a:rPr>
              <a:t>）等灿星制作综艺节目。</a:t>
            </a:r>
          </a:p>
        </p:txBody>
      </p:sp>
      <p:pic>
        <p:nvPicPr>
          <p:cNvPr id="2" name="图片 1"/>
          <p:cNvPicPr>
            <a:picLocks noChangeAspect="1"/>
          </p:cNvPicPr>
          <p:nvPr/>
        </p:nvPicPr>
        <p:blipFill>
          <a:blip r:embed="rId3"/>
          <a:stretch>
            <a:fillRect/>
          </a:stretch>
        </p:blipFill>
        <p:spPr>
          <a:xfrm>
            <a:off x="416407" y="1823490"/>
            <a:ext cx="6103620" cy="2562860"/>
          </a:xfrm>
          <a:prstGeom prst="rect">
            <a:avLst/>
          </a:prstGeom>
        </p:spPr>
      </p:pic>
      <p:sp>
        <p:nvSpPr>
          <p:cNvPr id="3" name="Title 1"/>
          <p:cNvSpPr txBox="1"/>
          <p:nvPr/>
        </p:nvSpPr>
        <p:spPr>
          <a:xfrm>
            <a:off x="756032" y="283859"/>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艺人经纪存在的审计风险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艺人合同价格</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8534" y="1423708"/>
            <a:ext cx="4233333" cy="2667000"/>
          </a:xfrm>
          <a:prstGeom prst="rect">
            <a:avLst/>
          </a:prstGeom>
        </p:spPr>
      </p:pic>
      <p:pic>
        <p:nvPicPr>
          <p:cNvPr id="7" name="图片 6"/>
          <p:cNvPicPr>
            <a:picLocks noChangeAspect="1"/>
          </p:cNvPicPr>
          <p:nvPr/>
        </p:nvPicPr>
        <p:blipFill>
          <a:blip r:embed="rId4"/>
          <a:stretch>
            <a:fillRect/>
          </a:stretch>
        </p:blipFill>
        <p:spPr>
          <a:xfrm>
            <a:off x="4483100" y="1275927"/>
            <a:ext cx="4165600" cy="2921000"/>
          </a:xfrm>
          <a:prstGeom prst="rect">
            <a:avLst/>
          </a:prstGeom>
        </p:spPr>
      </p:pic>
      <p:pic>
        <p:nvPicPr>
          <p:cNvPr id="8" name="图片 7"/>
          <p:cNvPicPr>
            <a:picLocks noChangeAspect="1"/>
          </p:cNvPicPr>
          <p:nvPr/>
        </p:nvPicPr>
        <p:blipFill>
          <a:blip r:embed="rId5"/>
          <a:stretch>
            <a:fillRect/>
          </a:stretch>
        </p:blipFill>
        <p:spPr>
          <a:xfrm>
            <a:off x="8860367" y="996527"/>
            <a:ext cx="3086947" cy="3073400"/>
          </a:xfrm>
          <a:prstGeom prst="rect">
            <a:avLst/>
          </a:prstGeom>
        </p:spPr>
      </p:pic>
      <p:sp>
        <p:nvSpPr>
          <p:cNvPr id="9" name="文本框 8"/>
          <p:cNvSpPr txBox="1"/>
          <p:nvPr/>
        </p:nvSpPr>
        <p:spPr>
          <a:xfrm>
            <a:off x="382694" y="4592320"/>
            <a:ext cx="2805007" cy="903581"/>
          </a:xfrm>
          <a:prstGeom prst="rect">
            <a:avLst/>
          </a:prstGeom>
          <a:noFill/>
        </p:spPr>
        <p:txBody>
          <a:bodyPr wrap="square" rtlCol="0" anchor="t">
            <a:spAutoFit/>
          </a:bodyPr>
          <a:lstStyle/>
          <a:p>
            <a:pPr fontAlgn="auto">
              <a:lnSpc>
                <a:spcPct val="150000"/>
              </a:lnSpc>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周杰伦参加中国好声音，片酬友情价约1000万</a:t>
            </a:r>
          </a:p>
        </p:txBody>
      </p:sp>
      <p:sp>
        <p:nvSpPr>
          <p:cNvPr id="10" name="文本框 9"/>
          <p:cNvSpPr txBox="1"/>
          <p:nvPr/>
        </p:nvSpPr>
        <p:spPr>
          <a:xfrm>
            <a:off x="5081694" y="4592320"/>
            <a:ext cx="2967567" cy="903581"/>
          </a:xfrm>
          <a:prstGeom prst="rect">
            <a:avLst/>
          </a:prstGeom>
          <a:noFill/>
        </p:spPr>
        <p:txBody>
          <a:bodyPr wrap="square" rtlCol="0" anchor="t">
            <a:spAutoFit/>
          </a:bodyPr>
          <a:lstStyle/>
          <a:p>
            <a:pPr fontAlgn="auto">
              <a:lnSpc>
                <a:spcPct val="150000"/>
              </a:lnSpc>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范冰冰参加挑战者联盟，片酬友情价约</a:t>
            </a:r>
            <a:r>
              <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000万</a:t>
            </a:r>
          </a:p>
        </p:txBody>
      </p:sp>
      <p:sp>
        <p:nvSpPr>
          <p:cNvPr id="11" name="文本框 10"/>
          <p:cNvSpPr txBox="1"/>
          <p:nvPr/>
        </p:nvSpPr>
        <p:spPr>
          <a:xfrm>
            <a:off x="4402667" y="3245274"/>
            <a:ext cx="3386667" cy="338554"/>
          </a:xfrm>
          <a:prstGeom prst="rect">
            <a:avLst/>
          </a:prstGeom>
          <a:noFill/>
        </p:spPr>
        <p:txBody>
          <a:bodyPr wrap="square" rtlCol="0" anchor="t">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《挑战者联盟》</a:t>
            </a:r>
          </a:p>
        </p:txBody>
      </p:sp>
      <p:sp>
        <p:nvSpPr>
          <p:cNvPr id="12" name="文本框 11"/>
          <p:cNvSpPr txBox="1"/>
          <p:nvPr/>
        </p:nvSpPr>
        <p:spPr>
          <a:xfrm>
            <a:off x="8919634" y="4592320"/>
            <a:ext cx="2967567" cy="903581"/>
          </a:xfrm>
          <a:prstGeom prst="rect">
            <a:avLst/>
          </a:prstGeom>
          <a:noFill/>
        </p:spPr>
        <p:txBody>
          <a:bodyPr wrap="square" rtlCol="0" anchor="t">
            <a:spAutoFit/>
          </a:bodyPr>
          <a:lstStyle/>
          <a:p>
            <a:pPr fontAlgn="auto">
              <a:lnSpc>
                <a:spcPct val="150000"/>
              </a:lnSpc>
            </a:pP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吴亦凡参加中国有嘻哈，片酬友情价约</a:t>
            </a:r>
            <a:r>
              <a:rPr lang="en-US" sz="1865" dirty="0">
                <a:solidFill>
                  <a:schemeClr val="tx1">
                    <a:lumMod val="75000"/>
                    <a:lumOff val="25000"/>
                  </a:schemeClr>
                </a:solidFill>
                <a:latin typeface="微软雅黑" panose="020B0503020204020204" pitchFamily="34" charset="-122"/>
                <a:ea typeface="微软雅黑" panose="020B0503020204020204" pitchFamily="34" charset="-122"/>
              </a:rPr>
              <a:t>18</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00万</a:t>
            </a:r>
          </a:p>
        </p:txBody>
      </p:sp>
      <p:sp>
        <p:nvSpPr>
          <p:cNvPr id="13" name="Title 1"/>
          <p:cNvSpPr txBox="1"/>
          <p:nvPr/>
        </p:nvSpPr>
        <p:spPr>
          <a:xfrm>
            <a:off x="756032" y="283859"/>
            <a:ext cx="7191669" cy="50596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艺人经纪存在的审计风险</a:t>
            </a:r>
            <a:r>
              <a:rPr lang="en-US" altLang="zh-CN"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zh-CN" altLang="en-US" sz="2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艺人合同价格</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ad42a62-8493-4b1d-b9eb-c0d648f262f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7e8c39e-ae55-4c86-adbc-43ac58756a6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b7bcaca4-c558-4569-af32-45fbb391abed}"/>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e7e5352-95f0-477b-8af6-a286ea936263}"/>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92ba16fe-e563-4b59-ae94-466a372ae91c}"/>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23aadaf-bd9a-4d65-86d5-5c845eaf7094}"/>
</p:tagLst>
</file>

<file path=ppt/tags/tag7.xml><?xml version="1.0" encoding="utf-8"?>
<p:tagLst xmlns:a="http://schemas.openxmlformats.org/drawingml/2006/main" xmlns:r="http://schemas.openxmlformats.org/officeDocument/2006/relationships" xmlns:p="http://schemas.openxmlformats.org/presentationml/2006/main">
  <p:tag name="ISLIDE.DIAGRAM" val="1209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2A465C"/>
      </a:accent1>
      <a:accent2>
        <a:srgbClr val="838383"/>
      </a:accent2>
      <a:accent3>
        <a:srgbClr val="2A465C"/>
      </a:accent3>
      <a:accent4>
        <a:srgbClr val="838383"/>
      </a:accent4>
      <a:accent5>
        <a:srgbClr val="2A465C"/>
      </a:accent5>
      <a:accent6>
        <a:srgbClr val="838383"/>
      </a:accent6>
      <a:hlink>
        <a:srgbClr val="2A465C"/>
      </a:hlink>
      <a:folHlink>
        <a:srgbClr val="838383"/>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12993</Words>
  <Application>Microsoft Office PowerPoint</Application>
  <PresentationFormat>宽屏</PresentationFormat>
  <Paragraphs>1148</Paragraphs>
  <Slides>117</Slides>
  <Notes>34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117</vt:i4>
      </vt:variant>
    </vt:vector>
  </HeadingPairs>
  <TitlesOfParts>
    <vt:vector size="130" baseType="lpstr">
      <vt:lpstr>Open Sans</vt:lpstr>
      <vt:lpstr>Open Sans Light</vt:lpstr>
      <vt:lpstr>等线</vt:lpstr>
      <vt:lpstr>等线 Light</vt:lpstr>
      <vt:lpstr>宋体</vt:lpstr>
      <vt:lpstr>微软雅黑</vt:lpstr>
      <vt:lpstr>字魂59号-创粗黑</vt:lpstr>
      <vt:lpstr>Arial</vt:lpstr>
      <vt:lpstr>Calibri</vt:lpstr>
      <vt:lpstr>Times New Roman</vt:lpstr>
      <vt:lpstr>Wingdings</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婧</dc:creator>
  <cp:lastModifiedBy>Jianfeng Chen</cp:lastModifiedBy>
  <cp:revision>274</cp:revision>
  <dcterms:created xsi:type="dcterms:W3CDTF">2019-11-24T11:39:00Z</dcterms:created>
  <dcterms:modified xsi:type="dcterms:W3CDTF">2019-12-02T06:16:39Z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